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32"/>
  </p:notesMasterIdLst>
  <p:handoutMasterIdLst>
    <p:handoutMasterId r:id="rId33"/>
  </p:handoutMasterIdLst>
  <p:sldIdLst>
    <p:sldId id="257" r:id="rId2"/>
    <p:sldId id="679" r:id="rId3"/>
    <p:sldId id="680" r:id="rId4"/>
    <p:sldId id="652" r:id="rId5"/>
    <p:sldId id="653" r:id="rId6"/>
    <p:sldId id="654" r:id="rId7"/>
    <p:sldId id="655" r:id="rId8"/>
    <p:sldId id="656" r:id="rId9"/>
    <p:sldId id="657" r:id="rId10"/>
    <p:sldId id="658" r:id="rId11"/>
    <p:sldId id="659" r:id="rId12"/>
    <p:sldId id="660" r:id="rId13"/>
    <p:sldId id="661" r:id="rId14"/>
    <p:sldId id="662" r:id="rId15"/>
    <p:sldId id="663" r:id="rId16"/>
    <p:sldId id="664" r:id="rId17"/>
    <p:sldId id="665" r:id="rId18"/>
    <p:sldId id="666" r:id="rId19"/>
    <p:sldId id="667" r:id="rId20"/>
    <p:sldId id="668" r:id="rId21"/>
    <p:sldId id="669" r:id="rId22"/>
    <p:sldId id="670" r:id="rId23"/>
    <p:sldId id="671" r:id="rId24"/>
    <p:sldId id="672" r:id="rId25"/>
    <p:sldId id="681" r:id="rId26"/>
    <p:sldId id="673" r:id="rId27"/>
    <p:sldId id="674" r:id="rId28"/>
    <p:sldId id="676" r:id="rId29"/>
    <p:sldId id="677" r:id="rId30"/>
    <p:sldId id="682" r:id="rId31"/>
  </p:sldIdLst>
  <p:sldSz cx="9902825" cy="6858000"/>
  <p:notesSz cx="7302500" cy="95885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rgbClr val="0033CC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rgbClr val="0033CC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rgbClr val="0033CC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rgbClr val="0033CC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rgbClr val="0033CC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3200" kern="1200">
        <a:solidFill>
          <a:srgbClr val="0033CC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3200" kern="1200">
        <a:solidFill>
          <a:srgbClr val="0033CC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3200" kern="1200">
        <a:solidFill>
          <a:srgbClr val="0033CC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3200" kern="1200">
        <a:solidFill>
          <a:srgbClr val="0033CC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B45AA"/>
    <a:srgbClr val="004080"/>
    <a:srgbClr val="D61E35"/>
    <a:srgbClr val="FFFDDA"/>
    <a:srgbClr val="FFFEEB"/>
    <a:srgbClr val="0000FF"/>
    <a:srgbClr val="ECFFFE"/>
    <a:srgbClr val="F2FF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5"/>
    <p:restoredTop sz="95385"/>
  </p:normalViewPr>
  <p:slideViewPr>
    <p:cSldViewPr snapToGrid="0">
      <p:cViewPr>
        <p:scale>
          <a:sx n="150" d="100"/>
          <a:sy n="150" d="100"/>
        </p:scale>
        <p:origin x="-2240" y="-560"/>
      </p:cViewPr>
      <p:guideLst>
        <p:guide orient="horz" pos="2160"/>
        <p:guide pos="31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6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271838" y="9131300"/>
            <a:ext cx="76041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58" tIns="46917" rIns="92158" bIns="46917">
            <a:spAutoFit/>
          </a:bodyPr>
          <a:lstStyle/>
          <a:p>
            <a:pPr algn="ctr" defTabSz="915988">
              <a:lnSpc>
                <a:spcPct val="90000"/>
              </a:lnSpc>
            </a:pPr>
            <a:r>
              <a:rPr lang="en-US" sz="1300">
                <a:solidFill>
                  <a:schemeClr val="tx1"/>
                </a:solidFill>
                <a:latin typeface="Galliard" charset="0"/>
              </a:rPr>
              <a:t>Page </a:t>
            </a:r>
            <a:fld id="{83C7972F-038D-7A4B-AD67-05934AC75CA3}" type="slidenum">
              <a:rPr lang="en-US" sz="1300">
                <a:solidFill>
                  <a:schemeClr val="tx1"/>
                </a:solidFill>
                <a:latin typeface="Galliard" charset="0"/>
              </a:rPr>
              <a:pPr algn="ctr" defTabSz="915988">
                <a:lnSpc>
                  <a:spcPct val="90000"/>
                </a:lnSpc>
              </a:pPr>
              <a:t>‹#›</a:t>
            </a:fld>
            <a:endParaRPr lang="en-US" sz="1300">
              <a:solidFill>
                <a:schemeClr val="tx1"/>
              </a:solidFill>
              <a:latin typeface="Galli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189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271838" y="9131300"/>
            <a:ext cx="76041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58" tIns="46917" rIns="92158" bIns="46917">
            <a:spAutoFit/>
          </a:bodyPr>
          <a:lstStyle/>
          <a:p>
            <a:pPr algn="ctr" defTabSz="915988">
              <a:lnSpc>
                <a:spcPct val="90000"/>
              </a:lnSpc>
            </a:pPr>
            <a:r>
              <a:rPr lang="en-US" sz="1300">
                <a:solidFill>
                  <a:schemeClr val="tx1"/>
                </a:solidFill>
                <a:latin typeface="Galliard" charset="0"/>
              </a:rPr>
              <a:t>Page </a:t>
            </a:r>
            <a:fld id="{86D22194-283B-C347-AFB3-41650345B55A}" type="slidenum">
              <a:rPr lang="en-US" sz="1300">
                <a:solidFill>
                  <a:schemeClr val="tx1"/>
                </a:solidFill>
                <a:latin typeface="Galliard" charset="0"/>
              </a:rPr>
              <a:pPr algn="ctr" defTabSz="915988">
                <a:lnSpc>
                  <a:spcPct val="90000"/>
                </a:lnSpc>
              </a:pPr>
              <a:t>‹#›</a:t>
            </a:fld>
            <a:endParaRPr lang="en-US" sz="1300">
              <a:solidFill>
                <a:schemeClr val="tx1"/>
              </a:solidFill>
              <a:latin typeface="Galliard" charset="0"/>
            </a:endParaRPr>
          </a:p>
        </p:txBody>
      </p:sp>
      <p:sp>
        <p:nvSpPr>
          <p:cNvPr id="512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28725" y="836613"/>
            <a:ext cx="4843463" cy="33543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3138" y="4556125"/>
            <a:ext cx="5356225" cy="40401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5510" tIns="46917" rIns="95510" bIns="469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45598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Galliard" charset="0"/>
        <a:ea typeface="ＭＳ Ｐゴシック" charset="0"/>
        <a:cs typeface="ＭＳ Ｐゴシック" charset="0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Galliard" charset="0"/>
        <a:ea typeface="ＭＳ Ｐゴシック" charset="0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Galliard" charset="0"/>
        <a:ea typeface="ＭＳ Ｐゴシック" charset="0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Galliard" charset="0"/>
        <a:ea typeface="ＭＳ Ｐゴシック" charset="0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Galliard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Ask about implementation details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Ask about implementation details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Ask about implementation details</a:t>
            </a: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7275" y="719138"/>
            <a:ext cx="5191125" cy="3595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60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52950"/>
            <a:ext cx="5356225" cy="4316413"/>
          </a:xfrm>
        </p:spPr>
        <p:txBody>
          <a:bodyPr lIns="91294" tIns="45647" rIns="91294" bIns="45647"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9" name="Espace réservé des commentaires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dirty="0" smtClean="0">
                <a:latin typeface="Calibri" charset="0"/>
              </a:rPr>
              <a:t>Coherent </a:t>
            </a:r>
            <a:r>
              <a:rPr lang="en-US" dirty="0" err="1" smtClean="0">
                <a:latin typeface="Calibri" charset="0"/>
              </a:rPr>
              <a:t>dedispersion</a:t>
            </a:r>
            <a:endParaRPr lang="en-US" dirty="0">
              <a:latin typeface="Calibri" charset="0"/>
            </a:endParaRPr>
          </a:p>
        </p:txBody>
      </p:sp>
      <p:sp>
        <p:nvSpPr>
          <p:cNvPr id="25603" name="Espace réservé du numéro de diapositiv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137025" y="9107488"/>
            <a:ext cx="316388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FAB9EEF-39E9-E94F-863E-052007ECD6C6}" type="slidenum">
              <a:rPr lang="en-US">
                <a:solidFill>
                  <a:schemeClr val="tx1"/>
                </a:solidFill>
                <a:latin typeface="Calibri" charset="0"/>
              </a:rPr>
              <a:pPr/>
              <a:t>25</a:t>
            </a:fld>
            <a:endParaRPr lang="en-US">
              <a:solidFill>
                <a:schemeClr val="tx1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hape 21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8" name="Shape 212"/>
          <p:cNvSpPr>
            <a:spLocks noGrp="1"/>
          </p:cNvSpPr>
          <p:nvPr>
            <p:ph type="body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5688" y="719138"/>
            <a:ext cx="5191125" cy="3595687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80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0250" y="4554538"/>
            <a:ext cx="5842000" cy="43148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70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5688" y="719138"/>
            <a:ext cx="5191125" cy="3595687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6870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30250" y="4554538"/>
            <a:ext cx="5842000" cy="43148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7275" y="719138"/>
            <a:ext cx="5191125" cy="3595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60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52950"/>
            <a:ext cx="5356225" cy="4316413"/>
          </a:xfrm>
        </p:spPr>
        <p:txBody>
          <a:bodyPr lIns="91294" tIns="45647" rIns="91294" bIns="45647"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8 field programmable gate arrays</a:t>
            </a:r>
          </a:p>
          <a:p>
            <a:pPr eaLnBrk="1" hangingPunct="1">
              <a:defRPr/>
            </a:pPr>
            <a:r>
              <a:rPr lang="en-US" dirty="0" err="1" smtClean="0">
                <a:cs typeface="+mn-cs"/>
              </a:rPr>
              <a:t>Fns</a:t>
            </a:r>
            <a:r>
              <a:rPr lang="en-US" dirty="0" smtClean="0">
                <a:cs typeface="+mn-cs"/>
              </a:rPr>
              <a:t> and </a:t>
            </a:r>
            <a:r>
              <a:rPr lang="en-US" dirty="0" err="1" smtClean="0">
                <a:cs typeface="+mn-cs"/>
              </a:rPr>
              <a:t>bns</a:t>
            </a: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dirty="0" err="1" smtClean="0">
                <a:cs typeface="+mn-cs"/>
              </a:rPr>
              <a:t>Fns</a:t>
            </a:r>
            <a:r>
              <a:rPr lang="en-US" dirty="0" smtClean="0">
                <a:cs typeface="+mn-cs"/>
              </a:rPr>
              <a:t> do station based processing and </a:t>
            </a:r>
            <a:r>
              <a:rPr lang="en-US" dirty="0" err="1" smtClean="0">
                <a:cs typeface="+mn-cs"/>
              </a:rPr>
              <a:t>channelisation</a:t>
            </a:r>
            <a:r>
              <a:rPr lang="en-US" dirty="0" smtClean="0">
                <a:cs typeface="+mn-cs"/>
              </a:rPr>
              <a:t>. </a:t>
            </a:r>
            <a:r>
              <a:rPr lang="en-US" dirty="0" err="1" smtClean="0">
                <a:cs typeface="+mn-cs"/>
              </a:rPr>
              <a:t>Bns</a:t>
            </a:r>
            <a:r>
              <a:rPr lang="en-US" dirty="0" smtClean="0">
                <a:cs typeface="+mn-cs"/>
              </a:rPr>
              <a:t> receive ¼ of the bandwidth. </a:t>
            </a:r>
            <a:r>
              <a:rPr lang="en-US" dirty="0" err="1" smtClean="0">
                <a:cs typeface="+mn-cs"/>
              </a:rPr>
              <a:t>Coloured</a:t>
            </a:r>
            <a:r>
              <a:rPr lang="en-US" dirty="0" smtClean="0">
                <a:cs typeface="+mn-cs"/>
              </a:rPr>
              <a:t> line represent chunks of frequency bins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7275" y="719138"/>
            <a:ext cx="5191125" cy="3595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60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52950"/>
            <a:ext cx="5356225" cy="4316413"/>
          </a:xfrm>
        </p:spPr>
        <p:txBody>
          <a:bodyPr lIns="91294" tIns="45647" rIns="91294" bIns="45647"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8 field programmable gate arrays</a:t>
            </a:r>
          </a:p>
          <a:p>
            <a:pPr eaLnBrk="1" hangingPunct="1">
              <a:defRPr/>
            </a:pPr>
            <a:r>
              <a:rPr lang="en-US" dirty="0" err="1" smtClean="0">
                <a:cs typeface="+mn-cs"/>
              </a:rPr>
              <a:t>Fns</a:t>
            </a:r>
            <a:r>
              <a:rPr lang="en-US" dirty="0" smtClean="0">
                <a:cs typeface="+mn-cs"/>
              </a:rPr>
              <a:t> and </a:t>
            </a:r>
            <a:r>
              <a:rPr lang="en-US" dirty="0" err="1" smtClean="0">
                <a:cs typeface="+mn-cs"/>
              </a:rPr>
              <a:t>bns</a:t>
            </a: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dirty="0" err="1" smtClean="0">
                <a:cs typeface="+mn-cs"/>
              </a:rPr>
              <a:t>Fns</a:t>
            </a:r>
            <a:r>
              <a:rPr lang="en-US" dirty="0" smtClean="0">
                <a:cs typeface="+mn-cs"/>
              </a:rPr>
              <a:t> do station based processing and </a:t>
            </a:r>
            <a:r>
              <a:rPr lang="en-US" dirty="0" err="1" smtClean="0">
                <a:cs typeface="+mn-cs"/>
              </a:rPr>
              <a:t>channelisation</a:t>
            </a:r>
            <a:r>
              <a:rPr lang="en-US" dirty="0" smtClean="0">
                <a:cs typeface="+mn-cs"/>
              </a:rPr>
              <a:t>. </a:t>
            </a:r>
            <a:r>
              <a:rPr lang="en-US" dirty="0" err="1" smtClean="0">
                <a:cs typeface="+mn-cs"/>
              </a:rPr>
              <a:t>Bns</a:t>
            </a:r>
            <a:r>
              <a:rPr lang="en-US" dirty="0" smtClean="0">
                <a:cs typeface="+mn-cs"/>
              </a:rPr>
              <a:t> receive ¼ of the bandwidth. </a:t>
            </a:r>
            <a:r>
              <a:rPr lang="en-US" dirty="0" err="1" smtClean="0">
                <a:cs typeface="+mn-cs"/>
              </a:rPr>
              <a:t>Coloured</a:t>
            </a:r>
            <a:r>
              <a:rPr lang="en-US" dirty="0" smtClean="0">
                <a:cs typeface="+mn-cs"/>
              </a:rPr>
              <a:t> line represent chunks of frequency bins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Ask about implementation details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Ask about implementation details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Ask about implementation details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Ask about implementation details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76263" y="838200"/>
            <a:ext cx="84169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23913" y="2286000"/>
            <a:ext cx="7758112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204788" y="509588"/>
            <a:ext cx="9464675" cy="6108700"/>
          </a:xfrm>
          <a:prstGeom prst="rect">
            <a:avLst/>
          </a:prstGeom>
          <a:noFill/>
          <a:ln w="12700">
            <a:solidFill>
              <a:srgbClr val="004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7" name="Picture 1" descr="logo_jive_smal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088" y="0"/>
            <a:ext cx="107473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11" name="Text Box 12"/>
          <p:cNvSpPr txBox="1">
            <a:spLocks noChangeArrowheads="1"/>
          </p:cNvSpPr>
          <p:nvPr userDrawn="1"/>
        </p:nvSpPr>
        <p:spPr bwMode="auto">
          <a:xfrm>
            <a:off x="0" y="6643688"/>
            <a:ext cx="2990850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dirty="0" smtClean="0">
                <a:solidFill>
                  <a:srgbClr val="004080"/>
                </a:solidFill>
                <a:cs typeface="Times New Roman" charset="0"/>
              </a:rPr>
              <a:t>7</a:t>
            </a:r>
            <a:r>
              <a:rPr lang="en-US" sz="800" baseline="30000" dirty="0" smtClean="0">
                <a:solidFill>
                  <a:srgbClr val="004080"/>
                </a:solidFill>
                <a:cs typeface="Times New Roman" charset="0"/>
              </a:rPr>
              <a:t>th</a:t>
            </a:r>
            <a:r>
              <a:rPr lang="en-US" sz="800" baseline="0" dirty="0" smtClean="0">
                <a:solidFill>
                  <a:srgbClr val="004080"/>
                </a:solidFill>
                <a:cs typeface="Times New Roman" charset="0"/>
              </a:rPr>
              <a:t> IVTW</a:t>
            </a:r>
            <a:r>
              <a:rPr lang="en-US" sz="800" dirty="0" smtClean="0">
                <a:solidFill>
                  <a:srgbClr val="004080"/>
                </a:solidFill>
                <a:cs typeface="Times New Roman" charset="0"/>
              </a:rPr>
              <a:t>, </a:t>
            </a:r>
            <a:r>
              <a:rPr lang="en-US" sz="800" dirty="0" err="1" smtClean="0">
                <a:solidFill>
                  <a:srgbClr val="004080"/>
                </a:solidFill>
                <a:cs typeface="Times New Roman" charset="0"/>
              </a:rPr>
              <a:t>Krabi</a:t>
            </a:r>
            <a:r>
              <a:rPr lang="en-US" sz="800" dirty="0" smtClean="0">
                <a:solidFill>
                  <a:srgbClr val="004080"/>
                </a:solidFill>
                <a:cs typeface="Times New Roman" charset="0"/>
              </a:rPr>
              <a:t>, Thailand, November 2018</a:t>
            </a:r>
            <a:endParaRPr lang="en-GB" sz="800" dirty="0">
              <a:solidFill>
                <a:srgbClr val="004080"/>
              </a:solidFill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825353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76263" y="838200"/>
            <a:ext cx="84169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823913" y="2286000"/>
            <a:ext cx="7758112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204788" y="509588"/>
            <a:ext cx="9464675" cy="6108700"/>
          </a:xfrm>
          <a:prstGeom prst="rect">
            <a:avLst/>
          </a:prstGeom>
          <a:noFill/>
          <a:ln w="12700">
            <a:solidFill>
              <a:srgbClr val="004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5" name="Picture 1" descr="logo_jive_smal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088" y="0"/>
            <a:ext cx="107473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2"/>
          <p:cNvSpPr txBox="1">
            <a:spLocks noChangeArrowheads="1"/>
          </p:cNvSpPr>
          <p:nvPr userDrawn="1"/>
        </p:nvSpPr>
        <p:spPr bwMode="auto">
          <a:xfrm>
            <a:off x="0" y="6643688"/>
            <a:ext cx="2990850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dirty="0" smtClean="0">
                <a:solidFill>
                  <a:srgbClr val="004080"/>
                </a:solidFill>
                <a:cs typeface="Times New Roman" charset="0"/>
              </a:rPr>
              <a:t>7</a:t>
            </a:r>
            <a:r>
              <a:rPr lang="en-US" sz="800" baseline="30000" dirty="0" smtClean="0">
                <a:solidFill>
                  <a:srgbClr val="004080"/>
                </a:solidFill>
                <a:cs typeface="Times New Roman" charset="0"/>
              </a:rPr>
              <a:t>th</a:t>
            </a:r>
            <a:r>
              <a:rPr lang="en-US" sz="800" baseline="0" dirty="0" smtClean="0">
                <a:solidFill>
                  <a:srgbClr val="004080"/>
                </a:solidFill>
                <a:cs typeface="Times New Roman" charset="0"/>
              </a:rPr>
              <a:t> IVTW</a:t>
            </a:r>
            <a:r>
              <a:rPr lang="en-US" sz="800" dirty="0" smtClean="0">
                <a:solidFill>
                  <a:srgbClr val="004080"/>
                </a:solidFill>
                <a:cs typeface="Times New Roman" charset="0"/>
              </a:rPr>
              <a:t>, </a:t>
            </a:r>
            <a:r>
              <a:rPr lang="en-US" sz="800" dirty="0" err="1" smtClean="0">
                <a:solidFill>
                  <a:srgbClr val="004080"/>
                </a:solidFill>
                <a:cs typeface="Times New Roman" charset="0"/>
              </a:rPr>
              <a:t>Krabi</a:t>
            </a:r>
            <a:r>
              <a:rPr lang="en-US" sz="800" dirty="0" smtClean="0">
                <a:solidFill>
                  <a:srgbClr val="004080"/>
                </a:solidFill>
                <a:cs typeface="Times New Roman" charset="0"/>
              </a:rPr>
              <a:t>, Thailand, November 2018</a:t>
            </a:r>
            <a:endParaRPr lang="en-GB" sz="800" dirty="0">
              <a:solidFill>
                <a:srgbClr val="004080"/>
              </a:solidFill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990411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76263" y="838200"/>
            <a:ext cx="84169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23913" y="2286000"/>
            <a:ext cx="7758112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204788" y="509588"/>
            <a:ext cx="9464675" cy="6108700"/>
          </a:xfrm>
          <a:prstGeom prst="rect">
            <a:avLst/>
          </a:prstGeom>
          <a:noFill/>
          <a:ln w="12700">
            <a:solidFill>
              <a:srgbClr val="004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7" name="Picture 1" descr="logo_jive_smal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088" y="0"/>
            <a:ext cx="107473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2"/>
          <p:cNvSpPr txBox="1">
            <a:spLocks noChangeArrowheads="1"/>
          </p:cNvSpPr>
          <p:nvPr userDrawn="1"/>
        </p:nvSpPr>
        <p:spPr bwMode="auto">
          <a:xfrm>
            <a:off x="0" y="6643688"/>
            <a:ext cx="2990850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800" smtClean="0">
                <a:solidFill>
                  <a:srgbClr val="004080"/>
                </a:solidFill>
              </a:rPr>
              <a:t>TOG, Shanghai,  March 19 2018</a:t>
            </a:r>
            <a:endParaRPr lang="en-GB" sz="800" smtClean="0">
              <a:solidFill>
                <a:srgbClr val="004080"/>
              </a:solidFill>
            </a:endParaRPr>
          </a:p>
        </p:txBody>
      </p:sp>
      <p:sp>
        <p:nvSpPr>
          <p:cNvPr id="8" name="Shape 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960635748"/>
      </p:ext>
    </p:extLst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76263" y="838200"/>
            <a:ext cx="84169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823913" y="2286000"/>
            <a:ext cx="7758112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4563" y="2276475"/>
            <a:ext cx="77565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981" tIns="45183" rIns="91981" bIns="451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2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369888" y="0"/>
            <a:ext cx="8215312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981" tIns="45183" rIns="91981" bIns="451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13"/>
          <p:cNvSpPr>
            <a:spLocks noChangeArrowheads="1"/>
          </p:cNvSpPr>
          <p:nvPr/>
        </p:nvSpPr>
        <p:spPr bwMode="auto">
          <a:xfrm>
            <a:off x="204788" y="509588"/>
            <a:ext cx="9464675" cy="6108700"/>
          </a:xfrm>
          <a:prstGeom prst="rect">
            <a:avLst/>
          </a:prstGeom>
          <a:noFill/>
          <a:ln w="12700">
            <a:solidFill>
              <a:srgbClr val="004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31" name="Text Box 12"/>
          <p:cNvSpPr txBox="1">
            <a:spLocks noChangeArrowheads="1"/>
          </p:cNvSpPr>
          <p:nvPr/>
        </p:nvSpPr>
        <p:spPr bwMode="auto">
          <a:xfrm>
            <a:off x="0" y="6643688"/>
            <a:ext cx="2990850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dirty="0" smtClean="0">
                <a:solidFill>
                  <a:srgbClr val="004080"/>
                </a:solidFill>
                <a:cs typeface="Times New Roman" charset="0"/>
              </a:rPr>
              <a:t>7</a:t>
            </a:r>
            <a:r>
              <a:rPr lang="en-US" sz="800" baseline="30000" dirty="0" smtClean="0">
                <a:solidFill>
                  <a:srgbClr val="004080"/>
                </a:solidFill>
                <a:cs typeface="Times New Roman" charset="0"/>
              </a:rPr>
              <a:t>th</a:t>
            </a:r>
            <a:r>
              <a:rPr lang="en-US" sz="800" baseline="0" dirty="0" smtClean="0">
                <a:solidFill>
                  <a:srgbClr val="004080"/>
                </a:solidFill>
                <a:cs typeface="Times New Roman" charset="0"/>
              </a:rPr>
              <a:t> IVTW</a:t>
            </a:r>
            <a:r>
              <a:rPr lang="en-US" sz="800" dirty="0" smtClean="0">
                <a:solidFill>
                  <a:srgbClr val="004080"/>
                </a:solidFill>
                <a:cs typeface="Times New Roman" charset="0"/>
              </a:rPr>
              <a:t>, </a:t>
            </a:r>
            <a:r>
              <a:rPr lang="en-US" sz="800" dirty="0" err="1" smtClean="0">
                <a:solidFill>
                  <a:srgbClr val="004080"/>
                </a:solidFill>
                <a:cs typeface="Times New Roman" charset="0"/>
              </a:rPr>
              <a:t>Krabi</a:t>
            </a:r>
            <a:r>
              <a:rPr lang="en-US" sz="800" dirty="0" smtClean="0">
                <a:solidFill>
                  <a:srgbClr val="004080"/>
                </a:solidFill>
                <a:cs typeface="Times New Roman" charset="0"/>
              </a:rPr>
              <a:t>, Thailand, November 2018</a:t>
            </a:r>
            <a:endParaRPr lang="en-GB" sz="800" dirty="0">
              <a:solidFill>
                <a:srgbClr val="004080"/>
              </a:solidFill>
              <a:cs typeface="Times New Roman" charset="0"/>
            </a:endParaRPr>
          </a:p>
        </p:txBody>
      </p:sp>
      <p:pic>
        <p:nvPicPr>
          <p:cNvPr id="1032" name="Picture 1" descr="logo_jive_small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088" y="0"/>
            <a:ext cx="107473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34" r:id="rId1"/>
    <p:sldLayoutId id="2147484835" r:id="rId2"/>
    <p:sldLayoutId id="2147484837" r:id="rId3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800">
          <a:solidFill>
            <a:srgbClr val="800000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800">
          <a:solidFill>
            <a:srgbClr val="800000"/>
          </a:solidFill>
          <a:latin typeface="Times New Roman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800">
          <a:solidFill>
            <a:srgbClr val="800000"/>
          </a:solidFill>
          <a:latin typeface="Times New Roman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800">
          <a:solidFill>
            <a:srgbClr val="800000"/>
          </a:solidFill>
          <a:latin typeface="Times New Roman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800">
          <a:solidFill>
            <a:srgbClr val="800000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200">
          <a:solidFill>
            <a:srgbClr val="800000"/>
          </a:solidFill>
          <a:latin typeface="Times New Roman" charset="0"/>
          <a:ea typeface="ＭＳ Ｐゴシック" charset="0"/>
        </a:defRPr>
      </a:lvl6pPr>
      <a:lvl7pPr marL="9144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200">
          <a:solidFill>
            <a:srgbClr val="800000"/>
          </a:solidFill>
          <a:latin typeface="Times New Roman" charset="0"/>
          <a:ea typeface="ＭＳ Ｐゴシック" charset="0"/>
        </a:defRPr>
      </a:lvl7pPr>
      <a:lvl8pPr marL="13716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200">
          <a:solidFill>
            <a:srgbClr val="800000"/>
          </a:solidFill>
          <a:latin typeface="Times New Roman" charset="0"/>
          <a:ea typeface="ＭＳ Ｐゴシック" charset="0"/>
        </a:defRPr>
      </a:lvl8pPr>
      <a:lvl9pPr marL="18288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200">
          <a:solidFill>
            <a:srgbClr val="800000"/>
          </a:solidFill>
          <a:latin typeface="Times New Roman" charset="0"/>
          <a:ea typeface="ＭＳ Ｐゴシック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1600">
          <a:solidFill>
            <a:srgbClr val="004080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1400">
          <a:solidFill>
            <a:srgbClr val="0033CC"/>
          </a:solidFill>
          <a:latin typeface="+mn-lt"/>
          <a:ea typeface="+mn-ea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1600">
          <a:solidFill>
            <a:srgbClr val="0033CC"/>
          </a:solidFill>
          <a:latin typeface="+mn-lt"/>
          <a:ea typeface="+mn-ea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1400">
          <a:solidFill>
            <a:srgbClr val="0033CC"/>
          </a:solidFill>
          <a:latin typeface="+mn-lt"/>
          <a:ea typeface="+mn-ea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1400">
          <a:solidFill>
            <a:srgbClr val="0033CC"/>
          </a:solidFill>
          <a:latin typeface="+mn-lt"/>
          <a:ea typeface="+mn-ea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1400">
          <a:solidFill>
            <a:srgbClr val="0033CC"/>
          </a:solidFill>
          <a:latin typeface="+mn-lt"/>
          <a:ea typeface="+mn-ea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1400">
          <a:solidFill>
            <a:srgbClr val="0033CC"/>
          </a:solidFill>
          <a:latin typeface="+mn-lt"/>
          <a:ea typeface="+mn-ea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1400">
          <a:solidFill>
            <a:srgbClr val="0033CC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5.png"/><Relationship Id="rId5" Type="http://schemas.openxmlformats.org/officeDocument/2006/relationships/package" Target="../embeddings/Microsoft_Word_Document1.docx"/><Relationship Id="rId6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uniboard1-side.jpg"/>
          <p:cNvPicPr>
            <a:picLocks noChangeAspect="1"/>
          </p:cNvPicPr>
          <p:nvPr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5" r="15083"/>
          <a:stretch>
            <a:fillRect/>
          </a:stretch>
        </p:blipFill>
        <p:spPr bwMode="auto">
          <a:xfrm>
            <a:off x="0" y="0"/>
            <a:ext cx="9902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178984" y="4622271"/>
            <a:ext cx="773747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chemeClr val="tx1"/>
                </a:solidFill>
              </a:rPr>
              <a:t>Arpad </a:t>
            </a:r>
            <a:r>
              <a:rPr lang="en-US" sz="2000" dirty="0" smtClean="0">
                <a:solidFill>
                  <a:schemeClr val="tx1"/>
                </a:solidFill>
              </a:rPr>
              <a:t>Szomoru</a:t>
            </a:r>
          </a:p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chemeClr val="tx1"/>
                </a:solidFill>
              </a:rPr>
              <a:t>f</a:t>
            </a:r>
            <a:r>
              <a:rPr lang="en-US" sz="2000" dirty="0" smtClean="0">
                <a:solidFill>
                  <a:schemeClr val="tx1"/>
                </a:solidFill>
              </a:rPr>
              <a:t>or the JUC team:</a:t>
            </a:r>
          </a:p>
          <a:p>
            <a:pPr algn="ctr">
              <a:spcBef>
                <a:spcPct val="5000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Jonathan Hargreaves, </a:t>
            </a:r>
            <a:r>
              <a:rPr lang="en-US" sz="2000" dirty="0" err="1" smtClean="0">
                <a:solidFill>
                  <a:schemeClr val="tx1"/>
                </a:solidFill>
              </a:rPr>
              <a:t>Harro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Verkouter</a:t>
            </a:r>
            <a:r>
              <a:rPr lang="en-US" sz="2000" dirty="0" smtClean="0">
                <a:solidFill>
                  <a:schemeClr val="tx1"/>
                </a:solidFill>
              </a:rPr>
              <a:t>, Des Small</a:t>
            </a:r>
            <a:endParaRPr lang="en-US" sz="2000" dirty="0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401763" y="269875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endParaRPr lang="en-US"/>
          </a:p>
        </p:txBody>
      </p: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239183" y="1438804"/>
            <a:ext cx="92916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rgbClr val="800000"/>
                </a:solidFill>
              </a:rPr>
              <a:t>JUC, the JIVE </a:t>
            </a:r>
            <a:r>
              <a:rPr lang="en-US" sz="2800" dirty="0" err="1" smtClean="0">
                <a:solidFill>
                  <a:srgbClr val="800000"/>
                </a:solidFill>
              </a:rPr>
              <a:t>UniBoard</a:t>
            </a: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 err="1" smtClean="0">
                <a:solidFill>
                  <a:srgbClr val="800000"/>
                </a:solidFill>
              </a:rPr>
              <a:t>Correlator</a:t>
            </a:r>
            <a:endParaRPr lang="en-US" sz="2800" dirty="0">
              <a:solidFill>
                <a:srgbClr val="800000"/>
              </a:solidFill>
            </a:endParaRPr>
          </a:p>
        </p:txBody>
      </p:sp>
      <p:sp>
        <p:nvSpPr>
          <p:cNvPr id="7174" name="Rectangle 7"/>
          <p:cNvSpPr>
            <a:spLocks noChangeArrowheads="1"/>
          </p:cNvSpPr>
          <p:nvPr/>
        </p:nvSpPr>
        <p:spPr bwMode="auto">
          <a:xfrm>
            <a:off x="2994025" y="296545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endParaRPr lang="en-US"/>
          </a:p>
        </p:txBody>
      </p:sp>
      <p:pic>
        <p:nvPicPr>
          <p:cNvPr id="9" name="Picture 23" descr="RadioNet_Logo_10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77962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BN Correlator Engine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3079750" y="2060575"/>
            <a:ext cx="2376488" cy="237648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en-US" sz="2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ight Triangle 5"/>
          <p:cNvSpPr/>
          <p:nvPr/>
        </p:nvSpPr>
        <p:spPr bwMode="auto">
          <a:xfrm>
            <a:off x="3438525" y="2349500"/>
            <a:ext cx="1728788" cy="1655763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2228" name="TextBox 6"/>
          <p:cNvSpPr txBox="1">
            <a:spLocks noChangeArrowheads="1"/>
          </p:cNvSpPr>
          <p:nvPr/>
        </p:nvSpPr>
        <p:spPr bwMode="auto">
          <a:xfrm>
            <a:off x="3168650" y="3773488"/>
            <a:ext cx="3000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900"/>
              <a:t>31</a:t>
            </a:r>
          </a:p>
        </p:txBody>
      </p:sp>
      <p:sp>
        <p:nvSpPr>
          <p:cNvPr id="52229" name="TextBox 7"/>
          <p:cNvSpPr txBox="1">
            <a:spLocks noChangeArrowheads="1"/>
          </p:cNvSpPr>
          <p:nvPr/>
        </p:nvSpPr>
        <p:spPr bwMode="auto">
          <a:xfrm>
            <a:off x="3197225" y="2349500"/>
            <a:ext cx="2413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900"/>
              <a:t>0</a:t>
            </a:r>
          </a:p>
        </p:txBody>
      </p:sp>
      <p:sp>
        <p:nvSpPr>
          <p:cNvPr id="52230" name="TextBox 8"/>
          <p:cNvSpPr txBox="1">
            <a:spLocks noChangeArrowheads="1"/>
          </p:cNvSpPr>
          <p:nvPr/>
        </p:nvSpPr>
        <p:spPr bwMode="auto">
          <a:xfrm>
            <a:off x="3438525" y="4005263"/>
            <a:ext cx="24288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900"/>
              <a:t>0</a:t>
            </a:r>
          </a:p>
        </p:txBody>
      </p:sp>
      <p:sp>
        <p:nvSpPr>
          <p:cNvPr id="52231" name="TextBox 9"/>
          <p:cNvSpPr txBox="1">
            <a:spLocks noChangeArrowheads="1"/>
          </p:cNvSpPr>
          <p:nvPr/>
        </p:nvSpPr>
        <p:spPr bwMode="auto">
          <a:xfrm>
            <a:off x="4879975" y="4005263"/>
            <a:ext cx="30003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900"/>
              <a:t>31</a:t>
            </a:r>
          </a:p>
        </p:txBody>
      </p:sp>
      <p:sp>
        <p:nvSpPr>
          <p:cNvPr id="52232" name="TextBox 10"/>
          <p:cNvSpPr txBox="1">
            <a:spLocks noChangeArrowheads="1"/>
          </p:cNvSpPr>
          <p:nvPr/>
        </p:nvSpPr>
        <p:spPr bwMode="auto">
          <a:xfrm>
            <a:off x="3468688" y="3182938"/>
            <a:ext cx="98266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100">
                <a:solidFill>
                  <a:schemeClr val="tx1"/>
                </a:solidFill>
              </a:rPr>
              <a:t>16MHz</a:t>
            </a:r>
          </a:p>
          <a:p>
            <a:r>
              <a:rPr lang="en-US" sz="1100">
                <a:solidFill>
                  <a:schemeClr val="tx1"/>
                </a:solidFill>
              </a:rPr>
              <a:t>2112 products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1063625" y="3182938"/>
            <a:ext cx="2016125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2234" name="TextBox 16"/>
          <p:cNvSpPr txBox="1">
            <a:spLocks noChangeArrowheads="1"/>
          </p:cNvSpPr>
          <p:nvPr/>
        </p:nvSpPr>
        <p:spPr bwMode="auto">
          <a:xfrm>
            <a:off x="541338" y="2843213"/>
            <a:ext cx="25034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/>
              <a:t>32 dual polarization stations</a:t>
            </a:r>
          </a:p>
        </p:txBody>
      </p:sp>
      <p:sp>
        <p:nvSpPr>
          <p:cNvPr id="52235" name="Rectangle 2"/>
          <p:cNvSpPr>
            <a:spLocks noChangeArrowheads="1"/>
          </p:cNvSpPr>
          <p:nvPr/>
        </p:nvSpPr>
        <p:spPr bwMode="auto">
          <a:xfrm>
            <a:off x="5167313" y="2349500"/>
            <a:ext cx="144462" cy="1655763"/>
          </a:xfrm>
          <a:prstGeom prst="rect">
            <a:avLst/>
          </a:prstGeom>
          <a:solidFill>
            <a:srgbClr val="D61E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V="1">
            <a:off x="5219700" y="4005263"/>
            <a:ext cx="0" cy="1295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2237" name="TextBox 18"/>
          <p:cNvSpPr txBox="1">
            <a:spLocks noChangeArrowheads="1"/>
          </p:cNvSpPr>
          <p:nvPr/>
        </p:nvSpPr>
        <p:spPr bwMode="auto">
          <a:xfrm>
            <a:off x="5619750" y="2876550"/>
            <a:ext cx="17049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/>
              <a:t>Exported Products</a:t>
            </a:r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5456238" y="3182938"/>
            <a:ext cx="2016125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2239" name="TextBox 21"/>
          <p:cNvSpPr txBox="1">
            <a:spLocks noChangeArrowheads="1"/>
          </p:cNvSpPr>
          <p:nvPr/>
        </p:nvSpPr>
        <p:spPr bwMode="auto">
          <a:xfrm>
            <a:off x="1774825" y="4797425"/>
            <a:ext cx="33877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r>
              <a:rPr lang="en-US" sz="1600">
                <a:solidFill>
                  <a:srgbClr val="000000"/>
                </a:solidFill>
              </a:rPr>
              <a:t>Control computer sets a table of products to export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36550" y="1003300"/>
            <a:ext cx="9043988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l" eaLnBrk="1" hangingPunct="1">
              <a:buFont typeface="Arial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</a:rPr>
              <a:t>All 2112 products are always computed – the control computer selects which ones to export</a:t>
            </a:r>
          </a:p>
          <a:p>
            <a:pPr>
              <a:defRPr/>
            </a:pP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2283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3536950" y="2517775"/>
            <a:ext cx="2376488" cy="2376488"/>
          </a:xfrm>
          <a:prstGeom prst="roundRect">
            <a:avLst/>
          </a:prstGeom>
          <a:solidFill>
            <a:schemeClr val="accent3">
              <a:lumMod val="75000"/>
              <a:alpha val="40000"/>
            </a:schemeClr>
          </a:soli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en-US" sz="2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3384550" y="2365375"/>
            <a:ext cx="2376488" cy="2376488"/>
          </a:xfrm>
          <a:prstGeom prst="roundRect">
            <a:avLst/>
          </a:prstGeom>
          <a:solidFill>
            <a:schemeClr val="accent3">
              <a:lumMod val="75000"/>
              <a:alpha val="40000"/>
            </a:schemeClr>
          </a:soli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en-US" sz="2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3232150" y="2212975"/>
            <a:ext cx="2376488" cy="2376488"/>
          </a:xfrm>
          <a:prstGeom prst="roundRect">
            <a:avLst/>
          </a:prstGeom>
          <a:solidFill>
            <a:schemeClr val="accent3">
              <a:lumMod val="75000"/>
              <a:alpha val="40000"/>
            </a:schemeClr>
          </a:soli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en-US" sz="2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3079750" y="2060575"/>
            <a:ext cx="2376488" cy="237648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en-US" sz="2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BN Correlator Engine</a:t>
            </a:r>
            <a:endParaRPr lang="en-US" dirty="0"/>
          </a:p>
        </p:txBody>
      </p:sp>
      <p:sp>
        <p:nvSpPr>
          <p:cNvPr id="6" name="Right Triangle 5"/>
          <p:cNvSpPr/>
          <p:nvPr/>
        </p:nvSpPr>
        <p:spPr bwMode="auto">
          <a:xfrm>
            <a:off x="3438525" y="2349500"/>
            <a:ext cx="1728788" cy="1655763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3255" name="TextBox 6"/>
          <p:cNvSpPr txBox="1">
            <a:spLocks noChangeArrowheads="1"/>
          </p:cNvSpPr>
          <p:nvPr/>
        </p:nvSpPr>
        <p:spPr bwMode="auto">
          <a:xfrm>
            <a:off x="3168650" y="3773488"/>
            <a:ext cx="3000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900"/>
              <a:t>31</a:t>
            </a:r>
          </a:p>
        </p:txBody>
      </p:sp>
      <p:sp>
        <p:nvSpPr>
          <p:cNvPr id="53256" name="TextBox 7"/>
          <p:cNvSpPr txBox="1">
            <a:spLocks noChangeArrowheads="1"/>
          </p:cNvSpPr>
          <p:nvPr/>
        </p:nvSpPr>
        <p:spPr bwMode="auto">
          <a:xfrm>
            <a:off x="3197225" y="2349500"/>
            <a:ext cx="2413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900"/>
              <a:t>0</a:t>
            </a:r>
          </a:p>
        </p:txBody>
      </p:sp>
      <p:sp>
        <p:nvSpPr>
          <p:cNvPr id="53257" name="TextBox 8"/>
          <p:cNvSpPr txBox="1">
            <a:spLocks noChangeArrowheads="1"/>
          </p:cNvSpPr>
          <p:nvPr/>
        </p:nvSpPr>
        <p:spPr bwMode="auto">
          <a:xfrm>
            <a:off x="3438525" y="4005263"/>
            <a:ext cx="24288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900"/>
              <a:t>0</a:t>
            </a:r>
          </a:p>
        </p:txBody>
      </p:sp>
      <p:sp>
        <p:nvSpPr>
          <p:cNvPr id="53258" name="TextBox 9"/>
          <p:cNvSpPr txBox="1">
            <a:spLocks noChangeArrowheads="1"/>
          </p:cNvSpPr>
          <p:nvPr/>
        </p:nvSpPr>
        <p:spPr bwMode="auto">
          <a:xfrm>
            <a:off x="4879975" y="4005263"/>
            <a:ext cx="30003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900"/>
              <a:t>31</a:t>
            </a:r>
          </a:p>
        </p:txBody>
      </p:sp>
      <p:sp>
        <p:nvSpPr>
          <p:cNvPr id="53259" name="TextBox 10"/>
          <p:cNvSpPr txBox="1">
            <a:spLocks noChangeArrowheads="1"/>
          </p:cNvSpPr>
          <p:nvPr/>
        </p:nvSpPr>
        <p:spPr bwMode="auto">
          <a:xfrm>
            <a:off x="3468688" y="3182938"/>
            <a:ext cx="98266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100">
                <a:solidFill>
                  <a:schemeClr val="tx1"/>
                </a:solidFill>
              </a:rPr>
              <a:t>16MHz</a:t>
            </a:r>
          </a:p>
          <a:p>
            <a:r>
              <a:rPr lang="en-US" sz="1100">
                <a:solidFill>
                  <a:schemeClr val="tx1"/>
                </a:solidFill>
              </a:rPr>
              <a:t>2112 products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1063625" y="3182938"/>
            <a:ext cx="2016125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3261" name="TextBox 16"/>
          <p:cNvSpPr txBox="1">
            <a:spLocks noChangeArrowheads="1"/>
          </p:cNvSpPr>
          <p:nvPr/>
        </p:nvSpPr>
        <p:spPr bwMode="auto">
          <a:xfrm>
            <a:off x="541338" y="2843213"/>
            <a:ext cx="25034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/>
              <a:t>32 dual polarization stations</a:t>
            </a:r>
          </a:p>
        </p:txBody>
      </p:sp>
      <p:sp>
        <p:nvSpPr>
          <p:cNvPr id="53262" name="Rectangle 2"/>
          <p:cNvSpPr>
            <a:spLocks noChangeArrowheads="1"/>
          </p:cNvSpPr>
          <p:nvPr/>
        </p:nvSpPr>
        <p:spPr bwMode="auto">
          <a:xfrm>
            <a:off x="5167313" y="2349500"/>
            <a:ext cx="144462" cy="1655763"/>
          </a:xfrm>
          <a:prstGeom prst="rect">
            <a:avLst/>
          </a:prstGeom>
          <a:solidFill>
            <a:srgbClr val="D61E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3263" name="TextBox 18"/>
          <p:cNvSpPr txBox="1">
            <a:spLocks noChangeArrowheads="1"/>
          </p:cNvSpPr>
          <p:nvPr/>
        </p:nvSpPr>
        <p:spPr bwMode="auto">
          <a:xfrm>
            <a:off x="6099175" y="2843213"/>
            <a:ext cx="17065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/>
              <a:t>Exported Products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36550" y="1003300"/>
            <a:ext cx="9043988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l" eaLnBrk="1" hangingPunct="1">
              <a:buFont typeface="Arial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</a:rPr>
              <a:t>One UniBoard has four BN correlator engines</a:t>
            </a:r>
          </a:p>
          <a:p>
            <a:pPr marL="342900" indent="-342900" algn="l" eaLnBrk="1" hangingPunct="1">
              <a:buFont typeface="Arial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</a:rPr>
              <a:t>Total processing bandwidth is 64MHz =&gt; 32 stations at 512Mbps</a:t>
            </a:r>
          </a:p>
          <a:p>
            <a:pPr marL="342900" indent="-342900" algn="l" eaLnBrk="1" hangingPunct="1">
              <a:buFont typeface="Arial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</a:rPr>
              <a:t>Simply add more UniBoards to increase the processing bandwidth</a:t>
            </a:r>
          </a:p>
          <a:p>
            <a:pPr>
              <a:defRPr/>
            </a:pPr>
            <a:endParaRPr lang="en-US" sz="2000" dirty="0">
              <a:solidFill>
                <a:srgbClr val="000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5464175" y="3182938"/>
            <a:ext cx="2016125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5616575" y="3335338"/>
            <a:ext cx="2016125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5">
                <a:lumMod val="75000"/>
                <a:alpha val="33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5768975" y="3487738"/>
            <a:ext cx="2016125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5">
                <a:lumMod val="75000"/>
                <a:alpha val="33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5921375" y="3640138"/>
            <a:ext cx="2016125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5">
                <a:lumMod val="75000"/>
                <a:alpha val="33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231094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3536950" y="2517775"/>
            <a:ext cx="2376488" cy="2376488"/>
          </a:xfrm>
          <a:prstGeom prst="roundRect">
            <a:avLst/>
          </a:prstGeom>
          <a:solidFill>
            <a:schemeClr val="accent3">
              <a:lumMod val="75000"/>
              <a:alpha val="40000"/>
            </a:schemeClr>
          </a:soli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en-US" sz="2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3384550" y="2365375"/>
            <a:ext cx="2376488" cy="2376488"/>
          </a:xfrm>
          <a:prstGeom prst="roundRect">
            <a:avLst/>
          </a:prstGeom>
          <a:solidFill>
            <a:schemeClr val="accent3">
              <a:lumMod val="75000"/>
              <a:alpha val="40000"/>
            </a:schemeClr>
          </a:soli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en-US" sz="2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3232150" y="2212975"/>
            <a:ext cx="2376488" cy="2376488"/>
          </a:xfrm>
          <a:prstGeom prst="roundRect">
            <a:avLst/>
          </a:prstGeom>
          <a:solidFill>
            <a:schemeClr val="accent3">
              <a:lumMod val="75000"/>
              <a:alpha val="40000"/>
            </a:schemeClr>
          </a:soli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en-US" sz="2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3079750" y="2060575"/>
            <a:ext cx="2376488" cy="237648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en-US" sz="2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BN Correlator Engine</a:t>
            </a:r>
            <a:endParaRPr lang="en-US" dirty="0"/>
          </a:p>
        </p:txBody>
      </p:sp>
      <p:sp>
        <p:nvSpPr>
          <p:cNvPr id="6" name="Right Triangle 5"/>
          <p:cNvSpPr/>
          <p:nvPr/>
        </p:nvSpPr>
        <p:spPr bwMode="auto">
          <a:xfrm>
            <a:off x="3438525" y="2349500"/>
            <a:ext cx="1728788" cy="1655763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4279" name="TextBox 6"/>
          <p:cNvSpPr txBox="1">
            <a:spLocks noChangeArrowheads="1"/>
          </p:cNvSpPr>
          <p:nvPr/>
        </p:nvSpPr>
        <p:spPr bwMode="auto">
          <a:xfrm>
            <a:off x="3168650" y="3773488"/>
            <a:ext cx="3000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900"/>
              <a:t>31</a:t>
            </a:r>
          </a:p>
        </p:txBody>
      </p:sp>
      <p:sp>
        <p:nvSpPr>
          <p:cNvPr id="54280" name="TextBox 7"/>
          <p:cNvSpPr txBox="1">
            <a:spLocks noChangeArrowheads="1"/>
          </p:cNvSpPr>
          <p:nvPr/>
        </p:nvSpPr>
        <p:spPr bwMode="auto">
          <a:xfrm>
            <a:off x="3197225" y="2349500"/>
            <a:ext cx="2413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900"/>
              <a:t>0</a:t>
            </a:r>
          </a:p>
        </p:txBody>
      </p:sp>
      <p:sp>
        <p:nvSpPr>
          <p:cNvPr id="54281" name="TextBox 8"/>
          <p:cNvSpPr txBox="1">
            <a:spLocks noChangeArrowheads="1"/>
          </p:cNvSpPr>
          <p:nvPr/>
        </p:nvSpPr>
        <p:spPr bwMode="auto">
          <a:xfrm>
            <a:off x="3438525" y="4005263"/>
            <a:ext cx="24288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900"/>
              <a:t>0</a:t>
            </a:r>
          </a:p>
        </p:txBody>
      </p:sp>
      <p:sp>
        <p:nvSpPr>
          <p:cNvPr id="54282" name="TextBox 9"/>
          <p:cNvSpPr txBox="1">
            <a:spLocks noChangeArrowheads="1"/>
          </p:cNvSpPr>
          <p:nvPr/>
        </p:nvSpPr>
        <p:spPr bwMode="auto">
          <a:xfrm>
            <a:off x="4879975" y="4005263"/>
            <a:ext cx="30003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900"/>
              <a:t>31</a:t>
            </a:r>
          </a:p>
        </p:txBody>
      </p:sp>
      <p:sp>
        <p:nvSpPr>
          <p:cNvPr id="54283" name="TextBox 10"/>
          <p:cNvSpPr txBox="1">
            <a:spLocks noChangeArrowheads="1"/>
          </p:cNvSpPr>
          <p:nvPr/>
        </p:nvSpPr>
        <p:spPr bwMode="auto">
          <a:xfrm>
            <a:off x="3468688" y="3182938"/>
            <a:ext cx="98266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100">
                <a:solidFill>
                  <a:schemeClr val="tx1"/>
                </a:solidFill>
              </a:rPr>
              <a:t>16MHz</a:t>
            </a:r>
          </a:p>
          <a:p>
            <a:r>
              <a:rPr lang="en-US" sz="1100">
                <a:solidFill>
                  <a:schemeClr val="tx1"/>
                </a:solidFill>
              </a:rPr>
              <a:t>2112 products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1063625" y="3182938"/>
            <a:ext cx="2016125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4285" name="TextBox 16"/>
          <p:cNvSpPr txBox="1">
            <a:spLocks noChangeArrowheads="1"/>
          </p:cNvSpPr>
          <p:nvPr/>
        </p:nvSpPr>
        <p:spPr bwMode="auto">
          <a:xfrm>
            <a:off x="541338" y="2843213"/>
            <a:ext cx="25034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/>
              <a:t>32 dual polarization stations</a:t>
            </a:r>
          </a:p>
        </p:txBody>
      </p:sp>
      <p:sp>
        <p:nvSpPr>
          <p:cNvPr id="54286" name="Rectangle 2"/>
          <p:cNvSpPr>
            <a:spLocks noChangeArrowheads="1"/>
          </p:cNvSpPr>
          <p:nvPr/>
        </p:nvSpPr>
        <p:spPr bwMode="auto">
          <a:xfrm>
            <a:off x="5167313" y="2349500"/>
            <a:ext cx="144462" cy="1655763"/>
          </a:xfrm>
          <a:prstGeom prst="rect">
            <a:avLst/>
          </a:prstGeom>
          <a:solidFill>
            <a:srgbClr val="D61E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4287" name="TextBox 18"/>
          <p:cNvSpPr txBox="1">
            <a:spLocks noChangeArrowheads="1"/>
          </p:cNvSpPr>
          <p:nvPr/>
        </p:nvSpPr>
        <p:spPr bwMode="auto">
          <a:xfrm>
            <a:off x="6099175" y="2843213"/>
            <a:ext cx="17065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/>
              <a:t>Exported Products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36550" y="1003300"/>
            <a:ext cx="904398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l" eaLnBrk="1" hangingPunct="1">
              <a:buFont typeface="Arial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</a:rPr>
              <a:t>Control software can configure a 16 station, 1Gbps correlator</a:t>
            </a:r>
          </a:p>
          <a:p>
            <a:pPr>
              <a:defRPr/>
            </a:pPr>
            <a:endParaRPr lang="en-US" sz="2000" dirty="0">
              <a:solidFill>
                <a:srgbClr val="000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5456238" y="3182938"/>
            <a:ext cx="2016125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5608638" y="3335338"/>
            <a:ext cx="2016125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5">
                <a:lumMod val="75000"/>
                <a:alpha val="36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5761038" y="3487738"/>
            <a:ext cx="2016125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5">
                <a:lumMod val="75000"/>
                <a:alpha val="36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5913438" y="3640138"/>
            <a:ext cx="2016125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5">
                <a:lumMod val="75000"/>
                <a:alpha val="36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4293" name="Right Triangle 11"/>
          <p:cNvSpPr>
            <a:spLocks noChangeArrowheads="1"/>
          </p:cNvSpPr>
          <p:nvPr/>
        </p:nvSpPr>
        <p:spPr bwMode="auto">
          <a:xfrm>
            <a:off x="3435350" y="2365375"/>
            <a:ext cx="873125" cy="847725"/>
          </a:xfrm>
          <a:prstGeom prst="rtTriangle">
            <a:avLst/>
          </a:prstGeom>
          <a:solidFill>
            <a:srgbClr val="FF0000">
              <a:alpha val="6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4294" name="Right Triangle 27"/>
          <p:cNvSpPr>
            <a:spLocks noChangeArrowheads="1"/>
          </p:cNvSpPr>
          <p:nvPr/>
        </p:nvSpPr>
        <p:spPr bwMode="auto">
          <a:xfrm>
            <a:off x="4295775" y="3157538"/>
            <a:ext cx="871538" cy="847725"/>
          </a:xfrm>
          <a:prstGeom prst="rtTriangle">
            <a:avLst/>
          </a:prstGeom>
          <a:solidFill>
            <a:srgbClr val="FF6600">
              <a:alpha val="6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0235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3536950" y="2517775"/>
            <a:ext cx="2376488" cy="2376488"/>
          </a:xfrm>
          <a:prstGeom prst="roundRect">
            <a:avLst/>
          </a:prstGeom>
          <a:solidFill>
            <a:schemeClr val="accent3">
              <a:lumMod val="75000"/>
              <a:alpha val="40000"/>
            </a:schemeClr>
          </a:soli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en-US" sz="2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3384550" y="2365375"/>
            <a:ext cx="2376488" cy="2376488"/>
          </a:xfrm>
          <a:prstGeom prst="roundRect">
            <a:avLst/>
          </a:prstGeom>
          <a:solidFill>
            <a:schemeClr val="accent3">
              <a:lumMod val="75000"/>
              <a:alpha val="40000"/>
            </a:schemeClr>
          </a:soli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en-US" sz="2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3232150" y="2212975"/>
            <a:ext cx="2376488" cy="2376488"/>
          </a:xfrm>
          <a:prstGeom prst="roundRect">
            <a:avLst/>
          </a:prstGeom>
          <a:solidFill>
            <a:schemeClr val="accent3">
              <a:lumMod val="75000"/>
              <a:alpha val="40000"/>
            </a:schemeClr>
          </a:soli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en-US" sz="2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3079750" y="2060575"/>
            <a:ext cx="2376488" cy="237648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en-US" sz="2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BN Correlator Engine</a:t>
            </a:r>
            <a:endParaRPr lang="en-US" dirty="0"/>
          </a:p>
        </p:txBody>
      </p:sp>
      <p:sp>
        <p:nvSpPr>
          <p:cNvPr id="6" name="Right Triangle 5"/>
          <p:cNvSpPr/>
          <p:nvPr/>
        </p:nvSpPr>
        <p:spPr bwMode="auto">
          <a:xfrm>
            <a:off x="3438525" y="2349500"/>
            <a:ext cx="1728788" cy="1655763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5303" name="TextBox 6"/>
          <p:cNvSpPr txBox="1">
            <a:spLocks noChangeArrowheads="1"/>
          </p:cNvSpPr>
          <p:nvPr/>
        </p:nvSpPr>
        <p:spPr bwMode="auto">
          <a:xfrm>
            <a:off x="3168650" y="3773488"/>
            <a:ext cx="3000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900"/>
              <a:t>31</a:t>
            </a:r>
          </a:p>
        </p:txBody>
      </p:sp>
      <p:sp>
        <p:nvSpPr>
          <p:cNvPr id="55304" name="TextBox 7"/>
          <p:cNvSpPr txBox="1">
            <a:spLocks noChangeArrowheads="1"/>
          </p:cNvSpPr>
          <p:nvPr/>
        </p:nvSpPr>
        <p:spPr bwMode="auto">
          <a:xfrm>
            <a:off x="3197225" y="2349500"/>
            <a:ext cx="2413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900"/>
              <a:t>0</a:t>
            </a:r>
          </a:p>
        </p:txBody>
      </p:sp>
      <p:sp>
        <p:nvSpPr>
          <p:cNvPr id="55305" name="TextBox 8"/>
          <p:cNvSpPr txBox="1">
            <a:spLocks noChangeArrowheads="1"/>
          </p:cNvSpPr>
          <p:nvPr/>
        </p:nvSpPr>
        <p:spPr bwMode="auto">
          <a:xfrm>
            <a:off x="3438525" y="4005263"/>
            <a:ext cx="24288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900"/>
              <a:t>0</a:t>
            </a:r>
          </a:p>
        </p:txBody>
      </p:sp>
      <p:sp>
        <p:nvSpPr>
          <p:cNvPr id="55306" name="TextBox 9"/>
          <p:cNvSpPr txBox="1">
            <a:spLocks noChangeArrowheads="1"/>
          </p:cNvSpPr>
          <p:nvPr/>
        </p:nvSpPr>
        <p:spPr bwMode="auto">
          <a:xfrm>
            <a:off x="4879975" y="4005263"/>
            <a:ext cx="30003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900"/>
              <a:t>31</a:t>
            </a:r>
          </a:p>
        </p:txBody>
      </p:sp>
      <p:sp>
        <p:nvSpPr>
          <p:cNvPr id="55307" name="TextBox 10"/>
          <p:cNvSpPr txBox="1">
            <a:spLocks noChangeArrowheads="1"/>
          </p:cNvSpPr>
          <p:nvPr/>
        </p:nvSpPr>
        <p:spPr bwMode="auto">
          <a:xfrm>
            <a:off x="3468688" y="3182938"/>
            <a:ext cx="98266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100">
                <a:solidFill>
                  <a:schemeClr val="tx1"/>
                </a:solidFill>
              </a:rPr>
              <a:t>16MHz</a:t>
            </a:r>
          </a:p>
          <a:p>
            <a:r>
              <a:rPr lang="en-US" sz="1100">
                <a:solidFill>
                  <a:schemeClr val="tx1"/>
                </a:solidFill>
              </a:rPr>
              <a:t>2112 products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1063625" y="3182938"/>
            <a:ext cx="2016125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5309" name="TextBox 16"/>
          <p:cNvSpPr txBox="1">
            <a:spLocks noChangeArrowheads="1"/>
          </p:cNvSpPr>
          <p:nvPr/>
        </p:nvSpPr>
        <p:spPr bwMode="auto">
          <a:xfrm>
            <a:off x="541338" y="2843213"/>
            <a:ext cx="25034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/>
              <a:t>32 dual polarization stations</a:t>
            </a:r>
          </a:p>
        </p:txBody>
      </p:sp>
      <p:sp>
        <p:nvSpPr>
          <p:cNvPr id="55310" name="Rectangle 2"/>
          <p:cNvSpPr>
            <a:spLocks noChangeArrowheads="1"/>
          </p:cNvSpPr>
          <p:nvPr/>
        </p:nvSpPr>
        <p:spPr bwMode="auto">
          <a:xfrm>
            <a:off x="5167313" y="2349500"/>
            <a:ext cx="144462" cy="1655763"/>
          </a:xfrm>
          <a:prstGeom prst="rect">
            <a:avLst/>
          </a:prstGeom>
          <a:solidFill>
            <a:srgbClr val="D61E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5311" name="TextBox 18"/>
          <p:cNvSpPr txBox="1">
            <a:spLocks noChangeArrowheads="1"/>
          </p:cNvSpPr>
          <p:nvPr/>
        </p:nvSpPr>
        <p:spPr bwMode="auto">
          <a:xfrm>
            <a:off x="6099175" y="2843213"/>
            <a:ext cx="17065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/>
              <a:t>Exported Products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36550" y="1003300"/>
            <a:ext cx="904398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l" eaLnBrk="1" hangingPunct="1">
              <a:buFont typeface="Arial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</a:rPr>
              <a:t>… or an 8 station 2Gbps correlator</a:t>
            </a:r>
          </a:p>
          <a:p>
            <a:pPr>
              <a:defRPr/>
            </a:pPr>
            <a:endParaRPr lang="en-US" sz="2000" dirty="0">
              <a:solidFill>
                <a:srgbClr val="000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5456238" y="3182938"/>
            <a:ext cx="2016125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5608638" y="3335338"/>
            <a:ext cx="2016125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5">
                <a:lumMod val="75000"/>
                <a:alpha val="36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5761038" y="3487738"/>
            <a:ext cx="2016125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5">
                <a:lumMod val="75000"/>
                <a:alpha val="36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5913438" y="3640138"/>
            <a:ext cx="2016125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5">
                <a:lumMod val="75000"/>
                <a:alpha val="36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5317" name="Right Triangle 11"/>
          <p:cNvSpPr>
            <a:spLocks noChangeArrowheads="1"/>
          </p:cNvSpPr>
          <p:nvPr/>
        </p:nvSpPr>
        <p:spPr bwMode="auto">
          <a:xfrm>
            <a:off x="3435350" y="2365375"/>
            <a:ext cx="430213" cy="361950"/>
          </a:xfrm>
          <a:prstGeom prst="rtTriangle">
            <a:avLst/>
          </a:prstGeom>
          <a:solidFill>
            <a:srgbClr val="FF0000">
              <a:alpha val="6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5318" name="Right Triangle 27"/>
          <p:cNvSpPr>
            <a:spLocks noChangeArrowheads="1"/>
          </p:cNvSpPr>
          <p:nvPr/>
        </p:nvSpPr>
        <p:spPr bwMode="auto">
          <a:xfrm>
            <a:off x="3865563" y="2727325"/>
            <a:ext cx="428625" cy="455613"/>
          </a:xfrm>
          <a:prstGeom prst="rtTriangle">
            <a:avLst/>
          </a:prstGeom>
          <a:solidFill>
            <a:srgbClr val="FF6600">
              <a:alpha val="6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" name="Right Triangle 28"/>
          <p:cNvSpPr/>
          <p:nvPr/>
        </p:nvSpPr>
        <p:spPr bwMode="auto">
          <a:xfrm>
            <a:off x="4672013" y="3487738"/>
            <a:ext cx="495300" cy="517525"/>
          </a:xfrm>
          <a:prstGeom prst="rtTriangle">
            <a:avLst/>
          </a:prstGeom>
          <a:solidFill>
            <a:schemeClr val="accent2">
              <a:lumMod val="75000"/>
              <a:alpha val="64000"/>
            </a:schemeClr>
          </a:soli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0" name="Right Triangle 29"/>
          <p:cNvSpPr/>
          <p:nvPr/>
        </p:nvSpPr>
        <p:spPr bwMode="auto">
          <a:xfrm>
            <a:off x="4294188" y="3182938"/>
            <a:ext cx="441325" cy="430212"/>
          </a:xfrm>
          <a:prstGeom prst="rtTriangle">
            <a:avLst/>
          </a:prstGeom>
          <a:solidFill>
            <a:schemeClr val="accent1">
              <a:lumMod val="50000"/>
              <a:alpha val="64000"/>
            </a:schemeClr>
          </a:soli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2186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Channelization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2759075" y="2273300"/>
            <a:ext cx="3527425" cy="381635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en-US" sz="2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6323" name="TextBox 8"/>
          <p:cNvSpPr txBox="1">
            <a:spLocks noChangeArrowheads="1"/>
          </p:cNvSpPr>
          <p:nvPr/>
        </p:nvSpPr>
        <p:spPr bwMode="auto">
          <a:xfrm>
            <a:off x="3117850" y="4432300"/>
            <a:ext cx="2428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900"/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9738" y="1441450"/>
            <a:ext cx="2309812" cy="8318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First implemented: four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16MHz input sub-bands per station</a:t>
            </a:r>
          </a:p>
        </p:txBody>
      </p:sp>
      <p:sp>
        <p:nvSpPr>
          <p:cNvPr id="56325" name="TextBox 16"/>
          <p:cNvSpPr txBox="1">
            <a:spLocks noChangeArrowheads="1"/>
          </p:cNvSpPr>
          <p:nvPr/>
        </p:nvSpPr>
        <p:spPr bwMode="auto">
          <a:xfrm>
            <a:off x="750888" y="2590800"/>
            <a:ext cx="11144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/>
              <a:t>Sub-band a</a:t>
            </a:r>
          </a:p>
        </p:txBody>
      </p:sp>
      <p:sp>
        <p:nvSpPr>
          <p:cNvPr id="56326" name="TextBox 17"/>
          <p:cNvSpPr txBox="1">
            <a:spLocks noChangeArrowheads="1"/>
          </p:cNvSpPr>
          <p:nvPr/>
        </p:nvSpPr>
        <p:spPr bwMode="auto">
          <a:xfrm>
            <a:off x="6565900" y="2592388"/>
            <a:ext cx="13541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/>
              <a:t>1024 bins of a</a:t>
            </a:r>
          </a:p>
        </p:txBody>
      </p:sp>
      <p:grpSp>
        <p:nvGrpSpPr>
          <p:cNvPr id="56327" name="Group 12"/>
          <p:cNvGrpSpPr>
            <a:grpSpLocks/>
          </p:cNvGrpSpPr>
          <p:nvPr/>
        </p:nvGrpSpPr>
        <p:grpSpPr bwMode="auto">
          <a:xfrm>
            <a:off x="750888" y="2520950"/>
            <a:ext cx="7561262" cy="800100"/>
            <a:chOff x="1062980" y="2340248"/>
            <a:chExt cx="7560840" cy="800720"/>
          </a:xfrm>
        </p:grpSpPr>
        <p:cxnSp>
          <p:nvCxnSpPr>
            <p:cNvPr id="16" name="Straight Arrow Connector 15"/>
            <p:cNvCxnSpPr/>
            <p:nvPr/>
          </p:nvCxnSpPr>
          <p:spPr bwMode="auto">
            <a:xfrm>
              <a:off x="1062980" y="2780327"/>
              <a:ext cx="2016012" cy="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3" name="Rectangle 2"/>
            <p:cNvSpPr/>
            <p:nvPr/>
          </p:nvSpPr>
          <p:spPr bwMode="auto">
            <a:xfrm>
              <a:off x="3310755" y="2356135"/>
              <a:ext cx="1712816" cy="78483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56364" name="TextBox 10"/>
            <p:cNvSpPr txBox="1">
              <a:spLocks noChangeArrowheads="1"/>
            </p:cNvSpPr>
            <p:nvPr/>
          </p:nvSpPr>
          <p:spPr bwMode="auto">
            <a:xfrm>
              <a:off x="3681618" y="2579712"/>
              <a:ext cx="105670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100">
                  <a:solidFill>
                    <a:schemeClr val="tx1"/>
                  </a:solidFill>
                </a:rPr>
                <a:t>6 taps pre-filter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5215648" y="2340248"/>
              <a:ext cx="1031817" cy="78483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56366" name="TextBox 19"/>
            <p:cNvSpPr txBox="1">
              <a:spLocks noChangeArrowheads="1"/>
            </p:cNvSpPr>
            <p:nvPr/>
          </p:nvSpPr>
          <p:spPr bwMode="auto">
            <a:xfrm>
              <a:off x="5419743" y="2480846"/>
              <a:ext cx="652449" cy="600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100">
                  <a:solidFill>
                    <a:schemeClr val="tx1"/>
                  </a:solidFill>
                </a:rPr>
                <a:t>2048 point FFT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 bwMode="auto">
            <a:xfrm>
              <a:off x="6607808" y="2780327"/>
              <a:ext cx="2016012" cy="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56328" name="Group 21"/>
          <p:cNvGrpSpPr>
            <a:grpSpLocks/>
          </p:cNvGrpSpPr>
          <p:nvPr/>
        </p:nvGrpSpPr>
        <p:grpSpPr bwMode="auto">
          <a:xfrm>
            <a:off x="742950" y="3371850"/>
            <a:ext cx="7559675" cy="801688"/>
            <a:chOff x="1062980" y="2340248"/>
            <a:chExt cx="7560840" cy="800720"/>
          </a:xfrm>
        </p:grpSpPr>
        <p:cxnSp>
          <p:nvCxnSpPr>
            <p:cNvPr id="23" name="Straight Arrow Connector 22"/>
            <p:cNvCxnSpPr/>
            <p:nvPr/>
          </p:nvCxnSpPr>
          <p:spPr bwMode="auto">
            <a:xfrm>
              <a:off x="1062980" y="2781040"/>
              <a:ext cx="2016436" cy="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4" name="Rectangle 23"/>
            <p:cNvSpPr/>
            <p:nvPr/>
          </p:nvSpPr>
          <p:spPr bwMode="auto">
            <a:xfrm>
              <a:off x="3309639" y="2356104"/>
              <a:ext cx="1713176" cy="7848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56358" name="TextBox 24"/>
            <p:cNvSpPr txBox="1">
              <a:spLocks noChangeArrowheads="1"/>
            </p:cNvSpPr>
            <p:nvPr/>
          </p:nvSpPr>
          <p:spPr bwMode="auto">
            <a:xfrm>
              <a:off x="3681618" y="2579712"/>
              <a:ext cx="105670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100">
                  <a:solidFill>
                    <a:schemeClr val="tx1"/>
                  </a:solidFill>
                </a:rPr>
                <a:t>6 taps pre-filter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5214933" y="2340248"/>
              <a:ext cx="1032034" cy="7848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56360" name="TextBox 26"/>
            <p:cNvSpPr txBox="1">
              <a:spLocks noChangeArrowheads="1"/>
            </p:cNvSpPr>
            <p:nvPr/>
          </p:nvSpPr>
          <p:spPr bwMode="auto">
            <a:xfrm>
              <a:off x="5419743" y="2480846"/>
              <a:ext cx="652449" cy="600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100">
                  <a:solidFill>
                    <a:schemeClr val="tx1"/>
                  </a:solidFill>
                </a:rPr>
                <a:t>2048 point FFT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 bwMode="auto">
            <a:xfrm>
              <a:off x="6607384" y="2781040"/>
              <a:ext cx="2016436" cy="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56329" name="Group 28"/>
          <p:cNvGrpSpPr>
            <a:grpSpLocks/>
          </p:cNvGrpSpPr>
          <p:nvPr/>
        </p:nvGrpSpPr>
        <p:grpSpPr bwMode="auto">
          <a:xfrm>
            <a:off x="742950" y="4224338"/>
            <a:ext cx="7559675" cy="800100"/>
            <a:chOff x="1062980" y="2340248"/>
            <a:chExt cx="7560840" cy="800720"/>
          </a:xfrm>
        </p:grpSpPr>
        <p:cxnSp>
          <p:nvCxnSpPr>
            <p:cNvPr id="30" name="Straight Arrow Connector 29"/>
            <p:cNvCxnSpPr/>
            <p:nvPr/>
          </p:nvCxnSpPr>
          <p:spPr bwMode="auto">
            <a:xfrm>
              <a:off x="1062980" y="2780326"/>
              <a:ext cx="2016436" cy="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31" name="Rectangle 30"/>
            <p:cNvSpPr/>
            <p:nvPr/>
          </p:nvSpPr>
          <p:spPr bwMode="auto">
            <a:xfrm>
              <a:off x="3309639" y="2356135"/>
              <a:ext cx="1713176" cy="78483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56352" name="TextBox 31"/>
            <p:cNvSpPr txBox="1">
              <a:spLocks noChangeArrowheads="1"/>
            </p:cNvSpPr>
            <p:nvPr/>
          </p:nvSpPr>
          <p:spPr bwMode="auto">
            <a:xfrm>
              <a:off x="3681618" y="2579712"/>
              <a:ext cx="105670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100">
                  <a:solidFill>
                    <a:schemeClr val="tx1"/>
                  </a:solidFill>
                </a:rPr>
                <a:t>6 taps pre-filter</a:t>
              </a: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5214933" y="2340248"/>
              <a:ext cx="1032034" cy="78483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56354" name="TextBox 33"/>
            <p:cNvSpPr txBox="1">
              <a:spLocks noChangeArrowheads="1"/>
            </p:cNvSpPr>
            <p:nvPr/>
          </p:nvSpPr>
          <p:spPr bwMode="auto">
            <a:xfrm>
              <a:off x="5419743" y="2480846"/>
              <a:ext cx="652449" cy="600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100">
                  <a:solidFill>
                    <a:schemeClr val="tx1"/>
                  </a:solidFill>
                </a:rPr>
                <a:t>2048 point FFT</a:t>
              </a:r>
            </a:p>
          </p:txBody>
        </p:sp>
        <p:cxnSp>
          <p:nvCxnSpPr>
            <p:cNvPr id="35" name="Straight Arrow Connector 34"/>
            <p:cNvCxnSpPr/>
            <p:nvPr/>
          </p:nvCxnSpPr>
          <p:spPr bwMode="auto">
            <a:xfrm>
              <a:off x="6607384" y="2780326"/>
              <a:ext cx="2016436" cy="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56330" name="Group 35"/>
          <p:cNvGrpSpPr>
            <a:grpSpLocks/>
          </p:cNvGrpSpPr>
          <p:nvPr/>
        </p:nvGrpSpPr>
        <p:grpSpPr bwMode="auto">
          <a:xfrm>
            <a:off x="742950" y="5072063"/>
            <a:ext cx="7559675" cy="800100"/>
            <a:chOff x="1062980" y="2340248"/>
            <a:chExt cx="7560840" cy="800720"/>
          </a:xfrm>
        </p:grpSpPr>
        <p:cxnSp>
          <p:nvCxnSpPr>
            <p:cNvPr id="37" name="Straight Arrow Connector 36"/>
            <p:cNvCxnSpPr/>
            <p:nvPr/>
          </p:nvCxnSpPr>
          <p:spPr bwMode="auto">
            <a:xfrm>
              <a:off x="1062980" y="2780326"/>
              <a:ext cx="2016436" cy="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38" name="Rectangle 37"/>
            <p:cNvSpPr/>
            <p:nvPr/>
          </p:nvSpPr>
          <p:spPr bwMode="auto">
            <a:xfrm>
              <a:off x="3309639" y="2356135"/>
              <a:ext cx="1713176" cy="78483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56346" name="TextBox 38"/>
            <p:cNvSpPr txBox="1">
              <a:spLocks noChangeArrowheads="1"/>
            </p:cNvSpPr>
            <p:nvPr/>
          </p:nvSpPr>
          <p:spPr bwMode="auto">
            <a:xfrm>
              <a:off x="3681618" y="2579712"/>
              <a:ext cx="105670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100">
                  <a:solidFill>
                    <a:schemeClr val="tx1"/>
                  </a:solidFill>
                </a:rPr>
                <a:t>6 taps pre-filter</a:t>
              </a: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5214933" y="2340248"/>
              <a:ext cx="1032034" cy="78483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56348" name="TextBox 40"/>
            <p:cNvSpPr txBox="1">
              <a:spLocks noChangeArrowheads="1"/>
            </p:cNvSpPr>
            <p:nvPr/>
          </p:nvSpPr>
          <p:spPr bwMode="auto">
            <a:xfrm>
              <a:off x="5419743" y="2480846"/>
              <a:ext cx="652449" cy="600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100">
                  <a:solidFill>
                    <a:schemeClr val="tx1"/>
                  </a:solidFill>
                </a:rPr>
                <a:t>2048 point FFT</a:t>
              </a:r>
            </a:p>
          </p:txBody>
        </p:sp>
        <p:cxnSp>
          <p:nvCxnSpPr>
            <p:cNvPr id="42" name="Straight Arrow Connector 41"/>
            <p:cNvCxnSpPr/>
            <p:nvPr/>
          </p:nvCxnSpPr>
          <p:spPr bwMode="auto">
            <a:xfrm>
              <a:off x="6607384" y="2780326"/>
              <a:ext cx="2016436" cy="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56331" name="TextBox 42"/>
          <p:cNvSpPr txBox="1">
            <a:spLocks noChangeArrowheads="1"/>
          </p:cNvSpPr>
          <p:nvPr/>
        </p:nvSpPr>
        <p:spPr bwMode="auto">
          <a:xfrm>
            <a:off x="736600" y="3475038"/>
            <a:ext cx="11255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/>
              <a:t>Sub-band b</a:t>
            </a:r>
          </a:p>
        </p:txBody>
      </p:sp>
      <p:sp>
        <p:nvSpPr>
          <p:cNvPr id="56332" name="TextBox 43"/>
          <p:cNvSpPr txBox="1">
            <a:spLocks noChangeArrowheads="1"/>
          </p:cNvSpPr>
          <p:nvPr/>
        </p:nvSpPr>
        <p:spPr bwMode="auto">
          <a:xfrm>
            <a:off x="750888" y="4325938"/>
            <a:ext cx="11144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/>
              <a:t>Sub-band c</a:t>
            </a:r>
          </a:p>
        </p:txBody>
      </p:sp>
      <p:sp>
        <p:nvSpPr>
          <p:cNvPr id="56333" name="TextBox 44"/>
          <p:cNvSpPr txBox="1">
            <a:spLocks noChangeArrowheads="1"/>
          </p:cNvSpPr>
          <p:nvPr/>
        </p:nvSpPr>
        <p:spPr bwMode="auto">
          <a:xfrm>
            <a:off x="746125" y="5141913"/>
            <a:ext cx="11239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/>
              <a:t>Sub-band d</a:t>
            </a:r>
          </a:p>
        </p:txBody>
      </p:sp>
      <p:sp>
        <p:nvSpPr>
          <p:cNvPr id="56334" name="TextBox 45"/>
          <p:cNvSpPr txBox="1">
            <a:spLocks noChangeArrowheads="1"/>
          </p:cNvSpPr>
          <p:nvPr/>
        </p:nvSpPr>
        <p:spPr bwMode="auto">
          <a:xfrm>
            <a:off x="6561138" y="3473450"/>
            <a:ext cx="13636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/>
              <a:t>1024 bins of b</a:t>
            </a:r>
          </a:p>
        </p:txBody>
      </p:sp>
      <p:sp>
        <p:nvSpPr>
          <p:cNvPr id="56335" name="TextBox 46"/>
          <p:cNvSpPr txBox="1">
            <a:spLocks noChangeArrowheads="1"/>
          </p:cNvSpPr>
          <p:nvPr/>
        </p:nvSpPr>
        <p:spPr bwMode="auto">
          <a:xfrm>
            <a:off x="6578600" y="4329113"/>
            <a:ext cx="13525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/>
              <a:t>1024 bins of c</a:t>
            </a:r>
          </a:p>
        </p:txBody>
      </p:sp>
      <p:sp>
        <p:nvSpPr>
          <p:cNvPr id="56336" name="TextBox 47"/>
          <p:cNvSpPr txBox="1">
            <a:spLocks noChangeArrowheads="1"/>
          </p:cNvSpPr>
          <p:nvPr/>
        </p:nvSpPr>
        <p:spPr bwMode="auto">
          <a:xfrm>
            <a:off x="6561138" y="5173663"/>
            <a:ext cx="13636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/>
              <a:t>1024 bins of d</a:t>
            </a:r>
          </a:p>
        </p:txBody>
      </p:sp>
      <p:sp>
        <p:nvSpPr>
          <p:cNvPr id="56337" name="TextBox 48"/>
          <p:cNvSpPr txBox="1">
            <a:spLocks noChangeArrowheads="1"/>
          </p:cNvSpPr>
          <p:nvPr/>
        </p:nvSpPr>
        <p:spPr bwMode="auto">
          <a:xfrm>
            <a:off x="3614738" y="928688"/>
            <a:ext cx="2311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>
                <a:solidFill>
                  <a:schemeClr val="tx1"/>
                </a:solidFill>
              </a:rPr>
              <a:t>Polyphase filterbank weights can be re-loaded at run-time. </a:t>
            </a:r>
          </a:p>
          <a:p>
            <a:pPr algn="l" eaLnBrk="1" hangingPunct="1"/>
            <a:r>
              <a:rPr lang="en-US" sz="1200">
                <a:solidFill>
                  <a:schemeClr val="tx1"/>
                </a:solidFill>
              </a:rPr>
              <a:t>Default is Blackman Harris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256338" y="1687513"/>
            <a:ext cx="2311400" cy="5857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Channelized frequency bin size is 15.625kHz</a:t>
            </a:r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3614738" y="1057275"/>
            <a:ext cx="0" cy="14636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1" name="Rounded Rectangle 50"/>
          <p:cNvSpPr/>
          <p:nvPr/>
        </p:nvSpPr>
        <p:spPr bwMode="auto">
          <a:xfrm>
            <a:off x="8312150" y="2660650"/>
            <a:ext cx="960438" cy="600075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BN0</a:t>
            </a:r>
          </a:p>
        </p:txBody>
      </p:sp>
      <p:sp>
        <p:nvSpPr>
          <p:cNvPr id="52" name="Rounded Rectangle 51"/>
          <p:cNvSpPr/>
          <p:nvPr/>
        </p:nvSpPr>
        <p:spPr bwMode="auto">
          <a:xfrm>
            <a:off x="8299450" y="3522663"/>
            <a:ext cx="960438" cy="600075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BN1</a:t>
            </a:r>
          </a:p>
        </p:txBody>
      </p:sp>
      <p:sp>
        <p:nvSpPr>
          <p:cNvPr id="53" name="Rounded Rectangle 52"/>
          <p:cNvSpPr/>
          <p:nvPr/>
        </p:nvSpPr>
        <p:spPr bwMode="auto">
          <a:xfrm>
            <a:off x="8289925" y="4351338"/>
            <a:ext cx="958850" cy="600075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BN2</a:t>
            </a:r>
          </a:p>
        </p:txBody>
      </p:sp>
      <p:sp>
        <p:nvSpPr>
          <p:cNvPr id="54" name="Rounded Rectangle 53"/>
          <p:cNvSpPr/>
          <p:nvPr/>
        </p:nvSpPr>
        <p:spPr bwMode="auto">
          <a:xfrm>
            <a:off x="8289925" y="5213350"/>
            <a:ext cx="958850" cy="600075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BN3</a:t>
            </a:r>
          </a:p>
        </p:txBody>
      </p:sp>
    </p:spTree>
    <p:extLst>
      <p:ext uri="{BB962C8B-B14F-4D97-AF65-F5344CB8AC3E}">
        <p14:creationId xmlns:p14="http://schemas.microsoft.com/office/powerpoint/2010/main" val="12828198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2759075" y="2273300"/>
            <a:ext cx="3527425" cy="381635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en-US" sz="2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7346" name="TextBox 8"/>
          <p:cNvSpPr txBox="1">
            <a:spLocks noChangeArrowheads="1"/>
          </p:cNvSpPr>
          <p:nvPr/>
        </p:nvSpPr>
        <p:spPr bwMode="auto">
          <a:xfrm>
            <a:off x="3117850" y="4432300"/>
            <a:ext cx="2428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900"/>
              <a:t>0</a:t>
            </a:r>
          </a:p>
        </p:txBody>
      </p:sp>
      <p:sp>
        <p:nvSpPr>
          <p:cNvPr id="57347" name="TextBox 16"/>
          <p:cNvSpPr txBox="1">
            <a:spLocks noChangeArrowheads="1"/>
          </p:cNvSpPr>
          <p:nvPr/>
        </p:nvSpPr>
        <p:spPr bwMode="auto">
          <a:xfrm>
            <a:off x="742422" y="2964921"/>
            <a:ext cx="11144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dirty="0"/>
              <a:t>Sub-band a</a:t>
            </a:r>
          </a:p>
        </p:txBody>
      </p:sp>
      <p:sp>
        <p:nvSpPr>
          <p:cNvPr id="57348" name="TextBox 44"/>
          <p:cNvSpPr txBox="1">
            <a:spLocks noChangeArrowheads="1"/>
          </p:cNvSpPr>
          <p:nvPr/>
        </p:nvSpPr>
        <p:spPr bwMode="auto">
          <a:xfrm>
            <a:off x="750888" y="4637616"/>
            <a:ext cx="11255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dirty="0"/>
              <a:t>Sub-band b</a:t>
            </a:r>
          </a:p>
        </p:txBody>
      </p:sp>
      <p:grpSp>
        <p:nvGrpSpPr>
          <p:cNvPr id="57349" name="Group 65"/>
          <p:cNvGrpSpPr>
            <a:grpSpLocks/>
          </p:cNvGrpSpPr>
          <p:nvPr/>
        </p:nvGrpSpPr>
        <p:grpSpPr bwMode="auto">
          <a:xfrm>
            <a:off x="630238" y="2520950"/>
            <a:ext cx="7681912" cy="1484313"/>
            <a:chOff x="630932" y="2520192"/>
            <a:chExt cx="7681290" cy="1484871"/>
          </a:xfrm>
        </p:grpSpPr>
        <p:cxnSp>
          <p:nvCxnSpPr>
            <p:cNvPr id="56" name="Straight Arrow Connector 55"/>
            <p:cNvCxnSpPr/>
            <p:nvPr/>
          </p:nvCxnSpPr>
          <p:spPr bwMode="auto">
            <a:xfrm>
              <a:off x="630932" y="3004752"/>
              <a:ext cx="2037804" cy="0"/>
            </a:xfrm>
            <a:prstGeom prst="straightConnector1">
              <a:avLst/>
            </a:prstGeom>
            <a:solidFill>
              <a:schemeClr val="accent1"/>
            </a:solidFill>
            <a:ln w="76200" cap="sq" cmpd="sng" algn="ctr">
              <a:gradFill flip="none" rotWithShape="1">
                <a:gsLst>
                  <a:gs pos="0">
                    <a:srgbClr val="FF9D1A"/>
                  </a:gs>
                  <a:gs pos="100000">
                    <a:srgbClr val="FFFFFF"/>
                  </a:gs>
                  <a:gs pos="99000">
                    <a:srgbClr val="FF0000"/>
                  </a:gs>
                </a:gsLst>
                <a:lin ang="10800000" scaled="0"/>
                <a:tileRect/>
              </a:gra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57368" name="TextBox 17"/>
            <p:cNvSpPr txBox="1">
              <a:spLocks noChangeArrowheads="1"/>
            </p:cNvSpPr>
            <p:nvPr/>
          </p:nvSpPr>
          <p:spPr bwMode="auto">
            <a:xfrm>
              <a:off x="6297938" y="2592722"/>
              <a:ext cx="1890108" cy="338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/>
                <a:t>Lower1024 bins of a</a:t>
              </a:r>
            </a:p>
          </p:txBody>
        </p:sp>
        <p:sp>
          <p:nvSpPr>
            <p:cNvPr id="3" name="Rectangle 2"/>
            <p:cNvSpPr/>
            <p:nvPr/>
          </p:nvSpPr>
          <p:spPr bwMode="auto">
            <a:xfrm>
              <a:off x="2997702" y="2536073"/>
              <a:ext cx="1714361" cy="146899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57370" name="TextBox 10"/>
            <p:cNvSpPr txBox="1">
              <a:spLocks noChangeArrowheads="1"/>
            </p:cNvSpPr>
            <p:nvPr/>
          </p:nvSpPr>
          <p:spPr bwMode="auto">
            <a:xfrm>
              <a:off x="3335338" y="3130150"/>
              <a:ext cx="105670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100">
                  <a:solidFill>
                    <a:schemeClr val="tx1"/>
                  </a:solidFill>
                </a:rPr>
                <a:t>6 taps pre-filter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4904136" y="2520192"/>
              <a:ext cx="1031791" cy="146899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57372" name="TextBox 19"/>
            <p:cNvSpPr txBox="1">
              <a:spLocks noChangeArrowheads="1"/>
            </p:cNvSpPr>
            <p:nvPr/>
          </p:nvSpPr>
          <p:spPr bwMode="auto">
            <a:xfrm>
              <a:off x="5108145" y="2982956"/>
              <a:ext cx="652449" cy="600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100">
                  <a:solidFill>
                    <a:schemeClr val="tx1"/>
                  </a:solidFill>
                </a:rPr>
                <a:t>4096 point FFT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 bwMode="auto">
            <a:xfrm>
              <a:off x="6296260" y="2960095"/>
              <a:ext cx="2015962" cy="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8" name="Straight Arrow Connector 27"/>
            <p:cNvCxnSpPr/>
            <p:nvPr/>
          </p:nvCxnSpPr>
          <p:spPr bwMode="auto">
            <a:xfrm>
              <a:off x="6283561" y="3812903"/>
              <a:ext cx="2015962" cy="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57375" name="TextBox 45"/>
            <p:cNvSpPr txBox="1">
              <a:spLocks noChangeArrowheads="1"/>
            </p:cNvSpPr>
            <p:nvPr/>
          </p:nvSpPr>
          <p:spPr bwMode="auto">
            <a:xfrm>
              <a:off x="6310210" y="3474241"/>
              <a:ext cx="1865564" cy="338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/>
                <a:t>Upper1024 bins of a</a:t>
              </a: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6286500" y="1739900"/>
            <a:ext cx="264160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Channelized frequency bin size remains15.625kHz</a:t>
            </a:r>
          </a:p>
        </p:txBody>
      </p:sp>
      <p:sp>
        <p:nvSpPr>
          <p:cNvPr id="51" name="Rounded Rectangle 50"/>
          <p:cNvSpPr/>
          <p:nvPr/>
        </p:nvSpPr>
        <p:spPr bwMode="auto">
          <a:xfrm>
            <a:off x="8312150" y="2660650"/>
            <a:ext cx="960438" cy="600075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BN0</a:t>
            </a:r>
          </a:p>
        </p:txBody>
      </p:sp>
      <p:sp>
        <p:nvSpPr>
          <p:cNvPr id="52" name="Rounded Rectangle 51"/>
          <p:cNvSpPr/>
          <p:nvPr/>
        </p:nvSpPr>
        <p:spPr bwMode="auto">
          <a:xfrm>
            <a:off x="8299450" y="3522663"/>
            <a:ext cx="960438" cy="600075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BN1</a:t>
            </a:r>
          </a:p>
        </p:txBody>
      </p:sp>
      <p:sp>
        <p:nvSpPr>
          <p:cNvPr id="53" name="Rounded Rectangle 52"/>
          <p:cNvSpPr/>
          <p:nvPr/>
        </p:nvSpPr>
        <p:spPr bwMode="auto">
          <a:xfrm>
            <a:off x="8289925" y="4351338"/>
            <a:ext cx="958850" cy="600075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BN2</a:t>
            </a:r>
          </a:p>
        </p:txBody>
      </p:sp>
      <p:sp>
        <p:nvSpPr>
          <p:cNvPr id="62" name="Rectangle 61"/>
          <p:cNvSpPr/>
          <p:nvPr/>
        </p:nvSpPr>
        <p:spPr bwMode="auto">
          <a:xfrm>
            <a:off x="2998788" y="4216400"/>
            <a:ext cx="1712912" cy="14700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4" name="Rounded Rectangle 53"/>
          <p:cNvSpPr/>
          <p:nvPr/>
        </p:nvSpPr>
        <p:spPr bwMode="auto">
          <a:xfrm>
            <a:off x="8289925" y="5213350"/>
            <a:ext cx="958850" cy="600075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BN3</a:t>
            </a:r>
          </a:p>
        </p:txBody>
      </p:sp>
      <p:cxnSp>
        <p:nvCxnSpPr>
          <p:cNvPr id="60" name="Straight Arrow Connector 59"/>
          <p:cNvCxnSpPr/>
          <p:nvPr/>
        </p:nvCxnSpPr>
        <p:spPr bwMode="auto">
          <a:xfrm>
            <a:off x="558924" y="4668838"/>
            <a:ext cx="2037804" cy="0"/>
          </a:xfrm>
          <a:prstGeom prst="straightConnector1">
            <a:avLst/>
          </a:prstGeom>
          <a:solidFill>
            <a:schemeClr val="accent1"/>
          </a:solidFill>
          <a:ln w="76200" cap="sq" cmpd="sng" algn="ctr">
            <a:gradFill flip="none" rotWithShape="1">
              <a:gsLst>
                <a:gs pos="99000">
                  <a:schemeClr val="accent5">
                    <a:lumMod val="25000"/>
                  </a:schemeClr>
                </a:gs>
                <a:gs pos="0">
                  <a:schemeClr val="accent6">
                    <a:lumMod val="75000"/>
                  </a:schemeClr>
                </a:gs>
              </a:gsLst>
              <a:lin ang="0" scaled="0"/>
              <a:tileRect/>
            </a:gra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3" name="Rectangle 62"/>
          <p:cNvSpPr/>
          <p:nvPr/>
        </p:nvSpPr>
        <p:spPr bwMode="auto">
          <a:xfrm>
            <a:off x="4903788" y="4216400"/>
            <a:ext cx="1031875" cy="14700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7358" name="TextBox 24"/>
          <p:cNvSpPr txBox="1">
            <a:spLocks noChangeArrowheads="1"/>
          </p:cNvSpPr>
          <p:nvPr/>
        </p:nvSpPr>
        <p:spPr bwMode="auto">
          <a:xfrm>
            <a:off x="3370263" y="4692650"/>
            <a:ext cx="105568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100">
                <a:solidFill>
                  <a:schemeClr val="tx1"/>
                </a:solidFill>
              </a:rPr>
              <a:t>6 taps pre-filter</a:t>
            </a:r>
          </a:p>
        </p:txBody>
      </p:sp>
      <p:sp>
        <p:nvSpPr>
          <p:cNvPr id="57359" name="TextBox 47"/>
          <p:cNvSpPr txBox="1">
            <a:spLocks noChangeArrowheads="1"/>
          </p:cNvSpPr>
          <p:nvPr/>
        </p:nvSpPr>
        <p:spPr bwMode="auto">
          <a:xfrm>
            <a:off x="6303963" y="5173663"/>
            <a:ext cx="18780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/>
              <a:t>Upper1024 bins of b</a:t>
            </a:r>
          </a:p>
        </p:txBody>
      </p:sp>
      <p:sp>
        <p:nvSpPr>
          <p:cNvPr id="57360" name="TextBox 26"/>
          <p:cNvSpPr txBox="1">
            <a:spLocks noChangeArrowheads="1"/>
          </p:cNvSpPr>
          <p:nvPr/>
        </p:nvSpPr>
        <p:spPr bwMode="auto">
          <a:xfrm>
            <a:off x="5108575" y="4600575"/>
            <a:ext cx="65246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100">
                <a:solidFill>
                  <a:schemeClr val="tx1"/>
                </a:solidFill>
              </a:rPr>
              <a:t>4096 point FFT</a:t>
            </a:r>
          </a:p>
        </p:txBody>
      </p:sp>
      <p:sp>
        <p:nvSpPr>
          <p:cNvPr id="57361" name="TextBox 46"/>
          <p:cNvSpPr txBox="1">
            <a:spLocks noChangeArrowheads="1"/>
          </p:cNvSpPr>
          <p:nvPr/>
        </p:nvSpPr>
        <p:spPr bwMode="auto">
          <a:xfrm>
            <a:off x="6305550" y="4329113"/>
            <a:ext cx="18986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/>
              <a:t>Lower1024 bins of b</a:t>
            </a:r>
          </a:p>
        </p:txBody>
      </p:sp>
      <p:cxnSp>
        <p:nvCxnSpPr>
          <p:cNvPr id="64" name="Straight Arrow Connector 63"/>
          <p:cNvCxnSpPr/>
          <p:nvPr/>
        </p:nvCxnSpPr>
        <p:spPr bwMode="auto">
          <a:xfrm>
            <a:off x="6273800" y="4664075"/>
            <a:ext cx="2016125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5" name="Straight Arrow Connector 64"/>
          <p:cNvCxnSpPr/>
          <p:nvPr/>
        </p:nvCxnSpPr>
        <p:spPr bwMode="auto">
          <a:xfrm>
            <a:off x="6296025" y="5511800"/>
            <a:ext cx="2016125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Sub-bands wider than 16MHz</a:t>
            </a:r>
            <a:endParaRPr lang="en-US" dirty="0"/>
          </a:p>
        </p:txBody>
      </p:sp>
      <p:sp>
        <p:nvSpPr>
          <p:cNvPr id="57365" name="TextBox 11"/>
          <p:cNvSpPr txBox="1">
            <a:spLocks noChangeArrowheads="1"/>
          </p:cNvSpPr>
          <p:nvPr/>
        </p:nvSpPr>
        <p:spPr bwMode="auto">
          <a:xfrm>
            <a:off x="358775" y="908050"/>
            <a:ext cx="6464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2000" dirty="0">
                <a:solidFill>
                  <a:srgbClr val="000000"/>
                </a:solidFill>
              </a:rPr>
              <a:t>… the FN firmware image has to change (but not the BN)</a:t>
            </a:r>
          </a:p>
          <a:p>
            <a:pPr algn="l" eaLnBrk="1" hangingPunct="1"/>
            <a:r>
              <a:rPr lang="en-US" sz="2000" dirty="0" smtClean="0">
                <a:solidFill>
                  <a:srgbClr val="000000"/>
                </a:solidFill>
              </a:rPr>
              <a:t>Operational version: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58775" y="1739900"/>
            <a:ext cx="2309813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Two 32MHz input sub-bands per station</a:t>
            </a:r>
          </a:p>
        </p:txBody>
      </p:sp>
    </p:spTree>
    <p:extLst>
      <p:ext uri="{BB962C8B-B14F-4D97-AF65-F5344CB8AC3E}">
        <p14:creationId xmlns:p14="http://schemas.microsoft.com/office/powerpoint/2010/main" val="8688932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2759075" y="2273300"/>
            <a:ext cx="3527425" cy="381635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en-US" sz="2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8370" name="TextBox 8"/>
          <p:cNvSpPr txBox="1">
            <a:spLocks noChangeArrowheads="1"/>
          </p:cNvSpPr>
          <p:nvPr/>
        </p:nvSpPr>
        <p:spPr bwMode="auto">
          <a:xfrm>
            <a:off x="3117850" y="4432300"/>
            <a:ext cx="2428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900"/>
              <a:t>0</a:t>
            </a:r>
          </a:p>
        </p:txBody>
      </p:sp>
      <p:sp>
        <p:nvSpPr>
          <p:cNvPr id="58371" name="TextBox 16"/>
          <p:cNvSpPr txBox="1">
            <a:spLocks noChangeArrowheads="1"/>
          </p:cNvSpPr>
          <p:nvPr/>
        </p:nvSpPr>
        <p:spPr bwMode="auto">
          <a:xfrm>
            <a:off x="763588" y="3772958"/>
            <a:ext cx="11128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dirty="0"/>
              <a:t>Sub-band a</a:t>
            </a:r>
          </a:p>
        </p:txBody>
      </p:sp>
      <p:grpSp>
        <p:nvGrpSpPr>
          <p:cNvPr id="58372" name="Group 65"/>
          <p:cNvGrpSpPr>
            <a:grpSpLocks/>
          </p:cNvGrpSpPr>
          <p:nvPr/>
        </p:nvGrpSpPr>
        <p:grpSpPr bwMode="auto">
          <a:xfrm>
            <a:off x="630238" y="2520950"/>
            <a:ext cx="7681912" cy="3211513"/>
            <a:chOff x="630932" y="2520192"/>
            <a:chExt cx="7681290" cy="3213064"/>
          </a:xfrm>
        </p:grpSpPr>
        <p:cxnSp>
          <p:nvCxnSpPr>
            <p:cNvPr id="56" name="Straight Arrow Connector 55"/>
            <p:cNvCxnSpPr/>
            <p:nvPr/>
          </p:nvCxnSpPr>
          <p:spPr bwMode="auto">
            <a:xfrm>
              <a:off x="630932" y="3828161"/>
              <a:ext cx="2037804" cy="0"/>
            </a:xfrm>
            <a:prstGeom prst="straightConnector1">
              <a:avLst/>
            </a:prstGeom>
            <a:solidFill>
              <a:schemeClr val="accent1"/>
            </a:solidFill>
            <a:ln w="76200" cap="sq" cmpd="sng" algn="ctr">
              <a:gradFill flip="none" rotWithShape="1">
                <a:gsLst>
                  <a:gs pos="0">
                    <a:srgbClr val="FF0000"/>
                  </a:gs>
                  <a:gs pos="63000">
                    <a:schemeClr val="accent6">
                      <a:lumMod val="75000"/>
                    </a:schemeClr>
                  </a:gs>
                  <a:gs pos="99000">
                    <a:schemeClr val="accent5">
                      <a:lumMod val="25000"/>
                    </a:schemeClr>
                  </a:gs>
                  <a:gs pos="31000">
                    <a:srgbClr val="FF9D1A"/>
                  </a:gs>
                </a:gsLst>
                <a:lin ang="0" scaled="0"/>
                <a:tileRect/>
              </a:gra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58386" name="TextBox 17"/>
            <p:cNvSpPr txBox="1">
              <a:spLocks noChangeArrowheads="1"/>
            </p:cNvSpPr>
            <p:nvPr/>
          </p:nvSpPr>
          <p:spPr bwMode="auto">
            <a:xfrm>
              <a:off x="6748803" y="2592722"/>
              <a:ext cx="98837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/>
                <a:t>1024 bins</a:t>
              </a:r>
            </a:p>
          </p:txBody>
        </p:sp>
        <p:sp>
          <p:nvSpPr>
            <p:cNvPr id="3" name="Rectangle 2"/>
            <p:cNvSpPr/>
            <p:nvPr/>
          </p:nvSpPr>
          <p:spPr bwMode="auto">
            <a:xfrm>
              <a:off x="2997702" y="2536075"/>
              <a:ext cx="1714361" cy="3197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58388" name="TextBox 10"/>
            <p:cNvSpPr txBox="1">
              <a:spLocks noChangeArrowheads="1"/>
            </p:cNvSpPr>
            <p:nvPr/>
          </p:nvSpPr>
          <p:spPr bwMode="auto">
            <a:xfrm>
              <a:off x="3335338" y="3989233"/>
              <a:ext cx="105670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100">
                  <a:solidFill>
                    <a:schemeClr val="tx1"/>
                  </a:solidFill>
                </a:rPr>
                <a:t>6 taps pre-filter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4904136" y="2520192"/>
              <a:ext cx="1031791" cy="32130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58390" name="TextBox 19"/>
            <p:cNvSpPr txBox="1">
              <a:spLocks noChangeArrowheads="1"/>
            </p:cNvSpPr>
            <p:nvPr/>
          </p:nvSpPr>
          <p:spPr bwMode="auto">
            <a:xfrm>
              <a:off x="5102489" y="3832805"/>
              <a:ext cx="652449" cy="600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100">
                  <a:solidFill>
                    <a:schemeClr val="tx1"/>
                  </a:solidFill>
                </a:rPr>
                <a:t>8192 point FFT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 bwMode="auto">
            <a:xfrm>
              <a:off x="6296260" y="2960142"/>
              <a:ext cx="2015962" cy="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8" name="Straight Arrow Connector 27"/>
            <p:cNvCxnSpPr/>
            <p:nvPr/>
          </p:nvCxnSpPr>
          <p:spPr bwMode="auto">
            <a:xfrm>
              <a:off x="6283561" y="3813041"/>
              <a:ext cx="2015962" cy="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58393" name="TextBox 45"/>
            <p:cNvSpPr txBox="1">
              <a:spLocks noChangeArrowheads="1"/>
            </p:cNvSpPr>
            <p:nvPr/>
          </p:nvSpPr>
          <p:spPr bwMode="auto">
            <a:xfrm>
              <a:off x="6723155" y="3474241"/>
              <a:ext cx="103966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/>
                <a:t> 1024 bins</a:t>
              </a: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6286500" y="1739900"/>
            <a:ext cx="264160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Channelized frequency bin size remains15.625kHz</a:t>
            </a:r>
          </a:p>
        </p:txBody>
      </p:sp>
      <p:sp>
        <p:nvSpPr>
          <p:cNvPr id="51" name="Rounded Rectangle 50"/>
          <p:cNvSpPr/>
          <p:nvPr/>
        </p:nvSpPr>
        <p:spPr bwMode="auto">
          <a:xfrm>
            <a:off x="8312150" y="2660650"/>
            <a:ext cx="960438" cy="600075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BN0</a:t>
            </a:r>
          </a:p>
        </p:txBody>
      </p:sp>
      <p:sp>
        <p:nvSpPr>
          <p:cNvPr id="52" name="Rounded Rectangle 51"/>
          <p:cNvSpPr/>
          <p:nvPr/>
        </p:nvSpPr>
        <p:spPr bwMode="auto">
          <a:xfrm>
            <a:off x="8299450" y="3522663"/>
            <a:ext cx="960438" cy="600075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BN1</a:t>
            </a:r>
          </a:p>
        </p:txBody>
      </p:sp>
      <p:sp>
        <p:nvSpPr>
          <p:cNvPr id="53" name="Rounded Rectangle 52"/>
          <p:cNvSpPr/>
          <p:nvPr/>
        </p:nvSpPr>
        <p:spPr bwMode="auto">
          <a:xfrm>
            <a:off x="8289925" y="4351338"/>
            <a:ext cx="958850" cy="600075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BN2</a:t>
            </a:r>
          </a:p>
        </p:txBody>
      </p:sp>
      <p:sp>
        <p:nvSpPr>
          <p:cNvPr id="54" name="Rounded Rectangle 53"/>
          <p:cNvSpPr/>
          <p:nvPr/>
        </p:nvSpPr>
        <p:spPr bwMode="auto">
          <a:xfrm>
            <a:off x="8289925" y="5213350"/>
            <a:ext cx="958850" cy="600075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BN3</a:t>
            </a:r>
          </a:p>
        </p:txBody>
      </p:sp>
      <p:sp>
        <p:nvSpPr>
          <p:cNvPr id="58378" name="TextBox 47"/>
          <p:cNvSpPr txBox="1">
            <a:spLocks noChangeArrowheads="1"/>
          </p:cNvSpPr>
          <p:nvPr/>
        </p:nvSpPr>
        <p:spPr bwMode="auto">
          <a:xfrm>
            <a:off x="6748463" y="5173663"/>
            <a:ext cx="9890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/>
              <a:t>1024 bins</a:t>
            </a:r>
          </a:p>
        </p:txBody>
      </p:sp>
      <p:sp>
        <p:nvSpPr>
          <p:cNvPr id="58379" name="TextBox 46"/>
          <p:cNvSpPr txBox="1">
            <a:spLocks noChangeArrowheads="1"/>
          </p:cNvSpPr>
          <p:nvPr/>
        </p:nvSpPr>
        <p:spPr bwMode="auto">
          <a:xfrm>
            <a:off x="6761163" y="4329113"/>
            <a:ext cx="9890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/>
              <a:t>1024 bins</a:t>
            </a:r>
          </a:p>
        </p:txBody>
      </p:sp>
      <p:cxnSp>
        <p:nvCxnSpPr>
          <p:cNvPr id="64" name="Straight Arrow Connector 63"/>
          <p:cNvCxnSpPr/>
          <p:nvPr/>
        </p:nvCxnSpPr>
        <p:spPr bwMode="auto">
          <a:xfrm>
            <a:off x="6273800" y="4664075"/>
            <a:ext cx="2016125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5" name="Straight Arrow Connector 64"/>
          <p:cNvCxnSpPr/>
          <p:nvPr/>
        </p:nvCxnSpPr>
        <p:spPr bwMode="auto">
          <a:xfrm>
            <a:off x="6296025" y="5511800"/>
            <a:ext cx="2016125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Sub-bands wider than 16MHz</a:t>
            </a:r>
            <a:endParaRPr lang="en-US" dirty="0"/>
          </a:p>
        </p:txBody>
      </p:sp>
      <p:sp>
        <p:nvSpPr>
          <p:cNvPr id="58383" name="TextBox 11"/>
          <p:cNvSpPr txBox="1">
            <a:spLocks noChangeArrowheads="1"/>
          </p:cNvSpPr>
          <p:nvPr/>
        </p:nvSpPr>
        <p:spPr bwMode="auto">
          <a:xfrm>
            <a:off x="358775" y="908050"/>
            <a:ext cx="57134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2000" dirty="0">
                <a:solidFill>
                  <a:srgbClr val="000000"/>
                </a:solidFill>
              </a:rPr>
              <a:t>… the FN firmware image has to change</a:t>
            </a:r>
          </a:p>
          <a:p>
            <a:pPr algn="l" eaLnBrk="1" hangingPunct="1"/>
            <a:r>
              <a:rPr lang="en-US" sz="2000" dirty="0">
                <a:solidFill>
                  <a:srgbClr val="000000"/>
                </a:solidFill>
              </a:rPr>
              <a:t>Under </a:t>
            </a:r>
            <a:r>
              <a:rPr lang="en-US" sz="2000" dirty="0" smtClean="0">
                <a:solidFill>
                  <a:srgbClr val="000000"/>
                </a:solidFill>
              </a:rPr>
              <a:t>test: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58775" y="2273300"/>
            <a:ext cx="2309813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One 64MHz input sub-bands per station</a:t>
            </a:r>
          </a:p>
        </p:txBody>
      </p:sp>
    </p:spTree>
    <p:extLst>
      <p:ext uri="{BB962C8B-B14F-4D97-AF65-F5344CB8AC3E}">
        <p14:creationId xmlns:p14="http://schemas.microsoft.com/office/powerpoint/2010/main" val="22725440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083" y="0"/>
            <a:ext cx="6846888" cy="5016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Sub-bands narrower than 16MHz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998538"/>
            <a:ext cx="8999538" cy="52451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/>
              <a:t>Lower bandwidths can be processed without changing the firmware</a:t>
            </a:r>
          </a:p>
          <a:p>
            <a:pPr eaLnBrk="1" hangingPunct="1">
              <a:defRPr/>
            </a:pPr>
            <a:r>
              <a:rPr lang="en-US" sz="2000" dirty="0" smtClean="0"/>
              <a:t>The spectral resolution increases</a:t>
            </a:r>
          </a:p>
          <a:p>
            <a:pPr eaLnBrk="1" hangingPunct="1">
              <a:defRPr/>
            </a:pPr>
            <a:r>
              <a:rPr lang="en-US" sz="2000" dirty="0" smtClean="0"/>
              <a:t>Pre-recorded data can be processed faster than real-time</a:t>
            </a:r>
          </a:p>
          <a:p>
            <a:pPr eaLnBrk="1" hangingPunct="1">
              <a:defRPr/>
            </a:pPr>
            <a:endParaRPr lang="en-US" sz="2000" dirty="0"/>
          </a:p>
          <a:p>
            <a:pPr eaLnBrk="1" hangingPunct="1">
              <a:defRPr/>
            </a:pPr>
            <a:endParaRPr lang="en-US" sz="2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350963" y="3068638"/>
          <a:ext cx="6602412" cy="1516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0804"/>
                <a:gridCol w="2200804"/>
                <a:gridCol w="2200804"/>
              </a:tblGrid>
              <a:tr h="40274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Sub-band width</a:t>
                      </a:r>
                      <a:endParaRPr lang="en-US" sz="1800" dirty="0"/>
                    </a:p>
                  </a:txBody>
                  <a:tcPr marL="91447" marR="91447" marT="45753" marB="4575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Processing speed-up</a:t>
                      </a:r>
                      <a:endParaRPr lang="en-US" sz="1800" dirty="0"/>
                    </a:p>
                  </a:txBody>
                  <a:tcPr marL="91447" marR="91447" marT="45753" marB="4575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Spectral Resolution</a:t>
                      </a:r>
                      <a:endParaRPr lang="en-US" sz="1800" dirty="0"/>
                    </a:p>
                  </a:txBody>
                  <a:tcPr marL="91447" marR="91447" marT="45753" marB="45753"/>
                </a:tc>
              </a:tr>
              <a:tr h="37110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16MHz</a:t>
                      </a:r>
                      <a:endParaRPr lang="en-US" sz="1800" dirty="0"/>
                    </a:p>
                  </a:txBody>
                  <a:tcPr marL="91447" marR="91447" marT="45753" marB="4575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x1</a:t>
                      </a:r>
                      <a:endParaRPr lang="en-US" sz="1800" dirty="0"/>
                    </a:p>
                  </a:txBody>
                  <a:tcPr marL="91447" marR="91447" marT="45753" marB="4575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15.650 kHz</a:t>
                      </a:r>
                      <a:endParaRPr lang="en-US" sz="1800" dirty="0"/>
                    </a:p>
                  </a:txBody>
                  <a:tcPr marL="91447" marR="91447" marT="45753" marB="45753"/>
                </a:tc>
              </a:tr>
              <a:tr h="37110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8MHz</a:t>
                      </a:r>
                      <a:endParaRPr lang="en-US" sz="1800" dirty="0"/>
                    </a:p>
                  </a:txBody>
                  <a:tcPr marL="91447" marR="91447" marT="45753" marB="4575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x2</a:t>
                      </a:r>
                      <a:endParaRPr lang="en-US" sz="1800" dirty="0"/>
                    </a:p>
                  </a:txBody>
                  <a:tcPr marL="91447" marR="91447" marT="45753" marB="4575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7.8125 kHz</a:t>
                      </a:r>
                      <a:endParaRPr lang="en-US" sz="1800" dirty="0"/>
                    </a:p>
                  </a:txBody>
                  <a:tcPr marL="91447" marR="91447" marT="45753" marB="45753"/>
                </a:tc>
              </a:tr>
              <a:tr h="37110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4MHz</a:t>
                      </a:r>
                      <a:endParaRPr lang="en-US" sz="1800" dirty="0"/>
                    </a:p>
                  </a:txBody>
                  <a:tcPr marL="91447" marR="91447" marT="45753" marB="4575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x4</a:t>
                      </a:r>
                      <a:endParaRPr lang="en-US" sz="1800" dirty="0"/>
                    </a:p>
                  </a:txBody>
                  <a:tcPr marL="91447" marR="91447" marT="45753" marB="4575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3.90623 kHz</a:t>
                      </a:r>
                      <a:endParaRPr lang="en-US" sz="1800" dirty="0"/>
                    </a:p>
                  </a:txBody>
                  <a:tcPr marL="91447" marR="91447" marT="45753" marB="4575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82811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traight Arrow Connector 55"/>
          <p:cNvCxnSpPr/>
          <p:nvPr/>
        </p:nvCxnSpPr>
        <p:spPr bwMode="auto">
          <a:xfrm>
            <a:off x="1447800" y="5430838"/>
            <a:ext cx="1932424" cy="0"/>
          </a:xfrm>
          <a:prstGeom prst="straightConnector1">
            <a:avLst/>
          </a:prstGeom>
          <a:solidFill>
            <a:schemeClr val="accent1"/>
          </a:solidFill>
          <a:ln w="76200" cap="sq" cmpd="sng" algn="ctr">
            <a:gradFill flip="none" rotWithShape="1">
              <a:gsLst>
                <a:gs pos="0">
                  <a:srgbClr val="FF0000"/>
                </a:gs>
                <a:gs pos="63000">
                  <a:schemeClr val="accent6">
                    <a:lumMod val="75000"/>
                  </a:schemeClr>
                </a:gs>
                <a:gs pos="99000">
                  <a:schemeClr val="accent5">
                    <a:lumMod val="25000"/>
                  </a:schemeClr>
                </a:gs>
                <a:gs pos="31000">
                  <a:srgbClr val="FF9D1A"/>
                </a:gs>
              </a:gsLst>
              <a:lin ang="0" scaled="0"/>
              <a:tileRect/>
            </a:gra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1442" name="TextBox 45"/>
          <p:cNvSpPr txBox="1">
            <a:spLocks noChangeArrowheads="1"/>
          </p:cNvSpPr>
          <p:nvPr/>
        </p:nvSpPr>
        <p:spPr bwMode="auto">
          <a:xfrm>
            <a:off x="6488113" y="3538538"/>
            <a:ext cx="18637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/>
              <a:t>Frequency bins to the back node correlator engines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Mixed Modes </a:t>
            </a:r>
            <a:endParaRPr lang="en-US" dirty="0"/>
          </a:p>
        </p:txBody>
      </p:sp>
      <p:sp>
        <p:nvSpPr>
          <p:cNvPr id="61444" name="TextBox 11"/>
          <p:cNvSpPr txBox="1">
            <a:spLocks noChangeArrowheads="1"/>
          </p:cNvSpPr>
          <p:nvPr/>
        </p:nvSpPr>
        <p:spPr bwMode="auto">
          <a:xfrm>
            <a:off x="358775" y="908050"/>
            <a:ext cx="64023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000000"/>
                </a:solidFill>
              </a:rPr>
              <a:t>Possible by configuring the four FNs with different firmware</a:t>
            </a:r>
          </a:p>
        </p:txBody>
      </p:sp>
      <p:grpSp>
        <p:nvGrpSpPr>
          <p:cNvPr id="61445" name="Group 13"/>
          <p:cNvGrpSpPr>
            <a:grpSpLocks/>
          </p:cNvGrpSpPr>
          <p:nvPr/>
        </p:nvGrpSpPr>
        <p:grpSpPr bwMode="auto">
          <a:xfrm>
            <a:off x="1138238" y="1220788"/>
            <a:ext cx="4933950" cy="1371600"/>
            <a:chOff x="1138956" y="1220660"/>
            <a:chExt cx="4933236" cy="1372061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3472243" y="1495389"/>
              <a:ext cx="1471399" cy="1097332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r>
                <a:rPr 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FN0</a:t>
              </a:r>
            </a:p>
          </p:txBody>
        </p:sp>
        <p:sp>
          <p:nvSpPr>
            <p:cNvPr id="61475" name="TextBox 16"/>
            <p:cNvSpPr txBox="1">
              <a:spLocks noChangeArrowheads="1"/>
            </p:cNvSpPr>
            <p:nvPr/>
          </p:nvSpPr>
          <p:spPr bwMode="auto">
            <a:xfrm>
              <a:off x="1138956" y="1220660"/>
              <a:ext cx="203920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/>
                <a:t> abcd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 bwMode="auto">
            <a:xfrm>
              <a:off x="4943642" y="1701834"/>
              <a:ext cx="1128550" cy="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8" name="Straight Arrow Connector 27"/>
            <p:cNvCxnSpPr/>
            <p:nvPr/>
          </p:nvCxnSpPr>
          <p:spPr bwMode="auto">
            <a:xfrm>
              <a:off x="4943642" y="1916219"/>
              <a:ext cx="1128550" cy="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4" name="Straight Arrow Connector 63"/>
            <p:cNvCxnSpPr/>
            <p:nvPr/>
          </p:nvCxnSpPr>
          <p:spPr bwMode="auto">
            <a:xfrm>
              <a:off x="4943642" y="2130603"/>
              <a:ext cx="1128550" cy="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5" name="Straight Arrow Connector 64"/>
            <p:cNvCxnSpPr/>
            <p:nvPr/>
          </p:nvCxnSpPr>
          <p:spPr bwMode="auto">
            <a:xfrm>
              <a:off x="4943642" y="2362456"/>
              <a:ext cx="1128550" cy="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2" name="Straight Arrow Connector 31"/>
            <p:cNvCxnSpPr/>
            <p:nvPr/>
          </p:nvCxnSpPr>
          <p:spPr bwMode="auto">
            <a:xfrm>
              <a:off x="1454822" y="1700246"/>
              <a:ext cx="2017421" cy="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3" name="Straight Arrow Connector 32"/>
            <p:cNvCxnSpPr/>
            <p:nvPr/>
          </p:nvCxnSpPr>
          <p:spPr bwMode="auto">
            <a:xfrm>
              <a:off x="1454822" y="1916219"/>
              <a:ext cx="2017421" cy="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4" name="Straight Arrow Connector 33"/>
            <p:cNvCxnSpPr/>
            <p:nvPr/>
          </p:nvCxnSpPr>
          <p:spPr bwMode="auto">
            <a:xfrm>
              <a:off x="1454822" y="2130603"/>
              <a:ext cx="2017421" cy="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1448473" y="2348164"/>
              <a:ext cx="2015833" cy="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61484" name="TextBox 35"/>
            <p:cNvSpPr txBox="1">
              <a:spLocks noChangeArrowheads="1"/>
            </p:cNvSpPr>
            <p:nvPr/>
          </p:nvSpPr>
          <p:spPr bwMode="auto">
            <a:xfrm>
              <a:off x="1639044" y="1308830"/>
              <a:ext cx="136815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/>
                <a:t> 4 x 16MHz</a:t>
              </a:r>
            </a:p>
          </p:txBody>
        </p:sp>
      </p:grpSp>
      <p:grpSp>
        <p:nvGrpSpPr>
          <p:cNvPr id="61446" name="Group 41"/>
          <p:cNvGrpSpPr>
            <a:grpSpLocks/>
          </p:cNvGrpSpPr>
          <p:nvPr/>
        </p:nvGrpSpPr>
        <p:grpSpPr bwMode="auto">
          <a:xfrm>
            <a:off x="1150938" y="2489200"/>
            <a:ext cx="4932362" cy="1371600"/>
            <a:chOff x="1138956" y="1220660"/>
            <a:chExt cx="4933236" cy="1372061"/>
          </a:xfrm>
        </p:grpSpPr>
        <p:sp>
          <p:nvSpPr>
            <p:cNvPr id="43" name="Rounded Rectangle 42"/>
            <p:cNvSpPr/>
            <p:nvPr/>
          </p:nvSpPr>
          <p:spPr bwMode="auto">
            <a:xfrm>
              <a:off x="3471406" y="1495390"/>
              <a:ext cx="1473461" cy="1097331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r>
                <a:rPr 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FN1</a:t>
              </a:r>
            </a:p>
          </p:txBody>
        </p:sp>
        <p:sp>
          <p:nvSpPr>
            <p:cNvPr id="61464" name="TextBox 43"/>
            <p:cNvSpPr txBox="1">
              <a:spLocks noChangeArrowheads="1"/>
            </p:cNvSpPr>
            <p:nvPr/>
          </p:nvSpPr>
          <p:spPr bwMode="auto">
            <a:xfrm>
              <a:off x="1138956" y="1220660"/>
              <a:ext cx="203920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/>
                <a:t> abcd</a:t>
              </a:r>
            </a:p>
          </p:txBody>
        </p:sp>
        <p:cxnSp>
          <p:nvCxnSpPr>
            <p:cNvPr id="45" name="Straight Arrow Connector 44"/>
            <p:cNvCxnSpPr/>
            <p:nvPr/>
          </p:nvCxnSpPr>
          <p:spPr bwMode="auto">
            <a:xfrm>
              <a:off x="4944867" y="1701835"/>
              <a:ext cx="1127325" cy="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9" name="Straight Arrow Connector 48"/>
            <p:cNvCxnSpPr/>
            <p:nvPr/>
          </p:nvCxnSpPr>
          <p:spPr bwMode="auto">
            <a:xfrm>
              <a:off x="4944867" y="1916219"/>
              <a:ext cx="1127325" cy="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4944867" y="2130604"/>
              <a:ext cx="1127325" cy="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8" name="Straight Arrow Connector 57"/>
            <p:cNvCxnSpPr/>
            <p:nvPr/>
          </p:nvCxnSpPr>
          <p:spPr bwMode="auto">
            <a:xfrm>
              <a:off x="4944867" y="2362457"/>
              <a:ext cx="1127325" cy="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9" name="Straight Arrow Connector 58"/>
            <p:cNvCxnSpPr/>
            <p:nvPr/>
          </p:nvCxnSpPr>
          <p:spPr bwMode="auto">
            <a:xfrm>
              <a:off x="1454924" y="1700246"/>
              <a:ext cx="2016482" cy="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0" name="Straight Arrow Connector 59"/>
            <p:cNvCxnSpPr/>
            <p:nvPr/>
          </p:nvCxnSpPr>
          <p:spPr bwMode="auto">
            <a:xfrm>
              <a:off x="1454924" y="1916219"/>
              <a:ext cx="2016482" cy="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1" name="Straight Arrow Connector 60"/>
            <p:cNvCxnSpPr/>
            <p:nvPr/>
          </p:nvCxnSpPr>
          <p:spPr bwMode="auto">
            <a:xfrm>
              <a:off x="1454924" y="2130604"/>
              <a:ext cx="2016482" cy="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2" name="Straight Arrow Connector 61"/>
            <p:cNvCxnSpPr/>
            <p:nvPr/>
          </p:nvCxnSpPr>
          <p:spPr bwMode="auto">
            <a:xfrm>
              <a:off x="1448573" y="2348164"/>
              <a:ext cx="2016482" cy="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61473" name="TextBox 62"/>
            <p:cNvSpPr txBox="1">
              <a:spLocks noChangeArrowheads="1"/>
            </p:cNvSpPr>
            <p:nvPr/>
          </p:nvSpPr>
          <p:spPr bwMode="auto">
            <a:xfrm>
              <a:off x="1639044" y="1308830"/>
              <a:ext cx="136815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33CC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/>
                <a:t> 4 x 16MHz</a:t>
              </a:r>
            </a:p>
          </p:txBody>
        </p:sp>
      </p:grpSp>
      <p:sp>
        <p:nvSpPr>
          <p:cNvPr id="68" name="Rounded Rectangle 67"/>
          <p:cNvSpPr/>
          <p:nvPr/>
        </p:nvSpPr>
        <p:spPr bwMode="auto">
          <a:xfrm>
            <a:off x="3471863" y="3992563"/>
            <a:ext cx="1471612" cy="109855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FN2</a:t>
            </a:r>
          </a:p>
        </p:txBody>
      </p:sp>
      <p:sp>
        <p:nvSpPr>
          <p:cNvPr id="61448" name="TextBox 68"/>
          <p:cNvSpPr txBox="1">
            <a:spLocks noChangeArrowheads="1"/>
          </p:cNvSpPr>
          <p:nvPr/>
        </p:nvSpPr>
        <p:spPr bwMode="auto">
          <a:xfrm>
            <a:off x="1135063" y="3968750"/>
            <a:ext cx="203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/>
              <a:t> ab</a:t>
            </a:r>
          </a:p>
        </p:txBody>
      </p:sp>
      <p:cxnSp>
        <p:nvCxnSpPr>
          <p:cNvPr id="70" name="Straight Arrow Connector 69"/>
          <p:cNvCxnSpPr/>
          <p:nvPr/>
        </p:nvCxnSpPr>
        <p:spPr bwMode="auto">
          <a:xfrm>
            <a:off x="4943475" y="4200525"/>
            <a:ext cx="1128713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1" name="Straight Arrow Connector 70"/>
          <p:cNvCxnSpPr/>
          <p:nvPr/>
        </p:nvCxnSpPr>
        <p:spPr bwMode="auto">
          <a:xfrm>
            <a:off x="4943475" y="4414838"/>
            <a:ext cx="1128713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2" name="Straight Arrow Connector 71"/>
          <p:cNvCxnSpPr/>
          <p:nvPr/>
        </p:nvCxnSpPr>
        <p:spPr bwMode="auto">
          <a:xfrm>
            <a:off x="4943475" y="4629150"/>
            <a:ext cx="1128713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3" name="Straight Arrow Connector 72"/>
          <p:cNvCxnSpPr/>
          <p:nvPr/>
        </p:nvCxnSpPr>
        <p:spPr bwMode="auto">
          <a:xfrm>
            <a:off x="4943475" y="4860925"/>
            <a:ext cx="1128713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1453" name="TextBox 77"/>
          <p:cNvSpPr txBox="1">
            <a:spLocks noChangeArrowheads="1"/>
          </p:cNvSpPr>
          <p:nvPr/>
        </p:nvSpPr>
        <p:spPr bwMode="auto">
          <a:xfrm>
            <a:off x="1591733" y="4377797"/>
            <a:ext cx="13668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dirty="0"/>
              <a:t> 2 x 32MHz</a:t>
            </a:r>
          </a:p>
        </p:txBody>
      </p:sp>
      <p:sp>
        <p:nvSpPr>
          <p:cNvPr id="80" name="Rounded Rectangle 79"/>
          <p:cNvSpPr/>
          <p:nvPr/>
        </p:nvSpPr>
        <p:spPr bwMode="auto">
          <a:xfrm>
            <a:off x="3471863" y="5248275"/>
            <a:ext cx="1471612" cy="1096963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FN3</a:t>
            </a:r>
          </a:p>
        </p:txBody>
      </p:sp>
      <p:sp>
        <p:nvSpPr>
          <p:cNvPr id="61455" name="TextBox 80"/>
          <p:cNvSpPr txBox="1">
            <a:spLocks noChangeArrowheads="1"/>
          </p:cNvSpPr>
          <p:nvPr/>
        </p:nvSpPr>
        <p:spPr bwMode="auto">
          <a:xfrm>
            <a:off x="1138238" y="5297488"/>
            <a:ext cx="2047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/>
              <a:t> a</a:t>
            </a:r>
          </a:p>
        </p:txBody>
      </p:sp>
      <p:cxnSp>
        <p:nvCxnSpPr>
          <p:cNvPr id="82" name="Straight Arrow Connector 81"/>
          <p:cNvCxnSpPr/>
          <p:nvPr/>
        </p:nvCxnSpPr>
        <p:spPr bwMode="auto">
          <a:xfrm>
            <a:off x="4943475" y="5454650"/>
            <a:ext cx="1128713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3" name="Straight Arrow Connector 82"/>
          <p:cNvCxnSpPr/>
          <p:nvPr/>
        </p:nvCxnSpPr>
        <p:spPr bwMode="auto">
          <a:xfrm>
            <a:off x="4943475" y="5668963"/>
            <a:ext cx="1128713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4" name="Straight Arrow Connector 83"/>
          <p:cNvCxnSpPr/>
          <p:nvPr/>
        </p:nvCxnSpPr>
        <p:spPr bwMode="auto">
          <a:xfrm>
            <a:off x="4943475" y="5883275"/>
            <a:ext cx="1128713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5" name="Straight Arrow Connector 84"/>
          <p:cNvCxnSpPr/>
          <p:nvPr/>
        </p:nvCxnSpPr>
        <p:spPr bwMode="auto">
          <a:xfrm>
            <a:off x="4943475" y="6115050"/>
            <a:ext cx="1128713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1460" name="TextBox 89"/>
          <p:cNvSpPr txBox="1">
            <a:spLocks noChangeArrowheads="1"/>
          </p:cNvSpPr>
          <p:nvPr/>
        </p:nvSpPr>
        <p:spPr bwMode="auto">
          <a:xfrm>
            <a:off x="1638300" y="5465233"/>
            <a:ext cx="13684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dirty="0"/>
              <a:t> 1 x 64MHz</a:t>
            </a:r>
          </a:p>
        </p:txBody>
      </p:sp>
      <p:cxnSp>
        <p:nvCxnSpPr>
          <p:cNvPr id="91" name="Straight Arrow Connector 90"/>
          <p:cNvCxnSpPr/>
          <p:nvPr/>
        </p:nvCxnSpPr>
        <p:spPr bwMode="auto">
          <a:xfrm>
            <a:off x="1466850" y="4144963"/>
            <a:ext cx="1938101" cy="0"/>
          </a:xfrm>
          <a:prstGeom prst="straightConnector1">
            <a:avLst/>
          </a:prstGeom>
          <a:solidFill>
            <a:schemeClr val="accent1"/>
          </a:solidFill>
          <a:ln w="76200" cap="sq" cmpd="sng" algn="ctr">
            <a:gradFill flip="none" rotWithShape="1">
              <a:gsLst>
                <a:gs pos="0">
                  <a:srgbClr val="FF9D1A"/>
                </a:gs>
                <a:gs pos="100000">
                  <a:srgbClr val="FFFFFF"/>
                </a:gs>
                <a:gs pos="99000">
                  <a:srgbClr val="FF0000"/>
                </a:gs>
              </a:gsLst>
              <a:lin ang="10800000" scaled="0"/>
              <a:tileRect/>
            </a:gra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2" name="Straight Arrow Connector 91"/>
          <p:cNvCxnSpPr/>
          <p:nvPr/>
        </p:nvCxnSpPr>
        <p:spPr bwMode="auto">
          <a:xfrm>
            <a:off x="1447800" y="4370388"/>
            <a:ext cx="1943730" cy="0"/>
          </a:xfrm>
          <a:prstGeom prst="straightConnector1">
            <a:avLst/>
          </a:prstGeom>
          <a:solidFill>
            <a:schemeClr val="accent1"/>
          </a:solidFill>
          <a:ln w="76200" cap="sq" cmpd="sng" algn="ctr">
            <a:gradFill flip="none" rotWithShape="1">
              <a:gsLst>
                <a:gs pos="99000">
                  <a:schemeClr val="accent5">
                    <a:lumMod val="25000"/>
                  </a:schemeClr>
                </a:gs>
                <a:gs pos="0">
                  <a:schemeClr val="accent6">
                    <a:lumMod val="75000"/>
                  </a:schemeClr>
                </a:gs>
              </a:gsLst>
              <a:lin ang="0" scaled="0"/>
              <a:tileRect/>
            </a:gra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854744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Integration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998538"/>
            <a:ext cx="8999538" cy="52451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</a:t>
            </a:r>
            <a:r>
              <a:rPr lang="en-US" dirty="0" smtClean="0"/>
              <a:t>et at run-time in units of FFTs </a:t>
            </a:r>
          </a:p>
          <a:p>
            <a:pPr eaLnBrk="1" hangingPunct="1">
              <a:defRPr/>
            </a:pPr>
            <a:r>
              <a:rPr lang="en-US" dirty="0" smtClean="0"/>
              <a:t>One FFT is 64us</a:t>
            </a:r>
            <a:endParaRPr lang="en-US" dirty="0"/>
          </a:p>
          <a:p>
            <a:pPr eaLnBrk="1" hangingPunct="1">
              <a:defRPr/>
            </a:pPr>
            <a:r>
              <a:rPr lang="en-US" dirty="0" smtClean="0"/>
              <a:t>Range is approx. 0.022-1 s</a:t>
            </a:r>
          </a:p>
          <a:p>
            <a:pPr eaLnBrk="1" hangingPunct="1">
              <a:defRPr/>
            </a:pPr>
            <a:r>
              <a:rPr lang="en-US" dirty="0" smtClean="0"/>
              <a:t>Upper limit is due to memory available for corner-turning in the BN</a:t>
            </a:r>
          </a:p>
          <a:p>
            <a:pPr eaLnBrk="1" hangingPunct="1">
              <a:defRPr/>
            </a:pPr>
            <a:r>
              <a:rPr lang="en-US" dirty="0" smtClean="0"/>
              <a:t>Lower limit is due to the volume of output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1357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97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cs typeface="+mj-cs"/>
              </a:rPr>
              <a:t>A bit of history</a:t>
            </a:r>
          </a:p>
        </p:txBody>
      </p:sp>
      <p:sp>
        <p:nvSpPr>
          <p:cNvPr id="979971" name="Rectangle 1027"/>
          <p:cNvSpPr>
            <a:spLocks noChangeArrowheads="1"/>
          </p:cNvSpPr>
          <p:nvPr/>
        </p:nvSpPr>
        <p:spPr bwMode="auto">
          <a:xfrm>
            <a:off x="2611438" y="4483100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79972" name="Rectangle 1028"/>
          <p:cNvSpPr>
            <a:spLocks noChangeArrowheads="1"/>
          </p:cNvSpPr>
          <p:nvPr/>
        </p:nvSpPr>
        <p:spPr bwMode="auto">
          <a:xfrm>
            <a:off x="7762875" y="352425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79975" name="Rectangle 1031"/>
          <p:cNvSpPr>
            <a:spLocks noChangeArrowheads="1"/>
          </p:cNvSpPr>
          <p:nvPr/>
        </p:nvSpPr>
        <p:spPr bwMode="auto">
          <a:xfrm>
            <a:off x="649288" y="2995613"/>
            <a:ext cx="8740775" cy="237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981" tIns="45183" rIns="91981" bIns="45183"/>
          <a:lstStyle/>
          <a:p>
            <a:pPr marL="742950" lvl="1" indent="-285750" algn="l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SzPct val="100000"/>
              <a:buFontTx/>
              <a:buChar char="•"/>
              <a:defRPr/>
            </a:pPr>
            <a:r>
              <a:rPr lang="en-US" sz="2400" dirty="0">
                <a:solidFill>
                  <a:srgbClr val="004080"/>
                </a:solidFill>
                <a:cs typeface="+mn-cs"/>
              </a:rPr>
              <a:t>Software on commodity hardware – not yet</a:t>
            </a:r>
          </a:p>
          <a:p>
            <a:pPr marL="742950" lvl="1" indent="-285750" algn="l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SzPct val="100000"/>
              <a:buFontTx/>
              <a:buChar char="•"/>
              <a:defRPr/>
            </a:pPr>
            <a:r>
              <a:rPr lang="en-US" sz="2400" dirty="0">
                <a:solidFill>
                  <a:srgbClr val="004080"/>
                </a:solidFill>
                <a:cs typeface="+mn-cs"/>
              </a:rPr>
              <a:t>Blue Gene – too expensive…</a:t>
            </a:r>
          </a:p>
          <a:p>
            <a:pPr marL="742950" lvl="1" indent="-285750" algn="l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SzPct val="100000"/>
              <a:buFontTx/>
              <a:buChar char="•"/>
              <a:defRPr/>
            </a:pPr>
            <a:r>
              <a:rPr lang="en-US" sz="2400" dirty="0" err="1">
                <a:solidFill>
                  <a:srgbClr val="004080"/>
                </a:solidFill>
                <a:cs typeface="+mn-cs"/>
              </a:rPr>
              <a:t>iBOB</a:t>
            </a:r>
            <a:r>
              <a:rPr lang="en-US" sz="2400" dirty="0">
                <a:solidFill>
                  <a:srgbClr val="004080"/>
                </a:solidFill>
                <a:cs typeface="+mn-cs"/>
              </a:rPr>
              <a:t>/ROACH – too small</a:t>
            </a:r>
          </a:p>
          <a:p>
            <a:pPr marL="742950" lvl="1" indent="-285750" algn="l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SzPct val="100000"/>
              <a:buFontTx/>
              <a:buChar char="•"/>
              <a:defRPr/>
            </a:pPr>
            <a:r>
              <a:rPr lang="en-US" sz="2400" dirty="0">
                <a:solidFill>
                  <a:srgbClr val="004080"/>
                </a:solidFill>
                <a:cs typeface="+mn-cs"/>
              </a:rPr>
              <a:t>ASICs – too long and expensive to develop</a:t>
            </a:r>
          </a:p>
          <a:p>
            <a:pPr marL="742950" lvl="1" indent="-285750" algn="l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SzPct val="100000"/>
              <a:buFontTx/>
              <a:buChar char="•"/>
              <a:defRPr/>
            </a:pPr>
            <a:r>
              <a:rPr lang="en-US" sz="2400" dirty="0">
                <a:solidFill>
                  <a:srgbClr val="004080"/>
                </a:solidFill>
                <a:cs typeface="+mn-cs"/>
              </a:rPr>
              <a:t>GPUs – I/O limitations</a:t>
            </a:r>
          </a:p>
          <a:p>
            <a:pPr marL="742950" lvl="1" indent="-285750" algn="l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SzPct val="100000"/>
              <a:buFontTx/>
              <a:buChar char="•"/>
              <a:defRPr/>
            </a:pPr>
            <a:endParaRPr lang="en-US" sz="2400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8" name="Rectangle 1031"/>
          <p:cNvSpPr>
            <a:spLocks noChangeArrowheads="1"/>
          </p:cNvSpPr>
          <p:nvPr/>
        </p:nvSpPr>
        <p:spPr bwMode="auto">
          <a:xfrm>
            <a:off x="635000" y="741363"/>
            <a:ext cx="8742363" cy="59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981" tIns="45183" rIns="91981" bIns="45183"/>
          <a:lstStyle/>
          <a:p>
            <a:pPr marL="285750" indent="-285750" algn="l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SzPct val="100000"/>
              <a:buFontTx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cs typeface="+mn-cs"/>
              </a:rPr>
              <a:t>2006: correlator workshop in Groningen</a:t>
            </a:r>
          </a:p>
          <a:p>
            <a:pPr marL="742950" lvl="1" indent="-285750" algn="l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SzPct val="100000"/>
              <a:buFontTx/>
              <a:buChar char="•"/>
              <a:defRPr/>
            </a:pPr>
            <a:r>
              <a:rPr lang="en-US" sz="2400" dirty="0">
                <a:solidFill>
                  <a:srgbClr val="004080"/>
                </a:solidFill>
                <a:cs typeface="+mn-cs"/>
              </a:rPr>
              <a:t>SKA looming on the horizon</a:t>
            </a:r>
          </a:p>
        </p:txBody>
      </p:sp>
      <p:sp>
        <p:nvSpPr>
          <p:cNvPr id="9" name="Rectangle 1031"/>
          <p:cNvSpPr>
            <a:spLocks noChangeArrowheads="1"/>
          </p:cNvSpPr>
          <p:nvPr/>
        </p:nvSpPr>
        <p:spPr bwMode="auto">
          <a:xfrm>
            <a:off x="620713" y="1790700"/>
            <a:ext cx="8742362" cy="101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981" tIns="45183" rIns="91981" bIns="45183"/>
          <a:lstStyle/>
          <a:p>
            <a:pPr marL="285750" indent="-285750" algn="l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SzPct val="100000"/>
              <a:buFontTx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cs typeface="+mn-cs"/>
              </a:rPr>
              <a:t>But, more immediate </a:t>
            </a:r>
            <a:r>
              <a:rPr lang="en-US" sz="2400" dirty="0">
                <a:solidFill>
                  <a:schemeClr val="tx1"/>
                </a:solidFill>
              </a:rPr>
              <a:t>need for massive computing power, I/O:</a:t>
            </a:r>
          </a:p>
          <a:p>
            <a:pPr marL="742950" lvl="2" indent="-285750" algn="l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SzPct val="100000"/>
              <a:buFontTx/>
              <a:buChar char="•"/>
              <a:defRPr/>
            </a:pPr>
            <a:r>
              <a:rPr lang="en-US" sz="2400" dirty="0">
                <a:solidFill>
                  <a:srgbClr val="004080"/>
                </a:solidFill>
              </a:rPr>
              <a:t>EVN correlator, APERTIF</a:t>
            </a:r>
          </a:p>
          <a:p>
            <a:pPr marL="285750" indent="-285750" algn="l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SzPct val="100000"/>
              <a:buFontTx/>
              <a:buChar char="•"/>
              <a:defRPr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Rectangle 1031"/>
          <p:cNvSpPr>
            <a:spLocks noChangeArrowheads="1"/>
          </p:cNvSpPr>
          <p:nvPr/>
        </p:nvSpPr>
        <p:spPr bwMode="auto">
          <a:xfrm>
            <a:off x="635000" y="5341938"/>
            <a:ext cx="4624388" cy="85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981" tIns="45183" rIns="91981" bIns="45183"/>
          <a:lstStyle/>
          <a:p>
            <a:pPr marL="742950" lvl="1" indent="-285750" algn="l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SzPct val="100000"/>
              <a:buFontTx/>
              <a:buChar char="•"/>
              <a:defRPr/>
            </a:pPr>
            <a:endParaRPr lang="en-US" sz="2400" dirty="0">
              <a:solidFill>
                <a:schemeClr val="tx1"/>
              </a:solidFill>
              <a:cs typeface="+mn-cs"/>
            </a:endParaRPr>
          </a:p>
          <a:p>
            <a:pPr marL="285750" indent="-285750" algn="l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SzPct val="100000"/>
              <a:buFontTx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cs typeface="+mn-cs"/>
              </a:rPr>
              <a:t>FPGAs to the rescue?</a:t>
            </a:r>
          </a:p>
        </p:txBody>
      </p:sp>
    </p:spTree>
    <p:extLst>
      <p:ext uri="{BB962C8B-B14F-4D97-AF65-F5344CB8AC3E}">
        <p14:creationId xmlns:p14="http://schemas.microsoft.com/office/powerpoint/2010/main" val="26816349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9975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Spectral Resolution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998538"/>
            <a:ext cx="8999538" cy="52451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Native spectral resolution is 15.625kHz</a:t>
            </a:r>
          </a:p>
          <a:p>
            <a:pPr eaLnBrk="1" hangingPunct="1">
              <a:defRPr/>
            </a:pPr>
            <a:r>
              <a:rPr lang="en-US" dirty="0" smtClean="0"/>
              <a:t>Not needed for most continuum experiments</a:t>
            </a:r>
            <a:endParaRPr lang="en-US" dirty="0"/>
          </a:p>
          <a:p>
            <a:pPr eaLnBrk="1" hangingPunct="1">
              <a:defRPr/>
            </a:pPr>
            <a:r>
              <a:rPr lang="en-US" dirty="0" smtClean="0"/>
              <a:t>Output data volume is high causing unnecessary load on network, storage and post-processing facilities</a:t>
            </a:r>
          </a:p>
          <a:p>
            <a:pPr eaLnBrk="1" hangingPunct="1">
              <a:defRPr/>
            </a:pPr>
            <a:r>
              <a:rPr lang="en-US" dirty="0" smtClean="0"/>
              <a:t>Solution was to implement a simple channel aggregation algorithm post-correlation</a:t>
            </a:r>
          </a:p>
          <a:p>
            <a:pPr eaLnBrk="1" hangingPunct="1">
              <a:defRPr/>
            </a:pPr>
            <a:r>
              <a:rPr lang="en-US" dirty="0" smtClean="0"/>
              <a:t>Combine 2,4,8,16,32 or 64 consecutive frequency bins to reduce spectral resolution by the same factor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8005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Input Data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998538"/>
            <a:ext cx="8999538" cy="52451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VDIF only</a:t>
            </a:r>
          </a:p>
          <a:p>
            <a:pPr eaLnBrk="1" hangingPunct="1">
              <a:defRPr/>
            </a:pPr>
            <a:r>
              <a:rPr lang="en-US" dirty="0" smtClean="0"/>
              <a:t>Tested with a frame length (payload) of 5000 bytes</a:t>
            </a:r>
            <a:endParaRPr lang="en-US" dirty="0"/>
          </a:p>
          <a:p>
            <a:pPr eaLnBrk="1" hangingPunct="1">
              <a:defRPr/>
            </a:pPr>
            <a:r>
              <a:rPr lang="en-US" dirty="0" smtClean="0"/>
              <a:t>Other frame lengths are supported provided:</a:t>
            </a:r>
          </a:p>
          <a:p>
            <a:pPr marL="857250" lvl="1" indent="-457200" eaLnBrk="1" hangingPunct="1">
              <a:buFont typeface="+mj-lt"/>
              <a:buAutoNum type="arabicPeriod"/>
              <a:defRPr/>
            </a:pPr>
            <a:r>
              <a:rPr lang="en-US" dirty="0" smtClean="0"/>
              <a:t>There is an integer number of frames in one second</a:t>
            </a:r>
          </a:p>
          <a:p>
            <a:pPr marL="857250" lvl="1" indent="-457200" eaLnBrk="1" hangingPunct="1">
              <a:buFont typeface="+mj-lt"/>
              <a:buAutoNum type="arabicPeriod"/>
              <a:defRPr/>
            </a:pPr>
            <a:r>
              <a:rPr lang="en-US" dirty="0" smtClean="0"/>
              <a:t>The frames are a multiple of 8 bytes</a:t>
            </a:r>
          </a:p>
          <a:p>
            <a:pPr eaLnBrk="1" hangingPunct="1">
              <a:defRPr/>
            </a:pPr>
            <a:r>
              <a:rPr lang="en-US" dirty="0" smtClean="0"/>
              <a:t>Currently only 2-bit sampling</a:t>
            </a:r>
          </a:p>
          <a:p>
            <a:pPr eaLnBrk="1" hangingPunct="1">
              <a:defRPr/>
            </a:pPr>
            <a:r>
              <a:rPr lang="en-US" dirty="0" smtClean="0"/>
              <a:t>4 </a:t>
            </a:r>
            <a:r>
              <a:rPr lang="en-US" dirty="0" smtClean="0"/>
              <a:t>and 8-bit </a:t>
            </a:r>
            <a:r>
              <a:rPr lang="en-US" dirty="0" smtClean="0"/>
              <a:t>might be </a:t>
            </a:r>
            <a:r>
              <a:rPr lang="en-US" dirty="0" smtClean="0"/>
              <a:t>added as needed</a:t>
            </a:r>
          </a:p>
          <a:p>
            <a:pPr eaLnBrk="1" hangingPunct="1">
              <a:defRPr/>
            </a:pPr>
            <a:r>
              <a:rPr lang="en-US" dirty="0" smtClean="0"/>
              <a:t>Lower side bands are ‘converted’ to upper at the input</a:t>
            </a:r>
          </a:p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5357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Delay and Phase Correction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998538"/>
            <a:ext cx="8999538" cy="52451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The control computer sends a set of quadratic polynomial coefficients for each integration</a:t>
            </a:r>
          </a:p>
          <a:p>
            <a:pPr eaLnBrk="1" hangingPunct="1">
              <a:defRPr/>
            </a:pPr>
            <a:r>
              <a:rPr lang="en-US" dirty="0" smtClean="0"/>
              <a:t>Delay and phase coefficients are 48-bit and 64-bit integers respectively. This is enough precision to remain valid over the maximum 1 second integration.</a:t>
            </a:r>
          </a:p>
          <a:p>
            <a:pPr eaLnBrk="1" hangingPunct="1">
              <a:defRPr/>
            </a:pPr>
            <a:r>
              <a:rPr lang="en-US" dirty="0" smtClean="0"/>
              <a:t>The delay polynomial is evaluated at the start of the integration, and thereafter every FFT</a:t>
            </a:r>
          </a:p>
          <a:p>
            <a:pPr eaLnBrk="1" hangingPunct="1">
              <a:defRPr/>
            </a:pPr>
            <a:r>
              <a:rPr lang="en-US" dirty="0" smtClean="0"/>
              <a:t>The phase polynomial is evaluated every sample</a:t>
            </a:r>
          </a:p>
          <a:p>
            <a:pPr eaLnBrk="1" hangingPunct="1">
              <a:defRPr/>
            </a:pPr>
            <a:endParaRPr lang="en-US" dirty="0" smtClean="0"/>
          </a:p>
          <a:p>
            <a:pPr marL="0" indent="0" eaLnBrk="1" hangingPunct="1">
              <a:buFontTx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315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Delay and Phase Correction</a:t>
            </a:r>
            <a:endParaRPr lang="en-US" dirty="0">
              <a:cs typeface="+mj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4813" y="4437063"/>
            <a:ext cx="9001125" cy="202565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 smtClean="0"/>
              <a:t>Integer delay is used to look up the first sample at the start of integration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 smtClean="0"/>
              <a:t>Fractional delay (to 1/256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sample) is converted to phase at the band </a:t>
            </a:r>
            <a:r>
              <a:rPr lang="en-US" sz="2000" dirty="0" err="1" smtClean="0"/>
              <a:t>centre</a:t>
            </a:r>
            <a:r>
              <a:rPr lang="en-US" sz="2000" dirty="0" smtClean="0"/>
              <a:t> and applied after the FFT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 smtClean="0"/>
              <a:t>Phase model is applied continuously using a quadrature mixer at the filterbank input</a:t>
            </a:r>
            <a:endParaRPr lang="en-US" sz="2000" dirty="0"/>
          </a:p>
        </p:txBody>
      </p:sp>
      <p:grpSp>
        <p:nvGrpSpPr>
          <p:cNvPr id="70659" name="Group 98"/>
          <p:cNvGrpSpPr>
            <a:grpSpLocks/>
          </p:cNvGrpSpPr>
          <p:nvPr/>
        </p:nvGrpSpPr>
        <p:grpSpPr bwMode="auto">
          <a:xfrm>
            <a:off x="336550" y="919163"/>
            <a:ext cx="9367838" cy="3373437"/>
            <a:chOff x="-225261" y="1268760"/>
            <a:chExt cx="9403883" cy="2875429"/>
          </a:xfrm>
        </p:grpSpPr>
        <p:sp>
          <p:nvSpPr>
            <p:cNvPr id="52" name="Rectangle 51"/>
            <p:cNvSpPr/>
            <p:nvPr/>
          </p:nvSpPr>
          <p:spPr bwMode="auto">
            <a:xfrm>
              <a:off x="1116557" y="2203782"/>
              <a:ext cx="718718" cy="577793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>
              <a:noFill/>
            </a:ln>
            <a:effectLst/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076717" y="2353981"/>
              <a:ext cx="793617" cy="2625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>
                  <a:solidFill>
                    <a:prstClr val="black"/>
                  </a:solidFill>
                  <a:latin typeface="Verdana"/>
                  <a:ea typeface="+mn-ea"/>
                  <a:cs typeface="Verdana"/>
                </a:rPr>
                <a:t>10Gb-Eth</a:t>
              </a: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2123718" y="2197016"/>
              <a:ext cx="720311" cy="584558"/>
            </a:xfrm>
            <a:prstGeom prst="rect">
              <a:avLst/>
            </a:prstGeom>
            <a:solidFill>
              <a:srgbClr val="EEECE1">
                <a:lumMod val="75000"/>
              </a:srgbClr>
            </a:solidFill>
            <a:ln>
              <a:noFill/>
            </a:ln>
            <a:effectLst/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2093440" y="2290383"/>
              <a:ext cx="771306" cy="4248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>
                  <a:solidFill>
                    <a:prstClr val="black"/>
                  </a:solidFill>
                  <a:latin typeface="Verdana"/>
                  <a:ea typeface="+mn-ea"/>
                  <a:cs typeface="Verdana"/>
                </a:rPr>
                <a:t>Packet Receiver</a:t>
              </a: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3132472" y="2203782"/>
              <a:ext cx="720311" cy="577793"/>
            </a:xfrm>
            <a:prstGeom prst="rect">
              <a:avLst/>
            </a:prstGeom>
            <a:solidFill>
              <a:srgbClr val="C0504D">
                <a:lumMod val="40000"/>
                <a:lumOff val="60000"/>
              </a:srgbClr>
            </a:solidFill>
            <a:ln>
              <a:noFill/>
            </a:ln>
            <a:effectLst/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224901" y="2353981"/>
              <a:ext cx="529078" cy="2625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>
                  <a:solidFill>
                    <a:prstClr val="black"/>
                  </a:solidFill>
                  <a:latin typeface="Verdana"/>
                  <a:ea typeface="+mn-ea"/>
                  <a:cs typeface="Verdana"/>
                </a:rPr>
                <a:t>Mixer</a:t>
              </a: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3843221" y="2203782"/>
              <a:ext cx="729873" cy="577793"/>
            </a:xfrm>
            <a:prstGeom prst="rect">
              <a:avLst/>
            </a:prstGeom>
            <a:solidFill>
              <a:srgbClr val="C0504D">
                <a:lumMod val="40000"/>
                <a:lumOff val="60000"/>
              </a:srgbClr>
            </a:solidFill>
            <a:ln>
              <a:noFill/>
            </a:ln>
            <a:effectLst/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779477" y="2276851"/>
              <a:ext cx="838238" cy="4248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>
                  <a:solidFill>
                    <a:prstClr val="black"/>
                  </a:solidFill>
                  <a:latin typeface="Verdana"/>
                  <a:ea typeface="+mn-ea"/>
                  <a:cs typeface="Verdana"/>
                </a:rPr>
                <a:t>Pre Filter Structure</a:t>
              </a: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4573094" y="2203782"/>
              <a:ext cx="718717" cy="577793"/>
            </a:xfrm>
            <a:prstGeom prst="rect">
              <a:avLst/>
            </a:prstGeom>
            <a:solidFill>
              <a:srgbClr val="C0504D">
                <a:lumMod val="40000"/>
                <a:lumOff val="60000"/>
              </a:srgbClr>
            </a:solidFill>
            <a:ln>
              <a:noFill/>
            </a:ln>
            <a:effectLst/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714925" y="2353981"/>
              <a:ext cx="423900" cy="2625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>
                  <a:solidFill>
                    <a:prstClr val="black"/>
                  </a:solidFill>
                  <a:latin typeface="Verdana"/>
                  <a:ea typeface="+mn-ea"/>
                  <a:cs typeface="Verdana"/>
                </a:rPr>
                <a:t>FFT</a:t>
              </a: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5585035" y="2203782"/>
              <a:ext cx="720311" cy="577793"/>
            </a:xfrm>
            <a:prstGeom prst="rect">
              <a:avLst/>
            </a:prstGeom>
            <a:solidFill>
              <a:srgbClr val="8064A2">
                <a:lumMod val="40000"/>
                <a:lumOff val="60000"/>
              </a:srgbClr>
            </a:solidFill>
            <a:ln>
              <a:noFill/>
            </a:ln>
            <a:effectLst/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537227" y="2353981"/>
              <a:ext cx="822302" cy="2625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>
                  <a:solidFill>
                    <a:prstClr val="black"/>
                  </a:solidFill>
                  <a:latin typeface="Verdana"/>
                  <a:ea typeface="+mn-ea"/>
                  <a:cs typeface="Verdana"/>
                </a:rPr>
                <a:t>Normalize</a:t>
              </a: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6604944" y="2203782"/>
              <a:ext cx="718718" cy="577793"/>
            </a:xfrm>
            <a:prstGeom prst="rect">
              <a:avLst/>
            </a:prstGeom>
            <a:solidFill>
              <a:srgbClr val="F79646">
                <a:lumMod val="40000"/>
                <a:lumOff val="60000"/>
              </a:srgbClr>
            </a:solidFill>
            <a:ln>
              <a:noFill/>
            </a:ln>
            <a:effectLst/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6641598" y="2353981"/>
              <a:ext cx="640631" cy="2625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>
                  <a:solidFill>
                    <a:prstClr val="black"/>
                  </a:solidFill>
                  <a:latin typeface="Verdana"/>
                  <a:ea typeface="+mn-ea"/>
                  <a:cs typeface="Verdana"/>
                </a:rPr>
                <a:t>Framer</a:t>
              </a: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7597763" y="2203782"/>
              <a:ext cx="721904" cy="577793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>
              <a:noFill/>
            </a:ln>
            <a:effectLst/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757123" y="2353981"/>
              <a:ext cx="398402" cy="2625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>
                  <a:solidFill>
                    <a:prstClr val="black"/>
                  </a:solidFill>
                  <a:latin typeface="Verdana"/>
                  <a:ea typeface="+mn-ea"/>
                  <a:cs typeface="Verdana"/>
                </a:rPr>
                <a:t>FBI</a:t>
              </a: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3119723" y="3079266"/>
              <a:ext cx="723498" cy="577792"/>
            </a:xfrm>
            <a:prstGeom prst="rect">
              <a:avLst/>
            </a:prstGeom>
            <a:solidFill>
              <a:srgbClr val="4BACC6">
                <a:lumMod val="40000"/>
                <a:lumOff val="60000"/>
              </a:srgbClr>
            </a:solidFill>
            <a:ln>
              <a:noFill/>
            </a:ln>
            <a:effectLst/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092631" y="3230818"/>
              <a:ext cx="760152" cy="42624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>
                  <a:solidFill>
                    <a:prstClr val="black"/>
                  </a:solidFill>
                  <a:latin typeface="Verdana"/>
                  <a:ea typeface="+mn-ea"/>
                  <a:cs typeface="Verdana"/>
                </a:rPr>
                <a:t>Delay Model</a:t>
              </a:r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2146028" y="3566397"/>
              <a:ext cx="718718" cy="577792"/>
            </a:xfrm>
            <a:prstGeom prst="rect">
              <a:avLst/>
            </a:prstGeom>
            <a:solidFill>
              <a:srgbClr val="9BBB59">
                <a:lumMod val="40000"/>
                <a:lumOff val="60000"/>
              </a:srgbClr>
            </a:solidFill>
            <a:ln>
              <a:noFill/>
            </a:ln>
            <a:effectLst/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268736" y="3716596"/>
              <a:ext cx="514735" cy="29498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SOPC</a:t>
              </a: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1116557" y="3230818"/>
              <a:ext cx="718718" cy="579145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>
              <a:noFill/>
            </a:ln>
            <a:effectLst/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114964" y="3355307"/>
              <a:ext cx="710749" cy="26115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>
                  <a:solidFill>
                    <a:prstClr val="black"/>
                  </a:solidFill>
                  <a:latin typeface="Verdana"/>
                  <a:ea typeface="+mn-ea"/>
                  <a:cs typeface="Verdana"/>
                </a:rPr>
                <a:t>1Gb-Eth</a:t>
              </a:r>
            </a:p>
          </p:txBody>
        </p:sp>
        <p:cxnSp>
          <p:nvCxnSpPr>
            <p:cNvPr id="74" name="Straight Arrow Connector 73"/>
            <p:cNvCxnSpPr/>
            <p:nvPr/>
          </p:nvCxnSpPr>
          <p:spPr bwMode="auto">
            <a:xfrm>
              <a:off x="828115" y="2492002"/>
              <a:ext cx="288443" cy="0"/>
            </a:xfrm>
            <a:prstGeom prst="straightConnector1">
              <a:avLst/>
            </a:prstGeom>
            <a:solidFill>
              <a:srgbClr val="4F81BD"/>
            </a:solidFill>
            <a:ln w="31750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5" name="Straight Arrow Connector 74"/>
            <p:cNvCxnSpPr/>
            <p:nvPr/>
          </p:nvCxnSpPr>
          <p:spPr bwMode="auto">
            <a:xfrm flipV="1">
              <a:off x="1835275" y="2492002"/>
              <a:ext cx="288443" cy="0"/>
            </a:xfrm>
            <a:prstGeom prst="straightConnector1">
              <a:avLst/>
            </a:prstGeom>
            <a:solidFill>
              <a:srgbClr val="4F81BD"/>
            </a:solidFill>
            <a:ln w="31750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6" name="Straight Arrow Connector 75"/>
            <p:cNvCxnSpPr/>
            <p:nvPr/>
          </p:nvCxnSpPr>
          <p:spPr bwMode="auto">
            <a:xfrm>
              <a:off x="2844029" y="2492002"/>
              <a:ext cx="283662" cy="0"/>
            </a:xfrm>
            <a:prstGeom prst="straightConnector1">
              <a:avLst/>
            </a:prstGeom>
            <a:solidFill>
              <a:srgbClr val="4F81BD"/>
            </a:solidFill>
            <a:ln w="31750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7" name="Straight Arrow Connector 76"/>
            <p:cNvCxnSpPr/>
            <p:nvPr/>
          </p:nvCxnSpPr>
          <p:spPr bwMode="auto">
            <a:xfrm>
              <a:off x="5298185" y="2492002"/>
              <a:ext cx="286849" cy="0"/>
            </a:xfrm>
            <a:prstGeom prst="straightConnector1">
              <a:avLst/>
            </a:prstGeom>
            <a:solidFill>
              <a:srgbClr val="4F81BD"/>
            </a:solidFill>
            <a:ln w="31750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8" name="Straight Arrow Connector 77"/>
            <p:cNvCxnSpPr/>
            <p:nvPr/>
          </p:nvCxnSpPr>
          <p:spPr bwMode="auto">
            <a:xfrm>
              <a:off x="6305346" y="2492002"/>
              <a:ext cx="299598" cy="0"/>
            </a:xfrm>
            <a:prstGeom prst="straightConnector1">
              <a:avLst/>
            </a:prstGeom>
            <a:solidFill>
              <a:srgbClr val="4F81BD"/>
            </a:solidFill>
            <a:ln w="31750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9" name="Straight Arrow Connector 78"/>
            <p:cNvCxnSpPr/>
            <p:nvPr/>
          </p:nvCxnSpPr>
          <p:spPr bwMode="auto">
            <a:xfrm flipV="1">
              <a:off x="7323662" y="2492002"/>
              <a:ext cx="274101" cy="0"/>
            </a:xfrm>
            <a:prstGeom prst="straightConnector1">
              <a:avLst/>
            </a:prstGeom>
            <a:solidFill>
              <a:srgbClr val="4F81BD"/>
            </a:solidFill>
            <a:ln w="31750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0" name="Straight Arrow Connector 79"/>
            <p:cNvCxnSpPr/>
            <p:nvPr/>
          </p:nvCxnSpPr>
          <p:spPr bwMode="auto">
            <a:xfrm flipV="1">
              <a:off x="8316479" y="2497414"/>
              <a:ext cx="360155" cy="0"/>
            </a:xfrm>
            <a:prstGeom prst="straightConnector1">
              <a:avLst/>
            </a:prstGeom>
            <a:solidFill>
              <a:srgbClr val="4F81BD"/>
            </a:solidFill>
            <a:ln w="31750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1" name="Elbow Connector 80"/>
            <p:cNvCxnSpPr>
              <a:endCxn id="62" idx="2"/>
            </p:cNvCxnSpPr>
            <p:nvPr/>
          </p:nvCxnSpPr>
          <p:spPr bwMode="auto">
            <a:xfrm flipV="1">
              <a:off x="3820911" y="2781574"/>
              <a:ext cx="2124279" cy="454656"/>
            </a:xfrm>
            <a:prstGeom prst="bentConnector2">
              <a:avLst/>
            </a:prstGeom>
            <a:solidFill>
              <a:srgbClr val="4F81BD"/>
            </a:solidFill>
            <a:ln w="31750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2" name="Elbow Connector 81"/>
            <p:cNvCxnSpPr>
              <a:endCxn id="55" idx="2"/>
            </p:cNvCxnSpPr>
            <p:nvPr/>
          </p:nvCxnSpPr>
          <p:spPr bwMode="auto">
            <a:xfrm rot="10800000">
              <a:off x="2479093" y="2715270"/>
              <a:ext cx="653379" cy="515548"/>
            </a:xfrm>
            <a:prstGeom prst="bentConnector2">
              <a:avLst/>
            </a:prstGeom>
            <a:solidFill>
              <a:srgbClr val="4F81BD"/>
            </a:solidFill>
            <a:ln w="31750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3" name="Straight Arrow Connector 82"/>
            <p:cNvCxnSpPr>
              <a:endCxn id="68" idx="1"/>
            </p:cNvCxnSpPr>
            <p:nvPr/>
          </p:nvCxnSpPr>
          <p:spPr bwMode="auto">
            <a:xfrm>
              <a:off x="1835275" y="3356660"/>
              <a:ext cx="1284448" cy="12179"/>
            </a:xfrm>
            <a:prstGeom prst="straightConnector1">
              <a:avLst/>
            </a:prstGeom>
            <a:solidFill>
              <a:srgbClr val="4F81BD"/>
            </a:solidFill>
            <a:ln w="31750" cap="flat" cmpd="sng" algn="ctr">
              <a:solidFill>
                <a:sysClr val="windowText" lastClr="00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4" name="Straight Arrow Connector 83"/>
            <p:cNvCxnSpPr/>
            <p:nvPr/>
          </p:nvCxnSpPr>
          <p:spPr bwMode="auto">
            <a:xfrm>
              <a:off x="1835275" y="3657057"/>
              <a:ext cx="310753" cy="0"/>
            </a:xfrm>
            <a:prstGeom prst="straightConnector1">
              <a:avLst/>
            </a:prstGeom>
            <a:solidFill>
              <a:srgbClr val="4F81BD"/>
            </a:solidFill>
            <a:ln w="31750" cap="flat" cmpd="sng" algn="ctr">
              <a:solidFill>
                <a:sysClr val="windowText" lastClr="00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5" name="Straight Arrow Connector 84"/>
            <p:cNvCxnSpPr>
              <a:stCxn id="88" idx="3"/>
              <a:endCxn id="72" idx="1"/>
            </p:cNvCxnSpPr>
            <p:nvPr/>
          </p:nvCxnSpPr>
          <p:spPr bwMode="auto">
            <a:xfrm>
              <a:off x="684690" y="3520390"/>
              <a:ext cx="431867" cy="0"/>
            </a:xfrm>
            <a:prstGeom prst="straightConnector1">
              <a:avLst/>
            </a:prstGeom>
            <a:solidFill>
              <a:srgbClr val="4F81BD"/>
            </a:solidFill>
            <a:ln w="31750" cap="flat" cmpd="sng" algn="ctr">
              <a:solidFill>
                <a:sysClr val="windowText" lastClr="00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86" name="TextBox 85"/>
            <p:cNvSpPr txBox="1"/>
            <p:nvPr/>
          </p:nvSpPr>
          <p:spPr>
            <a:xfrm>
              <a:off x="-34028" y="2348568"/>
              <a:ext cx="903576" cy="2625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>
                  <a:solidFill>
                    <a:prstClr val="black"/>
                  </a:solidFill>
                  <a:latin typeface="Verdana"/>
                  <a:ea typeface="+mn-ea"/>
                  <a:cs typeface="Verdana"/>
                </a:rPr>
                <a:t>ETH Switch</a:t>
              </a: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8665480" y="2366159"/>
              <a:ext cx="513142" cy="2625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>
                  <a:solidFill>
                    <a:srgbClr val="000000"/>
                  </a:solidFill>
                  <a:latin typeface="Verdana"/>
                  <a:ea typeface="+mn-ea"/>
                  <a:cs typeface="Verdana"/>
                </a:rPr>
                <a:t>Mesh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-225261" y="3307946"/>
              <a:ext cx="909951" cy="4248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>
                  <a:solidFill>
                    <a:prstClr val="black"/>
                  </a:solidFill>
                  <a:latin typeface="Verdana"/>
                  <a:ea typeface="+mn-ea"/>
                  <a:cs typeface="Verdana"/>
                </a:rPr>
                <a:t>Control Computer</a:t>
              </a:r>
            </a:p>
          </p:txBody>
        </p:sp>
        <p:cxnSp>
          <p:nvCxnSpPr>
            <p:cNvPr id="89" name="Straight Arrow Connector 88"/>
            <p:cNvCxnSpPr>
              <a:endCxn id="90" idx="2"/>
            </p:cNvCxnSpPr>
            <p:nvPr/>
          </p:nvCxnSpPr>
          <p:spPr bwMode="auto">
            <a:xfrm flipH="1" flipV="1">
              <a:off x="2483873" y="1853318"/>
              <a:ext cx="3187" cy="343698"/>
            </a:xfrm>
            <a:prstGeom prst="straightConnector1">
              <a:avLst/>
            </a:prstGeom>
            <a:solidFill>
              <a:srgbClr val="4F81BD"/>
            </a:solidFill>
            <a:ln w="31750" cap="flat" cmpd="sng" algn="ctr">
              <a:solidFill>
                <a:sysClr val="windowText" lastClr="00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90" name="Rectangle 89"/>
            <p:cNvSpPr/>
            <p:nvPr/>
          </p:nvSpPr>
          <p:spPr bwMode="auto">
            <a:xfrm>
              <a:off x="2123718" y="1268760"/>
              <a:ext cx="720311" cy="584558"/>
            </a:xfrm>
            <a:prstGeom prst="rect">
              <a:avLst/>
            </a:prstGeom>
            <a:solidFill>
              <a:srgbClr val="1F497D">
                <a:lumMod val="40000"/>
                <a:lumOff val="60000"/>
              </a:srgbClr>
            </a:solidFill>
            <a:ln>
              <a:noFill/>
            </a:ln>
            <a:effectLst/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7024064" y="3657057"/>
              <a:ext cx="181671" cy="3937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92" name="Straight Arrow Connector 91"/>
            <p:cNvCxnSpPr>
              <a:stCxn id="68" idx="0"/>
              <a:endCxn id="56" idx="2"/>
            </p:cNvCxnSpPr>
            <p:nvPr/>
          </p:nvCxnSpPr>
          <p:spPr bwMode="auto">
            <a:xfrm flipV="1">
              <a:off x="3481472" y="2781574"/>
              <a:ext cx="11156" cy="297692"/>
            </a:xfrm>
            <a:prstGeom prst="straightConnector1">
              <a:avLst/>
            </a:prstGeom>
            <a:solidFill>
              <a:srgbClr val="4F81BD"/>
            </a:solidFill>
            <a:ln w="31750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93" name="TextBox 92"/>
            <p:cNvSpPr txBox="1"/>
            <p:nvPr/>
          </p:nvSpPr>
          <p:spPr>
            <a:xfrm>
              <a:off x="2249613" y="1454140"/>
              <a:ext cx="466927" cy="2625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>
                  <a:solidFill>
                    <a:prstClr val="black"/>
                  </a:solidFill>
                  <a:latin typeface="Verdana"/>
                  <a:ea typeface="+mn-ea"/>
                  <a:cs typeface="Verdana"/>
                </a:rPr>
                <a:t>DDR</a:t>
              </a:r>
            </a:p>
          </p:txBody>
        </p:sp>
        <p:cxnSp>
          <p:nvCxnSpPr>
            <p:cNvPr id="94" name="Straight Arrow Connector 93"/>
            <p:cNvCxnSpPr/>
            <p:nvPr/>
          </p:nvCxnSpPr>
          <p:spPr bwMode="auto">
            <a:xfrm flipV="1">
              <a:off x="3851189" y="2205135"/>
              <a:ext cx="3187" cy="571026"/>
            </a:xfrm>
            <a:prstGeom prst="straightConnector1">
              <a:avLst/>
            </a:prstGeom>
            <a:solidFill>
              <a:srgbClr val="4F81BD"/>
            </a:solidFill>
            <a:ln w="9525" cap="flat" cmpd="sng" algn="ctr">
              <a:solidFill>
                <a:sysClr val="windowText" lastClr="000000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5" name="Straight Arrow Connector 94"/>
            <p:cNvCxnSpPr/>
            <p:nvPr/>
          </p:nvCxnSpPr>
          <p:spPr bwMode="auto">
            <a:xfrm flipV="1">
              <a:off x="4569907" y="2205135"/>
              <a:ext cx="3187" cy="571026"/>
            </a:xfrm>
            <a:prstGeom prst="straightConnector1">
              <a:avLst/>
            </a:prstGeom>
            <a:solidFill>
              <a:srgbClr val="4F81BD"/>
            </a:solidFill>
            <a:ln w="9525" cap="flat" cmpd="sng" algn="ctr">
              <a:solidFill>
                <a:sysClr val="windowText" lastClr="000000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70660" name="TextBox 2"/>
          <p:cNvSpPr txBox="1">
            <a:spLocks noChangeArrowheads="1"/>
          </p:cNvSpPr>
          <p:nvPr/>
        </p:nvSpPr>
        <p:spPr bwMode="auto">
          <a:xfrm>
            <a:off x="3038475" y="2882900"/>
            <a:ext cx="3079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>
                <a:latin typeface="Andale Mono" charset="0"/>
                <a:cs typeface="Andale Mono" charset="0"/>
              </a:rPr>
              <a:t>1</a:t>
            </a:r>
          </a:p>
        </p:txBody>
      </p:sp>
      <p:sp>
        <p:nvSpPr>
          <p:cNvPr id="70661" name="TextBox 96"/>
          <p:cNvSpPr txBox="1">
            <a:spLocks noChangeArrowheads="1"/>
          </p:cNvSpPr>
          <p:nvPr/>
        </p:nvSpPr>
        <p:spPr bwMode="auto">
          <a:xfrm>
            <a:off x="4040188" y="2719388"/>
            <a:ext cx="3079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>
                <a:latin typeface="Andale Mono" charset="0"/>
                <a:cs typeface="Andale Mono" charset="0"/>
              </a:rPr>
              <a:t>3</a:t>
            </a:r>
          </a:p>
        </p:txBody>
      </p:sp>
      <p:sp>
        <p:nvSpPr>
          <p:cNvPr id="70662" name="TextBox 97"/>
          <p:cNvSpPr txBox="1">
            <a:spLocks noChangeArrowheads="1"/>
          </p:cNvSpPr>
          <p:nvPr/>
        </p:nvSpPr>
        <p:spPr bwMode="auto">
          <a:xfrm>
            <a:off x="5816600" y="2889250"/>
            <a:ext cx="3079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>
                <a:latin typeface="Andale Mono" charset="0"/>
                <a:cs typeface="Andale Mono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462559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Validity bits handle gaps in the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6097" y="1302808"/>
            <a:ext cx="7756525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1 bit per VDIF frame stored in FN</a:t>
            </a:r>
          </a:p>
          <a:p>
            <a:pPr eaLnBrk="1" hangingPunct="1">
              <a:defRPr/>
            </a:pPr>
            <a:r>
              <a:rPr lang="en-US" dirty="0" smtClean="0"/>
              <a:t>A whole FFT is invalid if any contributing data are invalid</a:t>
            </a:r>
          </a:p>
          <a:p>
            <a:pPr eaLnBrk="1" hangingPunct="1">
              <a:defRPr/>
            </a:pPr>
            <a:r>
              <a:rPr lang="en-US" dirty="0" smtClean="0"/>
              <a:t>First six FFTs in an integration are invalid because pre-filter structure is filling up</a:t>
            </a:r>
          </a:p>
          <a:p>
            <a:pPr eaLnBrk="1" hangingPunct="1">
              <a:defRPr/>
            </a:pPr>
            <a:r>
              <a:rPr lang="en-US" dirty="0" smtClean="0"/>
              <a:t>Invalid FFTs are substituted by zeros so do not contribute to the products</a:t>
            </a:r>
          </a:p>
          <a:p>
            <a:pPr eaLnBrk="1" hangingPunct="1">
              <a:defRPr/>
            </a:pPr>
            <a:r>
              <a:rPr lang="en-US" dirty="0" smtClean="0"/>
              <a:t>One validity bit per FFT is carried across to BN and corner-turned with the data</a:t>
            </a:r>
          </a:p>
          <a:p>
            <a:pPr eaLnBrk="1" hangingPunct="1">
              <a:defRPr/>
            </a:pPr>
            <a:r>
              <a:rPr lang="en-US" dirty="0" smtClean="0"/>
              <a:t>Thirty-two bit validity accumulators calculate normalization factors for every product.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9824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 bwMode="auto">
          <a:xfrm>
            <a:off x="369888" y="0"/>
            <a:ext cx="7440612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981" tIns="45183" rIns="91981" bIns="45183" anchor="ctr"/>
          <a:lstStyle>
            <a:lvl1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80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800000"/>
                </a:solidFill>
                <a:latin typeface="Times New Roman" charset="0"/>
                <a:ea typeface="ＭＳ Ｐゴシック" charset="0"/>
              </a:defRPr>
            </a:lvl2pPr>
            <a:lvl3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800000"/>
                </a:solidFill>
                <a:latin typeface="Times New Roman" charset="0"/>
                <a:ea typeface="ＭＳ Ｐゴシック" charset="0"/>
              </a:defRPr>
            </a:lvl3pPr>
            <a:lvl4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800000"/>
                </a:solidFill>
                <a:latin typeface="Times New Roman" charset="0"/>
                <a:ea typeface="ＭＳ Ｐゴシック" charset="0"/>
              </a:defRPr>
            </a:lvl4pPr>
            <a:lvl5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800000"/>
                </a:solidFill>
                <a:latin typeface="Times New Roman" charset="0"/>
                <a:ea typeface="ＭＳ Ｐゴシック" charset="0"/>
              </a:defRPr>
            </a:lvl5pPr>
            <a:lvl6pPr marL="4572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800000"/>
                </a:solidFill>
                <a:latin typeface="Times New Roman" charset="0"/>
                <a:ea typeface="ＭＳ Ｐゴシック" charset="0"/>
              </a:defRPr>
            </a:lvl6pPr>
            <a:lvl7pPr marL="9144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800000"/>
                </a:solidFill>
                <a:latin typeface="Times New Roman" charset="0"/>
                <a:ea typeface="ＭＳ Ｐゴシック" charset="0"/>
              </a:defRPr>
            </a:lvl7pPr>
            <a:lvl8pPr marL="13716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800000"/>
                </a:solidFill>
                <a:latin typeface="Times New Roman" charset="0"/>
                <a:ea typeface="ＭＳ Ｐゴシック" charset="0"/>
              </a:defRPr>
            </a:lvl8pPr>
            <a:lvl9pPr marL="18288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8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/>
              <a:t>Overkill?</a:t>
            </a:r>
            <a:endParaRPr lang="en-US" dirty="0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346075" y="663575"/>
            <a:ext cx="5257800" cy="5813425"/>
          </a:xfrm>
          <a:prstGeom prst="rect">
            <a:avLst/>
          </a:prstGeom>
        </p:spPr>
        <p:txBody>
          <a:bodyPr/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rgbClr val="00408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>
                <a:solidFill>
                  <a:srgbClr val="0033CC"/>
                </a:solidFill>
                <a:latin typeface="+mn-lt"/>
                <a:ea typeface="+mn-ea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600">
                <a:solidFill>
                  <a:srgbClr val="0033CC"/>
                </a:solidFill>
                <a:latin typeface="+mn-lt"/>
                <a:ea typeface="+mn-ea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400">
                <a:solidFill>
                  <a:srgbClr val="0033CC"/>
                </a:solidFill>
                <a:latin typeface="+mn-lt"/>
                <a:ea typeface="+mn-ea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400">
                <a:solidFill>
                  <a:srgbClr val="0033CC"/>
                </a:solidFill>
                <a:latin typeface="+mn-lt"/>
                <a:ea typeface="+mn-ea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400">
                <a:solidFill>
                  <a:srgbClr val="0033CC"/>
                </a:solidFill>
                <a:latin typeface="+mn-lt"/>
                <a:ea typeface="+mn-ea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400">
                <a:solidFill>
                  <a:srgbClr val="0033CC"/>
                </a:solidFill>
                <a:latin typeface="+mn-lt"/>
                <a:ea typeface="+mn-ea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400">
                <a:solidFill>
                  <a:srgbClr val="0033CC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endParaRPr lang="en-GB" sz="1800" dirty="0" smtClean="0"/>
          </a:p>
          <a:p>
            <a:pPr>
              <a:defRPr/>
            </a:pPr>
            <a:endParaRPr lang="en-GB" sz="1800" dirty="0"/>
          </a:p>
        </p:txBody>
      </p:sp>
      <p:pic>
        <p:nvPicPr>
          <p:cNvPr id="24581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5441950"/>
            <a:ext cx="40036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0" y="5410200"/>
            <a:ext cx="390842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bn_top_chipplanner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08" y="803275"/>
            <a:ext cx="3608388" cy="431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2" descr="fn_top_chipplanner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637" y="811742"/>
            <a:ext cx="3600450" cy="431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10450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Current Developments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2229" y="1328207"/>
            <a:ext cx="7756525" cy="4750859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Commissioning</a:t>
            </a:r>
          </a:p>
          <a:p>
            <a:pPr lvl="1" eaLnBrk="1" hangingPunct="1">
              <a:defRPr/>
            </a:pPr>
            <a:r>
              <a:rPr lang="en-US" dirty="0" smtClean="0"/>
              <a:t>Control system </a:t>
            </a:r>
            <a:r>
              <a:rPr lang="en-US" dirty="0" smtClean="0"/>
              <a:t>allows </a:t>
            </a:r>
            <a:r>
              <a:rPr lang="en-US" dirty="0" smtClean="0"/>
              <a:t>operators to run JUC jobs</a:t>
            </a:r>
          </a:p>
          <a:p>
            <a:pPr lvl="1" eaLnBrk="1" hangingPunct="1">
              <a:defRPr/>
            </a:pPr>
            <a:r>
              <a:rPr lang="en-US" dirty="0" smtClean="0"/>
              <a:t>JUC </a:t>
            </a:r>
            <a:r>
              <a:rPr lang="en-US" dirty="0" smtClean="0"/>
              <a:t>is run </a:t>
            </a:r>
            <a:r>
              <a:rPr lang="en-US" dirty="0" smtClean="0"/>
              <a:t>in parallel with SFXC on a series of real </a:t>
            </a:r>
            <a:r>
              <a:rPr lang="en-US" dirty="0" smtClean="0"/>
              <a:t>experiments</a:t>
            </a:r>
          </a:p>
          <a:p>
            <a:pPr lvl="1" eaLnBrk="1" hangingPunct="1">
              <a:defRPr/>
            </a:pPr>
            <a:r>
              <a:rPr lang="en-US" dirty="0"/>
              <a:t>e</a:t>
            </a:r>
            <a:r>
              <a:rPr lang="en-US" dirty="0" smtClean="0"/>
              <a:t>-VLBI in final tests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2 </a:t>
            </a:r>
            <a:r>
              <a:rPr lang="en-US" dirty="0" smtClean="0"/>
              <a:t>x 32MHz band </a:t>
            </a:r>
            <a:r>
              <a:rPr lang="en-US" dirty="0" smtClean="0"/>
              <a:t>mode now default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Has been verified against the 4 x 16MHz firmware using 16MHz data</a:t>
            </a:r>
          </a:p>
          <a:p>
            <a:pPr eaLnBrk="1" hangingPunct="1">
              <a:defRPr/>
            </a:pPr>
            <a:r>
              <a:rPr lang="en-US" dirty="0" smtClean="0"/>
              <a:t>One </a:t>
            </a:r>
            <a:r>
              <a:rPr lang="en-US" dirty="0" smtClean="0"/>
              <a:t>band of 64MHz bandwidth</a:t>
            </a:r>
          </a:p>
          <a:p>
            <a:pPr lvl="1" eaLnBrk="1" hangingPunct="1">
              <a:defRPr/>
            </a:pPr>
            <a:r>
              <a:rPr lang="en-US" dirty="0" smtClean="0"/>
              <a:t>In development stage</a:t>
            </a:r>
          </a:p>
          <a:p>
            <a:pPr lvl="1" eaLnBrk="1" hangingPunct="1">
              <a:defRPr/>
            </a:pPr>
            <a:r>
              <a:rPr lang="en-US" dirty="0" smtClean="0"/>
              <a:t>Not much 64 MHz data available though</a:t>
            </a:r>
            <a:r>
              <a:rPr lang="mr-IN" dirty="0" smtClean="0"/>
              <a:t>…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Per</a:t>
            </a:r>
            <a:r>
              <a:rPr lang="en-US" dirty="0" smtClean="0"/>
              <a:t>-station </a:t>
            </a:r>
            <a:r>
              <a:rPr lang="en-US" dirty="0"/>
              <a:t>f</a:t>
            </a:r>
            <a:r>
              <a:rPr lang="en-US" dirty="0" smtClean="0"/>
              <a:t>rame length</a:t>
            </a:r>
          </a:p>
          <a:p>
            <a:pPr lvl="1" eaLnBrk="1" hangingPunct="1">
              <a:defRPr/>
            </a:pPr>
            <a:r>
              <a:rPr lang="en-US" dirty="0" smtClean="0"/>
              <a:t>Implemented in 2 x 32MHz </a:t>
            </a:r>
            <a:r>
              <a:rPr lang="en-US" dirty="0" smtClean="0"/>
              <a:t>firmware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591159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Future Developments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Support 1, 4 and 8 bit sampled data</a:t>
            </a:r>
          </a:p>
          <a:p>
            <a:pPr lvl="1" eaLnBrk="1" hangingPunct="1">
              <a:defRPr/>
            </a:pPr>
            <a:r>
              <a:rPr lang="en-US" dirty="0" smtClean="0"/>
              <a:t>One bit can be supported by converting to 2 bit at the input</a:t>
            </a:r>
          </a:p>
          <a:p>
            <a:pPr lvl="1" eaLnBrk="1" hangingPunct="1">
              <a:defRPr/>
            </a:pPr>
            <a:r>
              <a:rPr lang="en-US" dirty="0" smtClean="0"/>
              <a:t>4 and 8 bit to be added when needed</a:t>
            </a:r>
          </a:p>
          <a:p>
            <a:pPr eaLnBrk="1" hangingPunct="1">
              <a:defRPr/>
            </a:pPr>
            <a:r>
              <a:rPr lang="en-US" dirty="0" smtClean="0"/>
              <a:t>Pulsar </a:t>
            </a:r>
            <a:r>
              <a:rPr lang="en-US" dirty="0" smtClean="0"/>
              <a:t>Gating</a:t>
            </a:r>
          </a:p>
          <a:p>
            <a:pPr eaLnBrk="1" hangingPunct="1">
              <a:defRPr/>
            </a:pPr>
            <a:r>
              <a:rPr lang="en-US" dirty="0"/>
              <a:t>Mixed Modes</a:t>
            </a:r>
          </a:p>
          <a:p>
            <a:pPr lvl="1" eaLnBrk="1" hangingPunct="1">
              <a:defRPr/>
            </a:pPr>
            <a:r>
              <a:rPr lang="en-US" dirty="0"/>
              <a:t>Much development </a:t>
            </a:r>
            <a:r>
              <a:rPr lang="en-US" dirty="0" smtClean="0"/>
              <a:t>needed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Sample </a:t>
            </a:r>
            <a:r>
              <a:rPr lang="en-US" dirty="0"/>
              <a:t>Statistics</a:t>
            </a:r>
          </a:p>
          <a:p>
            <a:pPr lvl="1" eaLnBrk="1" hangingPunct="1">
              <a:defRPr/>
            </a:pPr>
            <a:r>
              <a:rPr lang="en-US" dirty="0"/>
              <a:t>Firmware written, needs integration and verification</a:t>
            </a:r>
          </a:p>
          <a:p>
            <a:pPr eaLnBrk="1" hangingPunct="1">
              <a:defRPr/>
            </a:pPr>
            <a:r>
              <a:rPr lang="en-US" dirty="0" smtClean="0"/>
              <a:t>UniBoard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endParaRPr lang="en-US" dirty="0"/>
          </a:p>
          <a:p>
            <a:pPr lvl="1" eaLnBrk="1" hangingPunct="1">
              <a:defRPr/>
            </a:pPr>
            <a:r>
              <a:rPr lang="en-US" dirty="0" smtClean="0"/>
              <a:t>Arria 10 (20nm) version should double throughput</a:t>
            </a:r>
          </a:p>
          <a:p>
            <a:pPr lvl="1" eaLnBrk="1" hangingPunct="1">
              <a:defRPr/>
            </a:pPr>
            <a:r>
              <a:rPr lang="en-US" dirty="0" smtClean="0"/>
              <a:t>Stratix 10 (14nm) version up to 8x the throughput</a:t>
            </a:r>
          </a:p>
        </p:txBody>
      </p:sp>
    </p:spTree>
    <p:extLst>
      <p:ext uri="{BB962C8B-B14F-4D97-AF65-F5344CB8AC3E}">
        <p14:creationId xmlns:p14="http://schemas.microsoft.com/office/powerpoint/2010/main" val="13472320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hape 20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</a:rPr>
              <a:t>JIVE UniBoard Correlator (JUC)</a:t>
            </a:r>
          </a:p>
        </p:txBody>
      </p:sp>
      <p:sp>
        <p:nvSpPr>
          <p:cNvPr id="28674" name="Shape 204"/>
          <p:cNvSpPr>
            <a:spLocks noGrp="1"/>
          </p:cNvSpPr>
          <p:nvPr>
            <p:ph type="body" idx="1"/>
          </p:nvPr>
        </p:nvSpPr>
        <p:spPr>
          <a:xfrm>
            <a:off x="292100" y="666750"/>
            <a:ext cx="6448425" cy="5903913"/>
          </a:xfrm>
        </p:spPr>
        <p:txBody>
          <a:bodyPr/>
          <a:lstStyle/>
          <a:p>
            <a:r>
              <a:rPr lang="en-US" sz="2800" dirty="0">
                <a:solidFill>
                  <a:schemeClr val="tx2"/>
                </a:solidFill>
                <a:latin typeface="Times New Roman" charset="0"/>
                <a:ea typeface="ＭＳ Ｐゴシック" charset="0"/>
              </a:rPr>
              <a:t>JUC tested for e-VLBI</a:t>
            </a:r>
          </a:p>
          <a:p>
            <a:pPr lvl="1"/>
            <a:r>
              <a:rPr lang="en-US" sz="1800" dirty="0">
                <a:solidFill>
                  <a:schemeClr val="tx2"/>
                </a:solidFill>
                <a:latin typeface="Times New Roman" charset="0"/>
                <a:ea typeface="ＭＳ Ｐゴシック" charset="0"/>
              </a:rPr>
              <a:t>Control software re-written, stable</a:t>
            </a:r>
          </a:p>
          <a:p>
            <a:pPr lvl="1"/>
            <a:r>
              <a:rPr lang="en-US" sz="1800" dirty="0">
                <a:solidFill>
                  <a:schemeClr val="tx2"/>
                </a:solidFill>
                <a:latin typeface="Times New Roman" charset="0"/>
                <a:ea typeface="ＭＳ Ｐゴシック" charset="0"/>
              </a:rPr>
              <a:t>Needs Fila10G in corner turning mode</a:t>
            </a:r>
          </a:p>
          <a:p>
            <a:pPr lvl="1"/>
            <a:r>
              <a:rPr lang="en-US" sz="1800" dirty="0">
                <a:solidFill>
                  <a:schemeClr val="tx2"/>
                </a:solidFill>
                <a:latin typeface="Times New Roman" charset="0"/>
                <a:ea typeface="ＭＳ Ｐゴシック" charset="0"/>
              </a:rPr>
              <a:t>Which means small packets of 1000B</a:t>
            </a:r>
          </a:p>
          <a:p>
            <a:pPr lvl="2"/>
            <a:r>
              <a:rPr lang="en-US" dirty="0">
                <a:solidFill>
                  <a:schemeClr val="tx2"/>
                </a:solidFill>
                <a:latin typeface="Times New Roman" charset="0"/>
                <a:ea typeface="ＭＳ Ｐゴシック" charset="0"/>
              </a:rPr>
              <a:t>Maybe 2000</a:t>
            </a:r>
          </a:p>
          <a:p>
            <a:pPr lvl="2"/>
            <a:r>
              <a:rPr lang="en-US" dirty="0">
                <a:solidFill>
                  <a:schemeClr val="tx2"/>
                </a:solidFill>
                <a:latin typeface="Times New Roman" charset="0"/>
                <a:ea typeface="ＭＳ Ｐゴシック" charset="0"/>
              </a:rPr>
              <a:t>Several real-time tests</a:t>
            </a:r>
          </a:p>
          <a:p>
            <a:pPr marL="457200" lvl="1" indent="0">
              <a:buNone/>
            </a:pPr>
            <a:endParaRPr lang="en-US" sz="1800" dirty="0">
              <a:solidFill>
                <a:schemeClr val="tx2"/>
              </a:solidFill>
              <a:latin typeface="Times New Roman" charset="0"/>
              <a:ea typeface="ＭＳ Ｐゴシック" charset="0"/>
            </a:endParaRPr>
          </a:p>
          <a:p>
            <a:pPr lvl="1"/>
            <a:r>
              <a:rPr lang="en-US" sz="1800" dirty="0">
                <a:solidFill>
                  <a:schemeClr val="tx2"/>
                </a:solidFill>
                <a:latin typeface="Times New Roman" charset="0"/>
                <a:ea typeface="ＭＳ Ｐゴシック" charset="0"/>
              </a:rPr>
              <a:t>Per board:</a:t>
            </a:r>
          </a:p>
          <a:p>
            <a:pPr lvl="2"/>
            <a:r>
              <a:rPr lang="en-US" dirty="0">
                <a:solidFill>
                  <a:schemeClr val="tx2"/>
                </a:solidFill>
                <a:latin typeface="Times New Roman" charset="0"/>
                <a:ea typeface="ＭＳ Ｐゴシック" charset="0"/>
              </a:rPr>
              <a:t>32 stations at 64 MHz</a:t>
            </a:r>
          </a:p>
          <a:p>
            <a:pPr lvl="2"/>
            <a:r>
              <a:rPr lang="en-US" dirty="0">
                <a:solidFill>
                  <a:schemeClr val="tx2"/>
                </a:solidFill>
                <a:latin typeface="Times New Roman" charset="0"/>
                <a:ea typeface="ＭＳ Ｐゴシック" charset="0"/>
              </a:rPr>
              <a:t>Dual pol</a:t>
            </a:r>
          </a:p>
          <a:p>
            <a:pPr lvl="1"/>
            <a:r>
              <a:rPr lang="en-US" dirty="0">
                <a:solidFill>
                  <a:schemeClr val="tx2"/>
                </a:solidFill>
                <a:latin typeface="Times New Roman" charset="0"/>
                <a:ea typeface="ＭＳ Ｐゴシック" charset="0"/>
              </a:rPr>
              <a:t>4 boards: 16 stations at 4 </a:t>
            </a:r>
            <a:r>
              <a:rPr lang="en-US" dirty="0" err="1">
                <a:solidFill>
                  <a:schemeClr val="tx2"/>
                </a:solidFill>
                <a:latin typeface="Times New Roman" charset="0"/>
                <a:ea typeface="ＭＳ Ｐゴシック" charset="0"/>
              </a:rPr>
              <a:t>Gbps</a:t>
            </a:r>
            <a:endParaRPr lang="en-US" dirty="0">
              <a:solidFill>
                <a:schemeClr val="tx2"/>
              </a:solidFill>
              <a:latin typeface="Times New Roman" charset="0"/>
              <a:ea typeface="ＭＳ Ｐゴシック" charset="0"/>
            </a:endParaRPr>
          </a:p>
          <a:p>
            <a:pPr lvl="1"/>
            <a:endParaRPr lang="en-US" dirty="0">
              <a:solidFill>
                <a:schemeClr val="tx2"/>
              </a:solidFill>
              <a:latin typeface="Times New Roman" charset="0"/>
              <a:ea typeface="ＭＳ Ｐゴシック" charset="0"/>
            </a:endParaRPr>
          </a:p>
          <a:p>
            <a:pPr marL="457200" lvl="1" indent="0">
              <a:buNone/>
            </a:pPr>
            <a:endParaRPr lang="en-US" sz="1800" dirty="0">
              <a:solidFill>
                <a:schemeClr val="tx2"/>
              </a:solidFill>
              <a:latin typeface="Times New Roman" charset="0"/>
              <a:ea typeface="ＭＳ Ｐゴシック" charset="0"/>
            </a:endParaRPr>
          </a:p>
        </p:txBody>
      </p:sp>
      <p:pic>
        <p:nvPicPr>
          <p:cNvPr id="2" name="Picture 1" descr="20170321-Uniboar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3140075"/>
            <a:ext cx="5557838" cy="324485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076212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Lessons learned</a:t>
            </a:r>
            <a:endParaRPr lang="en-US" dirty="0"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2942" y="589643"/>
            <a:ext cx="8143875" cy="5869214"/>
          </a:xfrm>
        </p:spPr>
        <p:txBody>
          <a:bodyPr/>
          <a:lstStyle/>
          <a:p>
            <a:pPr eaLnBrk="1" hangingPunct="1">
              <a:defRPr/>
            </a:pPr>
            <a:endParaRPr lang="en-US" sz="1600" dirty="0" smtClean="0"/>
          </a:p>
          <a:p>
            <a:pPr eaLnBrk="1" hangingPunct="1">
              <a:defRPr/>
            </a:pPr>
            <a:r>
              <a:rPr lang="en-US" sz="2200" dirty="0"/>
              <a:t>FPGA </a:t>
            </a:r>
            <a:r>
              <a:rPr lang="en-US" sz="2200" dirty="0">
                <a:cs typeface="+mn-cs"/>
              </a:rPr>
              <a:t>d</a:t>
            </a:r>
            <a:r>
              <a:rPr lang="en-US" sz="2200" dirty="0" smtClean="0">
                <a:cs typeface="+mn-cs"/>
              </a:rPr>
              <a:t>esign tools are …. </a:t>
            </a:r>
          </a:p>
          <a:p>
            <a:pPr lvl="1" eaLnBrk="1" hangingPunct="1">
              <a:defRPr/>
            </a:pPr>
            <a:r>
              <a:rPr lang="en-US" sz="2200" dirty="0" smtClean="0"/>
              <a:t>Not limited to any particular brand of FPGA</a:t>
            </a:r>
          </a:p>
          <a:p>
            <a:pPr eaLnBrk="1" hangingPunct="1">
              <a:defRPr/>
            </a:pPr>
            <a:r>
              <a:rPr lang="en-US" sz="2200" dirty="0" smtClean="0"/>
              <a:t>Number of </a:t>
            </a:r>
            <a:r>
              <a:rPr lang="en-US" sz="2200" dirty="0" err="1" smtClean="0"/>
              <a:t>MUXes</a:t>
            </a:r>
            <a:r>
              <a:rPr lang="en-US" sz="2200" dirty="0" smtClean="0"/>
              <a:t> definitely not equivalent to available computing power</a:t>
            </a:r>
          </a:p>
          <a:p>
            <a:pPr eaLnBrk="1" hangingPunct="1">
              <a:defRPr/>
            </a:pPr>
            <a:r>
              <a:rPr lang="en-US" sz="2200" dirty="0" smtClean="0"/>
              <a:t>Big chips with lots of multipliers are great, but, to </a:t>
            </a:r>
            <a:r>
              <a:rPr lang="en-US" sz="2200" dirty="0"/>
              <a:t>use </a:t>
            </a:r>
            <a:r>
              <a:rPr lang="en-US" sz="2200" dirty="0" smtClean="0"/>
              <a:t>all of them we </a:t>
            </a:r>
            <a:r>
              <a:rPr lang="en-US" sz="2200" dirty="0"/>
              <a:t>would need more of everything else: registers, </a:t>
            </a:r>
            <a:r>
              <a:rPr lang="en-US" sz="2200" dirty="0" smtClean="0"/>
              <a:t>SRAM, routing resources</a:t>
            </a:r>
          </a:p>
          <a:p>
            <a:pPr eaLnBrk="1" hangingPunct="1">
              <a:defRPr/>
            </a:pPr>
            <a:r>
              <a:rPr lang="en-US" sz="2200" dirty="0" smtClean="0"/>
              <a:t>Plenty of space left on FPGA, but </a:t>
            </a:r>
            <a:r>
              <a:rPr lang="en-US" sz="2200" dirty="0" err="1"/>
              <a:t>c</a:t>
            </a:r>
            <a:r>
              <a:rPr lang="en-US" sz="2200" dirty="0" err="1" smtClean="0"/>
              <a:t>orrelator</a:t>
            </a:r>
            <a:r>
              <a:rPr lang="en-US" sz="2200" dirty="0" smtClean="0"/>
              <a:t> design at (cutting) edge of what is possible (according to Altera engineers)</a:t>
            </a:r>
          </a:p>
          <a:p>
            <a:pPr eaLnBrk="1" hangingPunct="1">
              <a:defRPr/>
            </a:pPr>
            <a:r>
              <a:rPr lang="en-US" sz="2200" dirty="0">
                <a:cs typeface="+mn-cs"/>
              </a:rPr>
              <a:t>M</a:t>
            </a:r>
            <a:r>
              <a:rPr lang="en-US" sz="2200" dirty="0" smtClean="0">
                <a:cs typeface="+mn-cs"/>
              </a:rPr>
              <a:t>odularization of VHDL code blocks for re-use by other parties is only possible in very limited cases and for very limited functionality</a:t>
            </a:r>
          </a:p>
          <a:p>
            <a:pPr lvl="1" eaLnBrk="1" hangingPunct="1">
              <a:defRPr/>
            </a:pPr>
            <a:r>
              <a:rPr lang="en-US" sz="2200" dirty="0" smtClean="0"/>
              <a:t>And a waste of time in other cases</a:t>
            </a:r>
          </a:p>
          <a:p>
            <a:pPr eaLnBrk="1" hangingPunct="1">
              <a:defRPr/>
            </a:pPr>
            <a:r>
              <a:rPr lang="en-US" sz="2200" dirty="0" smtClean="0"/>
              <a:t>But good agreements on level and type of documentation very useful</a:t>
            </a:r>
          </a:p>
          <a:p>
            <a:pPr lvl="1"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9175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cs typeface="+mj-cs"/>
              </a:rPr>
              <a:t>Project setup</a:t>
            </a:r>
          </a:p>
        </p:txBody>
      </p:sp>
      <p:sp>
        <p:nvSpPr>
          <p:cNvPr id="967683" name="Rectangle 3"/>
          <p:cNvSpPr>
            <a:spLocks noChangeArrowheads="1"/>
          </p:cNvSpPr>
          <p:nvPr/>
        </p:nvSpPr>
        <p:spPr bwMode="auto">
          <a:xfrm>
            <a:off x="2611438" y="4483100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67684" name="Rectangle 4"/>
          <p:cNvSpPr>
            <a:spLocks noChangeArrowheads="1"/>
          </p:cNvSpPr>
          <p:nvPr/>
        </p:nvSpPr>
        <p:spPr bwMode="auto">
          <a:xfrm>
            <a:off x="-61913" y="404813"/>
            <a:ext cx="9902826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67685" name="Rectangle 5"/>
          <p:cNvSpPr>
            <a:spLocks noChangeArrowheads="1"/>
          </p:cNvSpPr>
          <p:nvPr/>
        </p:nvSpPr>
        <p:spPr bwMode="auto">
          <a:xfrm>
            <a:off x="877888" y="587375"/>
            <a:ext cx="8366125" cy="598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981" tIns="45183" rIns="91981" bIns="45183"/>
          <a:lstStyle/>
          <a:p>
            <a:pPr marL="457200" indent="-457200" algn="l">
              <a:lnSpc>
                <a:spcPct val="80000"/>
              </a:lnSpc>
              <a:spcBef>
                <a:spcPct val="30000"/>
              </a:spcBef>
              <a:buClr>
                <a:schemeClr val="tx1"/>
              </a:buClr>
              <a:buSzPct val="100000"/>
              <a:buFont typeface="Arial" charset="0"/>
              <a:buChar char="•"/>
              <a:defRPr/>
            </a:pPr>
            <a:endParaRPr lang="en-US" sz="2000" dirty="0">
              <a:solidFill>
                <a:schemeClr val="tx1"/>
              </a:solidFill>
              <a:cs typeface="+mn-cs"/>
            </a:endParaRPr>
          </a:p>
          <a:p>
            <a:pPr marL="457200" indent="-457200" algn="l">
              <a:lnSpc>
                <a:spcPct val="80000"/>
              </a:lnSpc>
              <a:spcBef>
                <a:spcPct val="30000"/>
              </a:spcBef>
              <a:buClr>
                <a:schemeClr val="tx1"/>
              </a:buClr>
              <a:buSzPct val="100000"/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  <a:cs typeface="+mn-cs"/>
              </a:rPr>
              <a:t>UniBoard: Joint </a:t>
            </a:r>
            <a:r>
              <a:rPr lang="en-US" sz="2400" dirty="0">
                <a:solidFill>
                  <a:schemeClr val="tx1"/>
                </a:solidFill>
                <a:cs typeface="+mn-cs"/>
              </a:rPr>
              <a:t>Research Activity in RadioNet FP7</a:t>
            </a:r>
          </a:p>
          <a:p>
            <a:pPr marL="914400" lvl="1" indent="-457200" algn="l">
              <a:lnSpc>
                <a:spcPct val="80000"/>
              </a:lnSpc>
              <a:spcBef>
                <a:spcPct val="30000"/>
              </a:spcBef>
              <a:buClr>
                <a:schemeClr val="tx1"/>
              </a:buClr>
              <a:buSzPct val="100000"/>
              <a:buFont typeface="Arial" charset="0"/>
              <a:buChar char="•"/>
              <a:defRPr/>
            </a:pPr>
            <a:r>
              <a:rPr lang="en-US" sz="2000" dirty="0">
                <a:solidFill>
                  <a:srgbClr val="004080"/>
                </a:solidFill>
                <a:cs typeface="+mn-cs"/>
              </a:rPr>
              <a:t>Kick-off January 2009</a:t>
            </a:r>
            <a:endParaRPr lang="en-US" sz="2000" dirty="0">
              <a:solidFill>
                <a:schemeClr val="tx1"/>
              </a:solidFill>
              <a:cs typeface="+mn-cs"/>
            </a:endParaRPr>
          </a:p>
          <a:p>
            <a:pPr marL="457200" indent="-457200" algn="l">
              <a:lnSpc>
                <a:spcPct val="80000"/>
              </a:lnSpc>
              <a:spcBef>
                <a:spcPct val="30000"/>
              </a:spcBef>
              <a:buClr>
                <a:schemeClr val="tx1"/>
              </a:buClr>
              <a:buSzPct val="100000"/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cs typeface="+mn-cs"/>
              </a:rPr>
              <a:t>7 partners at first, </a:t>
            </a:r>
            <a:r>
              <a:rPr lang="en-US" sz="2400" dirty="0" smtClean="0">
                <a:solidFill>
                  <a:schemeClr val="tx1"/>
                </a:solidFill>
                <a:cs typeface="+mn-cs"/>
              </a:rPr>
              <a:t>2 joined </a:t>
            </a:r>
            <a:r>
              <a:rPr lang="en-US" sz="2400" dirty="0">
                <a:solidFill>
                  <a:schemeClr val="tx1"/>
                </a:solidFill>
                <a:cs typeface="+mn-cs"/>
              </a:rPr>
              <a:t>in later</a:t>
            </a:r>
          </a:p>
          <a:p>
            <a:pPr marL="914400" lvl="1" indent="-457200" algn="l">
              <a:lnSpc>
                <a:spcPct val="80000"/>
              </a:lnSpc>
              <a:spcBef>
                <a:spcPct val="30000"/>
              </a:spcBef>
              <a:buClr>
                <a:schemeClr val="tx1"/>
              </a:buClr>
              <a:buSzPct val="100000"/>
              <a:buFont typeface="Arial" charset="0"/>
              <a:buChar char="•"/>
              <a:defRPr/>
            </a:pPr>
            <a:r>
              <a:rPr lang="en-US" sz="2000" dirty="0">
                <a:solidFill>
                  <a:srgbClr val="004080"/>
                </a:solidFill>
                <a:cs typeface="+mn-cs"/>
              </a:rPr>
              <a:t>JIVE, ASTRON, INAF, Bordeaux, Orleans, UMAN, KASI</a:t>
            </a:r>
          </a:p>
          <a:p>
            <a:pPr marL="914400" lvl="1" indent="-457200" algn="l">
              <a:lnSpc>
                <a:spcPct val="80000"/>
              </a:lnSpc>
              <a:spcBef>
                <a:spcPct val="30000"/>
              </a:spcBef>
              <a:buClr>
                <a:schemeClr val="tx1"/>
              </a:buClr>
              <a:buSzPct val="100000"/>
              <a:buFont typeface="Arial" charset="0"/>
              <a:buChar char="•"/>
              <a:defRPr/>
            </a:pPr>
            <a:r>
              <a:rPr lang="en-US" sz="2000" dirty="0">
                <a:solidFill>
                  <a:srgbClr val="004080"/>
                </a:solidFill>
                <a:cs typeface="+mn-cs"/>
              </a:rPr>
              <a:t>Followed by Oxford and ShAO</a:t>
            </a:r>
          </a:p>
          <a:p>
            <a:pPr marL="457200" indent="-457200" algn="l">
              <a:lnSpc>
                <a:spcPct val="80000"/>
              </a:lnSpc>
              <a:spcBef>
                <a:spcPct val="30000"/>
              </a:spcBef>
              <a:buClr>
                <a:schemeClr val="tx1"/>
              </a:buClr>
              <a:buSzPct val="100000"/>
              <a:buFont typeface="Arial" charset="0"/>
              <a:buChar char="•"/>
              <a:defRPr/>
            </a:pPr>
            <a:endParaRPr lang="en-US" sz="2000" dirty="0">
              <a:solidFill>
                <a:schemeClr val="tx1"/>
              </a:solidFill>
              <a:cs typeface="+mn-cs"/>
            </a:endParaRPr>
          </a:p>
          <a:p>
            <a:pPr marL="457200" indent="-457200" algn="l">
              <a:lnSpc>
                <a:spcPct val="80000"/>
              </a:lnSpc>
              <a:spcBef>
                <a:spcPct val="30000"/>
              </a:spcBef>
              <a:buClr>
                <a:schemeClr val="tx1"/>
              </a:buClr>
              <a:buSzPct val="100000"/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cs typeface="+mn-cs"/>
              </a:rPr>
              <a:t>Board development + four separate applications</a:t>
            </a:r>
          </a:p>
          <a:p>
            <a:pPr marL="914400" lvl="1" indent="-457200" algn="l">
              <a:lnSpc>
                <a:spcPct val="80000"/>
              </a:lnSpc>
              <a:spcBef>
                <a:spcPct val="30000"/>
              </a:spcBef>
              <a:buClr>
                <a:schemeClr val="tx1"/>
              </a:buClr>
              <a:buSzPct val="100000"/>
              <a:buFont typeface="Arial" charset="0"/>
              <a:buChar char="•"/>
              <a:defRPr/>
            </a:pPr>
            <a:r>
              <a:rPr lang="en-US" sz="2000" dirty="0">
                <a:solidFill>
                  <a:srgbClr val="004080"/>
                </a:solidFill>
                <a:cs typeface="+mn-cs"/>
              </a:rPr>
              <a:t>VLBI </a:t>
            </a:r>
            <a:r>
              <a:rPr lang="en-US" sz="2000" dirty="0" smtClean="0">
                <a:solidFill>
                  <a:srgbClr val="004080"/>
                </a:solidFill>
                <a:cs typeface="+mn-cs"/>
              </a:rPr>
              <a:t>correlator</a:t>
            </a:r>
            <a:endParaRPr lang="en-US" sz="2000" dirty="0">
              <a:solidFill>
                <a:srgbClr val="004080"/>
              </a:solidFill>
              <a:cs typeface="+mn-cs"/>
            </a:endParaRPr>
          </a:p>
          <a:p>
            <a:pPr marL="914400" lvl="1" indent="-457200" algn="l">
              <a:lnSpc>
                <a:spcPct val="80000"/>
              </a:lnSpc>
              <a:spcBef>
                <a:spcPct val="30000"/>
              </a:spcBef>
              <a:buClr>
                <a:schemeClr val="tx1"/>
              </a:buClr>
              <a:buSzPct val="100000"/>
              <a:buFont typeface="Arial" charset="0"/>
              <a:buChar char="•"/>
              <a:defRPr/>
            </a:pPr>
            <a:r>
              <a:rPr lang="en-US" sz="2000" dirty="0" smtClean="0">
                <a:solidFill>
                  <a:srgbClr val="004080"/>
                </a:solidFill>
                <a:cs typeface="+mn-cs"/>
              </a:rPr>
              <a:t>digital backend</a:t>
            </a:r>
          </a:p>
          <a:p>
            <a:pPr marL="914400" lvl="1" indent="-457200" algn="l">
              <a:lnSpc>
                <a:spcPct val="80000"/>
              </a:lnSpc>
              <a:spcBef>
                <a:spcPct val="30000"/>
              </a:spcBef>
              <a:buClr>
                <a:schemeClr val="tx1"/>
              </a:buClr>
              <a:buSzPct val="100000"/>
              <a:buFont typeface="Arial" charset="0"/>
              <a:buChar char="•"/>
              <a:defRPr/>
            </a:pPr>
            <a:r>
              <a:rPr lang="en-US" sz="2000" dirty="0" smtClean="0">
                <a:solidFill>
                  <a:srgbClr val="004080"/>
                </a:solidFill>
                <a:cs typeface="+mn-cs"/>
              </a:rPr>
              <a:t>pulsar </a:t>
            </a:r>
            <a:r>
              <a:rPr lang="en-US" sz="2000" dirty="0">
                <a:solidFill>
                  <a:srgbClr val="004080"/>
                </a:solidFill>
                <a:cs typeface="+mn-cs"/>
              </a:rPr>
              <a:t>binning </a:t>
            </a:r>
            <a:r>
              <a:rPr lang="en-US" sz="2000" dirty="0" smtClean="0">
                <a:solidFill>
                  <a:srgbClr val="004080"/>
                </a:solidFill>
                <a:cs typeface="+mn-cs"/>
              </a:rPr>
              <a:t>machine</a:t>
            </a:r>
            <a:endParaRPr lang="en-US" sz="2000" dirty="0">
              <a:solidFill>
                <a:srgbClr val="004080"/>
              </a:solidFill>
              <a:cs typeface="+mn-cs"/>
            </a:endParaRPr>
          </a:p>
          <a:p>
            <a:pPr marL="914400" lvl="1" indent="-457200" algn="l">
              <a:lnSpc>
                <a:spcPct val="80000"/>
              </a:lnSpc>
              <a:spcBef>
                <a:spcPct val="30000"/>
              </a:spcBef>
              <a:buClr>
                <a:schemeClr val="tx1"/>
              </a:buClr>
              <a:buSzPct val="100000"/>
              <a:buFont typeface="Arial" charset="0"/>
              <a:buChar char="•"/>
              <a:defRPr/>
            </a:pPr>
            <a:r>
              <a:rPr lang="en-US" sz="2000" dirty="0" smtClean="0">
                <a:solidFill>
                  <a:srgbClr val="004080"/>
                </a:solidFill>
                <a:cs typeface="+mn-cs"/>
              </a:rPr>
              <a:t>RFI </a:t>
            </a:r>
            <a:r>
              <a:rPr lang="en-US" sz="2000" dirty="0">
                <a:solidFill>
                  <a:srgbClr val="004080"/>
                </a:solidFill>
                <a:cs typeface="+mn-cs"/>
              </a:rPr>
              <a:t>mitigation for pulsar binning</a:t>
            </a:r>
            <a:endParaRPr lang="en-US" sz="2000" dirty="0">
              <a:solidFill>
                <a:schemeClr val="tx1"/>
              </a:solidFill>
              <a:cs typeface="+mn-cs"/>
            </a:endParaRPr>
          </a:p>
          <a:p>
            <a:pPr marL="457200" indent="-457200" algn="just">
              <a:lnSpc>
                <a:spcPct val="80000"/>
              </a:lnSpc>
              <a:spcBef>
                <a:spcPct val="30000"/>
              </a:spcBef>
              <a:buClr>
                <a:schemeClr val="tx1"/>
              </a:buClr>
              <a:buSzPct val="100000"/>
              <a:buFontTx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+mj-lt"/>
                <a:cs typeface="+mn-cs"/>
              </a:rPr>
              <a:t>Followed by </a:t>
            </a:r>
          </a:p>
          <a:p>
            <a:pPr marL="914400" lvl="1" indent="-457200" algn="l">
              <a:lnSpc>
                <a:spcPct val="80000"/>
              </a:lnSpc>
              <a:spcBef>
                <a:spcPct val="30000"/>
              </a:spcBef>
              <a:buClr>
                <a:schemeClr val="tx1"/>
              </a:buClr>
              <a:buSzPct val="100000"/>
              <a:buFont typeface="Arial" charset="0"/>
              <a:buChar char="•"/>
              <a:defRPr/>
            </a:pPr>
            <a:r>
              <a:rPr lang="en-US" sz="2000" dirty="0">
                <a:solidFill>
                  <a:srgbClr val="004080"/>
                </a:solidFill>
                <a:latin typeface="+mj-lt"/>
                <a:cs typeface="+mn-cs"/>
              </a:rPr>
              <a:t>APERTIF </a:t>
            </a:r>
            <a:r>
              <a:rPr lang="en-US" sz="2000" dirty="0" err="1" smtClean="0">
                <a:solidFill>
                  <a:srgbClr val="004080"/>
                </a:solidFill>
                <a:latin typeface="+mj-lt"/>
                <a:cs typeface="+mn-cs"/>
              </a:rPr>
              <a:t>beamformer</a:t>
            </a:r>
            <a:endParaRPr lang="en-US" sz="2000" dirty="0">
              <a:solidFill>
                <a:srgbClr val="004080"/>
              </a:solidFill>
              <a:latin typeface="+mj-lt"/>
              <a:cs typeface="+mn-cs"/>
            </a:endParaRPr>
          </a:p>
          <a:p>
            <a:pPr marL="914400" lvl="1" indent="-457200" algn="l">
              <a:lnSpc>
                <a:spcPct val="80000"/>
              </a:lnSpc>
              <a:spcBef>
                <a:spcPct val="30000"/>
              </a:spcBef>
              <a:buClr>
                <a:schemeClr val="tx1"/>
              </a:buClr>
              <a:buSzPct val="100000"/>
              <a:buFont typeface="Arial" charset="0"/>
              <a:buChar char="•"/>
              <a:defRPr/>
            </a:pPr>
            <a:r>
              <a:rPr lang="en-US" sz="2000" dirty="0">
                <a:solidFill>
                  <a:srgbClr val="004080"/>
                </a:solidFill>
                <a:latin typeface="+mj-lt"/>
                <a:cs typeface="+mn-cs"/>
              </a:rPr>
              <a:t>all-dipole LOFAR </a:t>
            </a:r>
            <a:r>
              <a:rPr lang="en-US" sz="2000" dirty="0" smtClean="0">
                <a:solidFill>
                  <a:srgbClr val="004080"/>
                </a:solidFill>
                <a:latin typeface="+mj-lt"/>
                <a:cs typeface="+mn-cs"/>
              </a:rPr>
              <a:t>correlator</a:t>
            </a:r>
            <a:endParaRPr lang="en-US" sz="2000" dirty="0">
              <a:solidFill>
                <a:srgbClr val="004080"/>
              </a:solidFill>
              <a:latin typeface="+mj-lt"/>
              <a:cs typeface="+mn-cs"/>
            </a:endParaRPr>
          </a:p>
          <a:p>
            <a:pPr marL="914400" lvl="1" indent="-457200" algn="l">
              <a:lnSpc>
                <a:spcPct val="80000"/>
              </a:lnSpc>
              <a:spcBef>
                <a:spcPct val="30000"/>
              </a:spcBef>
              <a:buClr>
                <a:schemeClr val="tx1"/>
              </a:buClr>
              <a:buSzPct val="100000"/>
              <a:buFont typeface="Arial" charset="0"/>
              <a:buChar char="•"/>
              <a:defRPr/>
            </a:pPr>
            <a:r>
              <a:rPr lang="en-GB" sz="2000" dirty="0" err="1" smtClean="0">
                <a:solidFill>
                  <a:srgbClr val="004080"/>
                </a:solidFill>
                <a:latin typeface="+mj-lt"/>
                <a:cs typeface="+mn-cs"/>
              </a:rPr>
              <a:t>Filterbank</a:t>
            </a:r>
            <a:r>
              <a:rPr lang="en-GB" sz="2000" dirty="0" smtClean="0">
                <a:solidFill>
                  <a:srgbClr val="004080"/>
                </a:solidFill>
                <a:latin typeface="+mj-lt"/>
                <a:cs typeface="+mn-cs"/>
              </a:rPr>
              <a:t> </a:t>
            </a:r>
            <a:r>
              <a:rPr lang="en-GB" sz="2000" dirty="0">
                <a:solidFill>
                  <a:srgbClr val="004080"/>
                </a:solidFill>
                <a:latin typeface="+mj-lt"/>
                <a:cs typeface="+mn-cs"/>
              </a:rPr>
              <a:t>for </a:t>
            </a:r>
            <a:r>
              <a:rPr lang="en-GB" sz="2000" dirty="0" err="1">
                <a:solidFill>
                  <a:srgbClr val="004080"/>
                </a:solidFill>
                <a:latin typeface="+mj-lt"/>
                <a:cs typeface="+mn-cs"/>
              </a:rPr>
              <a:t>Effelsberg</a:t>
            </a:r>
            <a:r>
              <a:rPr lang="en-GB" sz="2000" dirty="0">
                <a:solidFill>
                  <a:srgbClr val="004080"/>
                </a:solidFill>
                <a:latin typeface="+mj-lt"/>
                <a:cs typeface="+mn-cs"/>
              </a:rPr>
              <a:t> pulsar machine</a:t>
            </a:r>
            <a:endParaRPr lang="en-US" sz="2000" dirty="0">
              <a:solidFill>
                <a:srgbClr val="004080"/>
              </a:solidFill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45041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The future?</a:t>
            </a:r>
            <a:endParaRPr lang="en-US" dirty="0"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2942" y="589643"/>
            <a:ext cx="8143875" cy="5869214"/>
          </a:xfrm>
        </p:spPr>
        <p:txBody>
          <a:bodyPr/>
          <a:lstStyle/>
          <a:p>
            <a:pPr eaLnBrk="1" hangingPunct="1">
              <a:defRPr/>
            </a:pPr>
            <a:endParaRPr lang="en-US" sz="1600" dirty="0" smtClean="0"/>
          </a:p>
          <a:p>
            <a:pPr eaLnBrk="1" hangingPunct="1">
              <a:defRPr/>
            </a:pPr>
            <a:r>
              <a:rPr lang="en-US" sz="2200" dirty="0" smtClean="0"/>
              <a:t>Lack of flexibility remains great drawback of FPGA designs</a:t>
            </a:r>
          </a:p>
          <a:p>
            <a:pPr eaLnBrk="1" hangingPunct="1">
              <a:defRPr/>
            </a:pPr>
            <a:r>
              <a:rPr lang="en-US" sz="2200" dirty="0" err="1" smtClean="0"/>
              <a:t>Loooooong</a:t>
            </a:r>
            <a:r>
              <a:rPr lang="en-US" sz="2200" dirty="0" smtClean="0"/>
              <a:t> development/debugging times</a:t>
            </a:r>
          </a:p>
          <a:p>
            <a:pPr eaLnBrk="1" hangingPunct="1">
              <a:defRPr/>
            </a:pPr>
            <a:endParaRPr lang="en-US" sz="2200" dirty="0" smtClean="0"/>
          </a:p>
          <a:p>
            <a:pPr eaLnBrk="1" hangingPunct="1">
              <a:defRPr/>
            </a:pPr>
            <a:r>
              <a:rPr lang="en-US" sz="2200" dirty="0" smtClean="0"/>
              <a:t>Bandwidth of EVN has not at all increased at expected speed</a:t>
            </a:r>
          </a:p>
          <a:p>
            <a:pPr lvl="1" eaLnBrk="1" hangingPunct="1">
              <a:defRPr/>
            </a:pPr>
            <a:r>
              <a:rPr lang="en-US" sz="1400" dirty="0" err="1" smtClean="0"/>
              <a:t>UniBoard</a:t>
            </a:r>
            <a:r>
              <a:rPr lang="en-US" sz="1400" dirty="0" smtClean="0"/>
              <a:t> power has never been needed in the past ten years</a:t>
            </a:r>
          </a:p>
          <a:p>
            <a:pPr lvl="1" eaLnBrk="1" hangingPunct="1">
              <a:defRPr/>
            </a:pPr>
            <a:r>
              <a:rPr lang="en-US" sz="1400" dirty="0" smtClean="0"/>
              <a:t>And by now commodity hardware has caught up</a:t>
            </a:r>
          </a:p>
          <a:p>
            <a:pPr eaLnBrk="1" hangingPunct="1">
              <a:defRPr/>
            </a:pPr>
            <a:r>
              <a:rPr lang="en-US" sz="2200" dirty="0" smtClean="0"/>
              <a:t>Still useful for “straightforward” correlation</a:t>
            </a:r>
          </a:p>
          <a:p>
            <a:pPr lvl="1" eaLnBrk="1" hangingPunct="1">
              <a:defRPr/>
            </a:pPr>
            <a:r>
              <a:rPr lang="en-US" sz="1400" dirty="0" smtClean="0"/>
              <a:t>Especially for e-VLBI</a:t>
            </a:r>
          </a:p>
          <a:p>
            <a:pPr lvl="1" eaLnBrk="1" hangingPunct="1">
              <a:defRPr/>
            </a:pPr>
            <a:endParaRPr lang="en-US" sz="1400" dirty="0"/>
          </a:p>
          <a:p>
            <a:pPr eaLnBrk="1" hangingPunct="1">
              <a:defRPr/>
            </a:pPr>
            <a:r>
              <a:rPr lang="en-US" sz="2200" dirty="0" smtClean="0"/>
              <a:t>Hundreds of boards produced</a:t>
            </a:r>
          </a:p>
          <a:p>
            <a:pPr lvl="1" eaLnBrk="1" hangingPunct="1">
              <a:defRPr/>
            </a:pPr>
            <a:r>
              <a:rPr lang="en-US" sz="1400" dirty="0" smtClean="0"/>
              <a:t>Experience gained in </a:t>
            </a:r>
            <a:r>
              <a:rPr lang="en-US" sz="1400" dirty="0" err="1" smtClean="0"/>
              <a:t>UniBoard</a:t>
            </a:r>
            <a:r>
              <a:rPr lang="en-US" sz="1400" dirty="0" smtClean="0"/>
              <a:t> and UniBoard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 projects has fed into SKA design</a:t>
            </a:r>
            <a:endParaRPr lang="en-US" sz="1400" dirty="0" smtClean="0"/>
          </a:p>
          <a:p>
            <a:pPr lvl="1"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8372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unbphoto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725" y="787400"/>
            <a:ext cx="5510213" cy="542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31846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UniBoard</a:t>
            </a:r>
            <a:endParaRPr lang="en-US" dirty="0">
              <a:cs typeface="+mj-cs"/>
            </a:endParaRPr>
          </a:p>
        </p:txBody>
      </p:sp>
      <p:sp>
        <p:nvSpPr>
          <p:cNvPr id="43011" name="Rectangle 11"/>
          <p:cNvSpPr>
            <a:spLocks noChangeArrowheads="1"/>
          </p:cNvSpPr>
          <p:nvPr/>
        </p:nvSpPr>
        <p:spPr bwMode="auto">
          <a:xfrm>
            <a:off x="1785938" y="1285875"/>
            <a:ext cx="63309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3012" name="Picture 4" descr="sigflow_a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1282700"/>
            <a:ext cx="6332538" cy="42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1998663" y="1003300"/>
            <a:ext cx="6040437" cy="52451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3594100" y="1346200"/>
            <a:ext cx="876300" cy="8763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  <a:extLst/>
        </p:spPr>
        <p:txBody>
          <a:bodyPr/>
          <a:lstStyle/>
          <a:p>
            <a:pPr algn="l">
              <a:defRPr/>
            </a:pPr>
            <a:r>
              <a:rPr lang="en-US" sz="1100" dirty="0">
                <a:solidFill>
                  <a:schemeClr val="bg1"/>
                </a:solidFill>
                <a:latin typeface="Century"/>
              </a:rPr>
              <a:t>FN0</a:t>
            </a:r>
          </a:p>
          <a:p>
            <a:pPr algn="l">
              <a:defRPr/>
            </a:pPr>
            <a:r>
              <a:rPr lang="en-US" sz="800" dirty="0">
                <a:solidFill>
                  <a:schemeClr val="bg1"/>
                </a:solidFill>
                <a:latin typeface="Century"/>
              </a:rPr>
              <a:t>Stratix IV FPGA</a:t>
            </a:r>
          </a:p>
          <a:p>
            <a:pPr algn="l">
              <a:defRPr/>
            </a:pPr>
            <a:endParaRPr lang="en-US" sz="800" dirty="0">
              <a:solidFill>
                <a:schemeClr val="bg1"/>
              </a:solidFill>
              <a:latin typeface="Century"/>
            </a:endParaRPr>
          </a:p>
          <a:p>
            <a:pPr algn="l">
              <a:defRPr/>
            </a:pPr>
            <a:r>
              <a:rPr lang="en-US" sz="800" dirty="0">
                <a:solidFill>
                  <a:schemeClr val="bg1"/>
                </a:solidFill>
                <a:latin typeface="Century"/>
              </a:rPr>
              <a:t>2x 4GB DDR</a:t>
            </a:r>
            <a:r>
              <a:rPr lang="en-US" sz="1000" dirty="0">
                <a:solidFill>
                  <a:schemeClr val="bg1"/>
                </a:solidFill>
                <a:latin typeface="Century"/>
              </a:rPr>
              <a:t>3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594100" y="2565400"/>
            <a:ext cx="876300" cy="8763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  <a:extLst/>
        </p:spPr>
        <p:txBody>
          <a:bodyPr/>
          <a:lstStyle/>
          <a:p>
            <a:pPr algn="l">
              <a:defRPr/>
            </a:pPr>
            <a:r>
              <a:rPr lang="en-US" sz="1100" dirty="0">
                <a:solidFill>
                  <a:schemeClr val="bg1"/>
                </a:solidFill>
                <a:latin typeface="Century"/>
              </a:rPr>
              <a:t>FN1</a:t>
            </a:r>
          </a:p>
          <a:p>
            <a:pPr algn="l">
              <a:defRPr/>
            </a:pPr>
            <a:r>
              <a:rPr lang="en-US" sz="800" dirty="0">
                <a:solidFill>
                  <a:schemeClr val="bg1"/>
                </a:solidFill>
                <a:latin typeface="Century"/>
              </a:rPr>
              <a:t>Stratix IV FPGA</a:t>
            </a:r>
          </a:p>
          <a:p>
            <a:pPr algn="l">
              <a:defRPr/>
            </a:pPr>
            <a:endParaRPr lang="en-US" sz="800" dirty="0">
              <a:solidFill>
                <a:schemeClr val="bg1"/>
              </a:solidFill>
              <a:latin typeface="Century"/>
            </a:endParaRPr>
          </a:p>
          <a:p>
            <a:pPr algn="l">
              <a:defRPr/>
            </a:pPr>
            <a:r>
              <a:rPr lang="en-US" sz="800" dirty="0">
                <a:solidFill>
                  <a:schemeClr val="bg1"/>
                </a:solidFill>
                <a:latin typeface="Century"/>
              </a:rPr>
              <a:t>2x 4GB DDR</a:t>
            </a:r>
            <a:r>
              <a:rPr lang="en-US" sz="1000" dirty="0">
                <a:solidFill>
                  <a:schemeClr val="bg1"/>
                </a:solidFill>
                <a:latin typeface="Century"/>
              </a:rPr>
              <a:t>3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3594100" y="3797300"/>
            <a:ext cx="876300" cy="8763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  <a:extLst/>
        </p:spPr>
        <p:txBody>
          <a:bodyPr/>
          <a:lstStyle/>
          <a:p>
            <a:pPr algn="l">
              <a:defRPr/>
            </a:pPr>
            <a:r>
              <a:rPr lang="en-US" sz="1100" dirty="0">
                <a:solidFill>
                  <a:schemeClr val="bg1"/>
                </a:solidFill>
                <a:latin typeface="Century"/>
              </a:rPr>
              <a:t>FN2</a:t>
            </a:r>
          </a:p>
          <a:p>
            <a:pPr algn="l">
              <a:defRPr/>
            </a:pPr>
            <a:r>
              <a:rPr lang="en-US" sz="800" dirty="0">
                <a:solidFill>
                  <a:schemeClr val="bg1"/>
                </a:solidFill>
                <a:latin typeface="Century"/>
              </a:rPr>
              <a:t>Stratix IV FPGA</a:t>
            </a:r>
          </a:p>
          <a:p>
            <a:pPr algn="l">
              <a:defRPr/>
            </a:pPr>
            <a:endParaRPr lang="en-US" sz="800" dirty="0">
              <a:solidFill>
                <a:schemeClr val="bg1"/>
              </a:solidFill>
              <a:latin typeface="Century"/>
            </a:endParaRPr>
          </a:p>
          <a:p>
            <a:pPr algn="l">
              <a:defRPr/>
            </a:pPr>
            <a:r>
              <a:rPr lang="en-US" sz="800" dirty="0">
                <a:solidFill>
                  <a:schemeClr val="bg1"/>
                </a:solidFill>
                <a:latin typeface="Century"/>
              </a:rPr>
              <a:t>2x 4GB DDR</a:t>
            </a:r>
            <a:r>
              <a:rPr lang="en-US" sz="1000" dirty="0">
                <a:solidFill>
                  <a:schemeClr val="bg1"/>
                </a:solidFill>
                <a:latin typeface="Century"/>
              </a:rPr>
              <a:t>3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3594100" y="5013325"/>
            <a:ext cx="876300" cy="8763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  <a:extLst/>
        </p:spPr>
        <p:txBody>
          <a:bodyPr/>
          <a:lstStyle/>
          <a:p>
            <a:pPr algn="l">
              <a:defRPr/>
            </a:pPr>
            <a:r>
              <a:rPr lang="en-US" sz="1100" dirty="0">
                <a:solidFill>
                  <a:schemeClr val="bg1"/>
                </a:solidFill>
                <a:latin typeface="Century"/>
              </a:rPr>
              <a:t>FN3</a:t>
            </a:r>
          </a:p>
          <a:p>
            <a:pPr algn="l">
              <a:defRPr/>
            </a:pPr>
            <a:r>
              <a:rPr lang="en-US" sz="800" dirty="0">
                <a:solidFill>
                  <a:schemeClr val="bg1"/>
                </a:solidFill>
                <a:latin typeface="Century"/>
              </a:rPr>
              <a:t>Stratix IV FPGA</a:t>
            </a:r>
          </a:p>
          <a:p>
            <a:pPr algn="l">
              <a:defRPr/>
            </a:pPr>
            <a:endParaRPr lang="en-US" sz="800" dirty="0">
              <a:solidFill>
                <a:schemeClr val="bg1"/>
              </a:solidFill>
              <a:latin typeface="Century"/>
            </a:endParaRPr>
          </a:p>
          <a:p>
            <a:pPr algn="l">
              <a:defRPr/>
            </a:pPr>
            <a:r>
              <a:rPr lang="en-US" sz="800" dirty="0">
                <a:solidFill>
                  <a:schemeClr val="bg1"/>
                </a:solidFill>
                <a:latin typeface="Century"/>
              </a:rPr>
              <a:t>2x 4GB DDR</a:t>
            </a:r>
            <a:r>
              <a:rPr lang="en-US" sz="1000" dirty="0">
                <a:solidFill>
                  <a:schemeClr val="bg1"/>
                </a:solidFill>
                <a:latin typeface="Century"/>
              </a:rPr>
              <a:t>3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5572125" y="1346200"/>
            <a:ext cx="876300" cy="8763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  <a:extLst/>
        </p:spPr>
        <p:txBody>
          <a:bodyPr/>
          <a:lstStyle/>
          <a:p>
            <a:pPr algn="l">
              <a:defRPr/>
            </a:pPr>
            <a:r>
              <a:rPr lang="en-US" sz="1100" dirty="0">
                <a:solidFill>
                  <a:schemeClr val="bg1"/>
                </a:solidFill>
                <a:latin typeface="Century"/>
              </a:rPr>
              <a:t>BN0</a:t>
            </a:r>
          </a:p>
          <a:p>
            <a:pPr algn="l">
              <a:defRPr/>
            </a:pPr>
            <a:r>
              <a:rPr lang="en-US" sz="800" dirty="0">
                <a:solidFill>
                  <a:schemeClr val="bg1"/>
                </a:solidFill>
                <a:latin typeface="Century"/>
              </a:rPr>
              <a:t>Stratix IV FPGA</a:t>
            </a:r>
          </a:p>
          <a:p>
            <a:pPr algn="l">
              <a:defRPr/>
            </a:pPr>
            <a:endParaRPr lang="en-US" sz="800" dirty="0">
              <a:solidFill>
                <a:schemeClr val="bg1"/>
              </a:solidFill>
              <a:latin typeface="Century"/>
            </a:endParaRPr>
          </a:p>
          <a:p>
            <a:pPr algn="l">
              <a:defRPr/>
            </a:pPr>
            <a:r>
              <a:rPr lang="en-US" sz="800" dirty="0">
                <a:solidFill>
                  <a:schemeClr val="bg1"/>
                </a:solidFill>
                <a:latin typeface="Century"/>
              </a:rPr>
              <a:t>2x 4GB DDR</a:t>
            </a:r>
            <a:r>
              <a:rPr lang="en-US" sz="1000" dirty="0">
                <a:solidFill>
                  <a:schemeClr val="bg1"/>
                </a:solidFill>
                <a:latin typeface="Century"/>
              </a:rPr>
              <a:t>3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5572125" y="2565400"/>
            <a:ext cx="876300" cy="8763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  <a:extLst/>
        </p:spPr>
        <p:txBody>
          <a:bodyPr/>
          <a:lstStyle/>
          <a:p>
            <a:pPr algn="l">
              <a:defRPr/>
            </a:pPr>
            <a:r>
              <a:rPr lang="en-US" sz="1100" dirty="0">
                <a:solidFill>
                  <a:schemeClr val="bg1"/>
                </a:solidFill>
                <a:latin typeface="Century"/>
              </a:rPr>
              <a:t>BN1</a:t>
            </a:r>
          </a:p>
          <a:p>
            <a:pPr algn="l">
              <a:defRPr/>
            </a:pPr>
            <a:r>
              <a:rPr lang="en-US" sz="800" dirty="0">
                <a:solidFill>
                  <a:schemeClr val="bg1"/>
                </a:solidFill>
                <a:latin typeface="Century"/>
              </a:rPr>
              <a:t>Stratix IV FPGA</a:t>
            </a:r>
          </a:p>
          <a:p>
            <a:pPr algn="l">
              <a:defRPr/>
            </a:pPr>
            <a:endParaRPr lang="en-US" sz="800" dirty="0">
              <a:solidFill>
                <a:schemeClr val="bg1"/>
              </a:solidFill>
              <a:latin typeface="Century"/>
            </a:endParaRPr>
          </a:p>
          <a:p>
            <a:pPr algn="l">
              <a:defRPr/>
            </a:pPr>
            <a:r>
              <a:rPr lang="en-US" sz="800" dirty="0">
                <a:solidFill>
                  <a:schemeClr val="bg1"/>
                </a:solidFill>
                <a:latin typeface="Century"/>
              </a:rPr>
              <a:t>2x 4GB DDR</a:t>
            </a:r>
            <a:r>
              <a:rPr lang="en-US" sz="1000" dirty="0">
                <a:solidFill>
                  <a:schemeClr val="bg1"/>
                </a:solidFill>
                <a:latin typeface="Century"/>
              </a:rPr>
              <a:t>3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5572125" y="3797300"/>
            <a:ext cx="876300" cy="8763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  <a:extLst/>
        </p:spPr>
        <p:txBody>
          <a:bodyPr/>
          <a:lstStyle/>
          <a:p>
            <a:pPr algn="l">
              <a:defRPr/>
            </a:pPr>
            <a:r>
              <a:rPr lang="en-US" sz="1100" dirty="0">
                <a:solidFill>
                  <a:schemeClr val="bg1"/>
                </a:solidFill>
                <a:latin typeface="Century"/>
              </a:rPr>
              <a:t>BN2</a:t>
            </a:r>
          </a:p>
          <a:p>
            <a:pPr algn="l">
              <a:defRPr/>
            </a:pPr>
            <a:r>
              <a:rPr lang="en-US" sz="800" dirty="0">
                <a:solidFill>
                  <a:schemeClr val="bg1"/>
                </a:solidFill>
                <a:latin typeface="Century"/>
              </a:rPr>
              <a:t>Stratix IV FPGA</a:t>
            </a:r>
          </a:p>
          <a:p>
            <a:pPr algn="l">
              <a:defRPr/>
            </a:pPr>
            <a:endParaRPr lang="en-US" sz="800" dirty="0">
              <a:solidFill>
                <a:schemeClr val="bg1"/>
              </a:solidFill>
              <a:latin typeface="Century"/>
            </a:endParaRPr>
          </a:p>
          <a:p>
            <a:pPr algn="l">
              <a:defRPr/>
            </a:pPr>
            <a:r>
              <a:rPr lang="en-US" sz="800" dirty="0">
                <a:solidFill>
                  <a:schemeClr val="bg1"/>
                </a:solidFill>
                <a:latin typeface="Century"/>
              </a:rPr>
              <a:t>2x 4GB DDR</a:t>
            </a:r>
            <a:r>
              <a:rPr lang="en-US" sz="1000" dirty="0">
                <a:solidFill>
                  <a:schemeClr val="bg1"/>
                </a:solidFill>
                <a:latin typeface="Century"/>
              </a:rPr>
              <a:t>3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5572125" y="5013325"/>
            <a:ext cx="876300" cy="8763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  <a:extLst/>
        </p:spPr>
        <p:txBody>
          <a:bodyPr/>
          <a:lstStyle/>
          <a:p>
            <a:pPr algn="l">
              <a:defRPr/>
            </a:pPr>
            <a:r>
              <a:rPr lang="en-US" sz="1100" dirty="0">
                <a:solidFill>
                  <a:schemeClr val="bg1"/>
                </a:solidFill>
                <a:latin typeface="Century"/>
              </a:rPr>
              <a:t>BN3</a:t>
            </a:r>
          </a:p>
          <a:p>
            <a:pPr algn="l">
              <a:defRPr/>
            </a:pPr>
            <a:r>
              <a:rPr lang="en-US" sz="800" dirty="0">
                <a:solidFill>
                  <a:schemeClr val="bg1"/>
                </a:solidFill>
                <a:latin typeface="Century"/>
              </a:rPr>
              <a:t>Stratix IV FPGA</a:t>
            </a:r>
          </a:p>
          <a:p>
            <a:pPr algn="l">
              <a:defRPr/>
            </a:pPr>
            <a:endParaRPr lang="en-US" sz="800" dirty="0">
              <a:solidFill>
                <a:schemeClr val="bg1"/>
              </a:solidFill>
              <a:latin typeface="Century"/>
            </a:endParaRPr>
          </a:p>
          <a:p>
            <a:pPr algn="l">
              <a:defRPr/>
            </a:pPr>
            <a:r>
              <a:rPr lang="en-US" sz="800" dirty="0">
                <a:solidFill>
                  <a:schemeClr val="bg1"/>
                </a:solidFill>
                <a:latin typeface="Century"/>
              </a:rPr>
              <a:t>2x 4GB DDR</a:t>
            </a:r>
            <a:r>
              <a:rPr lang="en-US" sz="1000" dirty="0">
                <a:solidFill>
                  <a:schemeClr val="bg1"/>
                </a:solidFill>
                <a:latin typeface="Century"/>
              </a:rPr>
              <a:t>3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1998663" y="1557338"/>
            <a:ext cx="1008062" cy="4318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  <a:extLst/>
        </p:spPr>
        <p:txBody>
          <a:bodyPr/>
          <a:lstStyle/>
          <a:p>
            <a:pPr algn="l">
              <a:defRPr/>
            </a:pPr>
            <a:r>
              <a:rPr lang="en-US" sz="1100" dirty="0">
                <a:solidFill>
                  <a:schemeClr val="bg1"/>
                </a:solidFill>
                <a:latin typeface="Century"/>
              </a:rPr>
              <a:t>SFP+ Cage</a:t>
            </a:r>
          </a:p>
          <a:p>
            <a:pPr algn="l">
              <a:defRPr/>
            </a:pPr>
            <a:r>
              <a:rPr lang="en-US" sz="800" dirty="0">
                <a:solidFill>
                  <a:schemeClr val="bg1"/>
                </a:solidFill>
                <a:latin typeface="Century"/>
              </a:rPr>
              <a:t>3x 10GbE ports</a:t>
            </a:r>
            <a:endParaRPr lang="en-US" sz="1000" dirty="0">
              <a:solidFill>
                <a:schemeClr val="bg1"/>
              </a:solidFill>
              <a:latin typeface="Century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998663" y="2781300"/>
            <a:ext cx="1008062" cy="4318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  <a:extLst/>
        </p:spPr>
        <p:txBody>
          <a:bodyPr/>
          <a:lstStyle/>
          <a:p>
            <a:pPr algn="l">
              <a:defRPr/>
            </a:pPr>
            <a:r>
              <a:rPr lang="en-US" sz="1100" dirty="0">
                <a:solidFill>
                  <a:schemeClr val="bg1"/>
                </a:solidFill>
                <a:latin typeface="Century"/>
              </a:rPr>
              <a:t>SFP+ Cage</a:t>
            </a:r>
          </a:p>
          <a:p>
            <a:pPr algn="l">
              <a:defRPr/>
            </a:pPr>
            <a:r>
              <a:rPr lang="en-US" sz="800" dirty="0">
                <a:solidFill>
                  <a:schemeClr val="bg1"/>
                </a:solidFill>
                <a:latin typeface="Century"/>
              </a:rPr>
              <a:t>3x 10GbE ports</a:t>
            </a:r>
            <a:endParaRPr lang="en-US" sz="1000" dirty="0">
              <a:solidFill>
                <a:schemeClr val="bg1"/>
              </a:solidFill>
              <a:latin typeface="Century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998663" y="4005263"/>
            <a:ext cx="1008062" cy="4318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  <a:extLst/>
        </p:spPr>
        <p:txBody>
          <a:bodyPr/>
          <a:lstStyle/>
          <a:p>
            <a:pPr algn="l">
              <a:defRPr/>
            </a:pPr>
            <a:r>
              <a:rPr lang="en-US" sz="1100" dirty="0">
                <a:solidFill>
                  <a:schemeClr val="bg1"/>
                </a:solidFill>
                <a:latin typeface="Century"/>
              </a:rPr>
              <a:t>SFP+ Cage</a:t>
            </a:r>
          </a:p>
          <a:p>
            <a:pPr algn="l">
              <a:defRPr/>
            </a:pPr>
            <a:r>
              <a:rPr lang="en-US" sz="800" dirty="0">
                <a:solidFill>
                  <a:schemeClr val="bg1"/>
                </a:solidFill>
                <a:latin typeface="Century"/>
              </a:rPr>
              <a:t>3x 10GbE ports</a:t>
            </a:r>
            <a:endParaRPr lang="en-US" sz="1000" dirty="0">
              <a:solidFill>
                <a:schemeClr val="bg1"/>
              </a:solidFill>
              <a:latin typeface="Century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1998663" y="5229225"/>
            <a:ext cx="1008062" cy="4318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  <a:extLst/>
        </p:spPr>
        <p:txBody>
          <a:bodyPr/>
          <a:lstStyle/>
          <a:p>
            <a:pPr algn="l">
              <a:defRPr/>
            </a:pPr>
            <a:r>
              <a:rPr lang="en-US" sz="1100" dirty="0">
                <a:solidFill>
                  <a:schemeClr val="bg1"/>
                </a:solidFill>
                <a:latin typeface="Century"/>
              </a:rPr>
              <a:t>SFP+ Cage</a:t>
            </a:r>
          </a:p>
          <a:p>
            <a:pPr algn="l">
              <a:defRPr/>
            </a:pPr>
            <a:r>
              <a:rPr lang="en-US" sz="800" dirty="0">
                <a:solidFill>
                  <a:schemeClr val="bg1"/>
                </a:solidFill>
                <a:latin typeface="Century"/>
              </a:rPr>
              <a:t>3x 10GbE ports</a:t>
            </a:r>
            <a:endParaRPr lang="en-US" sz="1000" dirty="0">
              <a:solidFill>
                <a:schemeClr val="bg1"/>
              </a:solidFill>
              <a:latin typeface="Century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112000" y="1479550"/>
            <a:ext cx="927100" cy="58102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  <a:extLst/>
        </p:spPr>
        <p:txBody>
          <a:bodyPr/>
          <a:lstStyle/>
          <a:p>
            <a:pPr algn="l">
              <a:defRPr/>
            </a:pPr>
            <a:r>
              <a:rPr lang="en-US" sz="1000" dirty="0">
                <a:solidFill>
                  <a:schemeClr val="bg1"/>
                </a:solidFill>
                <a:latin typeface="Century"/>
              </a:rPr>
              <a:t>Backplane /Breakout </a:t>
            </a:r>
          </a:p>
          <a:p>
            <a:pPr algn="l">
              <a:defRPr/>
            </a:pPr>
            <a:r>
              <a:rPr lang="en-US" sz="1000" dirty="0">
                <a:solidFill>
                  <a:schemeClr val="bg1"/>
                </a:solidFill>
                <a:latin typeface="Century"/>
              </a:rPr>
              <a:t>3x CX4</a:t>
            </a:r>
          </a:p>
          <a:p>
            <a:pPr algn="l">
              <a:defRPr/>
            </a:pPr>
            <a:endParaRPr lang="en-US" sz="1000" dirty="0">
              <a:solidFill>
                <a:schemeClr val="bg1"/>
              </a:solidFill>
              <a:latin typeface="Century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7112000" y="2632075"/>
            <a:ext cx="927100" cy="58102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  <a:extLst/>
        </p:spPr>
        <p:txBody>
          <a:bodyPr/>
          <a:lstStyle/>
          <a:p>
            <a:pPr algn="l">
              <a:defRPr/>
            </a:pPr>
            <a:r>
              <a:rPr lang="en-US" sz="1000" dirty="0">
                <a:solidFill>
                  <a:schemeClr val="bg1"/>
                </a:solidFill>
                <a:latin typeface="Century"/>
              </a:rPr>
              <a:t>Backplane /Breakout </a:t>
            </a:r>
          </a:p>
          <a:p>
            <a:pPr algn="l">
              <a:defRPr/>
            </a:pPr>
            <a:r>
              <a:rPr lang="en-US" sz="1000" dirty="0">
                <a:solidFill>
                  <a:schemeClr val="bg1"/>
                </a:solidFill>
                <a:latin typeface="Century"/>
              </a:rPr>
              <a:t>3x CX4</a:t>
            </a:r>
          </a:p>
          <a:p>
            <a:pPr algn="l">
              <a:defRPr/>
            </a:pPr>
            <a:endParaRPr lang="en-US" sz="1000" dirty="0">
              <a:solidFill>
                <a:schemeClr val="bg1"/>
              </a:solidFill>
              <a:latin typeface="Century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7112000" y="3856038"/>
            <a:ext cx="927100" cy="58102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  <a:extLst/>
        </p:spPr>
        <p:txBody>
          <a:bodyPr/>
          <a:lstStyle/>
          <a:p>
            <a:pPr algn="l">
              <a:defRPr/>
            </a:pPr>
            <a:r>
              <a:rPr lang="en-US" sz="1000" dirty="0">
                <a:solidFill>
                  <a:schemeClr val="bg1"/>
                </a:solidFill>
                <a:latin typeface="Century"/>
              </a:rPr>
              <a:t>Backplane /Breakout </a:t>
            </a:r>
          </a:p>
          <a:p>
            <a:pPr algn="l">
              <a:defRPr/>
            </a:pPr>
            <a:r>
              <a:rPr lang="en-US" sz="1000" dirty="0">
                <a:solidFill>
                  <a:schemeClr val="bg1"/>
                </a:solidFill>
                <a:latin typeface="Century"/>
              </a:rPr>
              <a:t>3x CX4</a:t>
            </a:r>
          </a:p>
          <a:p>
            <a:pPr algn="l">
              <a:defRPr/>
            </a:pPr>
            <a:endParaRPr lang="en-US" sz="1000" dirty="0">
              <a:solidFill>
                <a:schemeClr val="bg1"/>
              </a:solidFill>
              <a:latin typeface="Century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7115175" y="5157788"/>
            <a:ext cx="928688" cy="58102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  <a:extLst/>
        </p:spPr>
        <p:txBody>
          <a:bodyPr/>
          <a:lstStyle/>
          <a:p>
            <a:pPr algn="l">
              <a:defRPr/>
            </a:pPr>
            <a:r>
              <a:rPr lang="en-US" sz="1000" dirty="0">
                <a:solidFill>
                  <a:schemeClr val="bg1"/>
                </a:solidFill>
                <a:latin typeface="Century"/>
              </a:rPr>
              <a:t>Backplane /Breakout </a:t>
            </a:r>
          </a:p>
          <a:p>
            <a:pPr algn="l">
              <a:defRPr/>
            </a:pPr>
            <a:r>
              <a:rPr lang="en-US" sz="1000" dirty="0">
                <a:solidFill>
                  <a:schemeClr val="bg1"/>
                </a:solidFill>
                <a:latin typeface="Century"/>
              </a:rPr>
              <a:t>3x CX4</a:t>
            </a:r>
          </a:p>
          <a:p>
            <a:pPr algn="l">
              <a:defRPr/>
            </a:pPr>
            <a:endParaRPr lang="en-US" sz="1000" dirty="0">
              <a:solidFill>
                <a:schemeClr val="bg1"/>
              </a:solidFill>
              <a:latin typeface="Century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3006725" y="1773238"/>
            <a:ext cx="587375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>
            <a:stCxn id="3" idx="3"/>
            <a:endCxn id="14" idx="1"/>
          </p:cNvCxnSpPr>
          <p:nvPr/>
        </p:nvCxnSpPr>
        <p:spPr bwMode="auto">
          <a:xfrm>
            <a:off x="4470400" y="1784350"/>
            <a:ext cx="1101725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6448425" y="1773238"/>
            <a:ext cx="663575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6448425" y="2924175"/>
            <a:ext cx="66675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" name="Straight Arrow Connector 30"/>
          <p:cNvCxnSpPr>
            <a:endCxn id="25" idx="1"/>
          </p:cNvCxnSpPr>
          <p:nvPr/>
        </p:nvCxnSpPr>
        <p:spPr bwMode="auto">
          <a:xfrm flipV="1">
            <a:off x="6448425" y="5448300"/>
            <a:ext cx="66675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2" name="Straight Arrow Connector 31"/>
          <p:cNvCxnSpPr/>
          <p:nvPr/>
        </p:nvCxnSpPr>
        <p:spPr bwMode="auto">
          <a:xfrm>
            <a:off x="6448425" y="4149725"/>
            <a:ext cx="66675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" name="Straight Arrow Connector 32"/>
          <p:cNvCxnSpPr/>
          <p:nvPr/>
        </p:nvCxnSpPr>
        <p:spPr bwMode="auto">
          <a:xfrm>
            <a:off x="3000375" y="5445125"/>
            <a:ext cx="587375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3006725" y="4221163"/>
            <a:ext cx="587375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3006725" y="3011488"/>
            <a:ext cx="587375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" name="Straight Arrow Connector 43"/>
          <p:cNvCxnSpPr>
            <a:endCxn id="15" idx="1"/>
          </p:cNvCxnSpPr>
          <p:nvPr/>
        </p:nvCxnSpPr>
        <p:spPr bwMode="auto">
          <a:xfrm>
            <a:off x="4470400" y="1784350"/>
            <a:ext cx="1101725" cy="12192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7" name="Straight Arrow Connector 46"/>
          <p:cNvCxnSpPr>
            <a:endCxn id="16" idx="1"/>
          </p:cNvCxnSpPr>
          <p:nvPr/>
        </p:nvCxnSpPr>
        <p:spPr bwMode="auto">
          <a:xfrm>
            <a:off x="4470400" y="1784350"/>
            <a:ext cx="1101725" cy="24511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0" name="Straight Arrow Connector 49"/>
          <p:cNvCxnSpPr>
            <a:stCxn id="3" idx="3"/>
            <a:endCxn id="17" idx="1"/>
          </p:cNvCxnSpPr>
          <p:nvPr/>
        </p:nvCxnSpPr>
        <p:spPr bwMode="auto">
          <a:xfrm>
            <a:off x="4470400" y="1784350"/>
            <a:ext cx="1101725" cy="366712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3" name="Straight Arrow Connector 52"/>
          <p:cNvCxnSpPr>
            <a:stCxn id="11" idx="3"/>
            <a:endCxn id="14" idx="1"/>
          </p:cNvCxnSpPr>
          <p:nvPr/>
        </p:nvCxnSpPr>
        <p:spPr bwMode="auto">
          <a:xfrm flipV="1">
            <a:off x="4470400" y="1784350"/>
            <a:ext cx="1101725" cy="12192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6" name="Straight Arrow Connector 55"/>
          <p:cNvCxnSpPr>
            <a:stCxn id="11" idx="3"/>
            <a:endCxn id="15" idx="1"/>
          </p:cNvCxnSpPr>
          <p:nvPr/>
        </p:nvCxnSpPr>
        <p:spPr bwMode="auto">
          <a:xfrm>
            <a:off x="4470400" y="3003550"/>
            <a:ext cx="1101725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9" name="Straight Arrow Connector 58"/>
          <p:cNvCxnSpPr>
            <a:stCxn id="11" idx="3"/>
            <a:endCxn id="16" idx="1"/>
          </p:cNvCxnSpPr>
          <p:nvPr/>
        </p:nvCxnSpPr>
        <p:spPr bwMode="auto">
          <a:xfrm>
            <a:off x="4470400" y="3003550"/>
            <a:ext cx="1101725" cy="12319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2" name="Straight Arrow Connector 61"/>
          <p:cNvCxnSpPr>
            <a:endCxn id="17" idx="1"/>
          </p:cNvCxnSpPr>
          <p:nvPr/>
        </p:nvCxnSpPr>
        <p:spPr bwMode="auto">
          <a:xfrm>
            <a:off x="4470400" y="3011488"/>
            <a:ext cx="1101725" cy="243998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5" name="Straight Arrow Connector 64"/>
          <p:cNvCxnSpPr>
            <a:stCxn id="12" idx="3"/>
            <a:endCxn id="14" idx="1"/>
          </p:cNvCxnSpPr>
          <p:nvPr/>
        </p:nvCxnSpPr>
        <p:spPr bwMode="auto">
          <a:xfrm flipV="1">
            <a:off x="4470400" y="1784350"/>
            <a:ext cx="1101725" cy="24511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8" name="Straight Arrow Connector 67"/>
          <p:cNvCxnSpPr>
            <a:stCxn id="12" idx="3"/>
            <a:endCxn id="15" idx="1"/>
          </p:cNvCxnSpPr>
          <p:nvPr/>
        </p:nvCxnSpPr>
        <p:spPr bwMode="auto">
          <a:xfrm flipV="1">
            <a:off x="4470400" y="3003550"/>
            <a:ext cx="1101725" cy="12319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1" name="Straight Arrow Connector 70"/>
          <p:cNvCxnSpPr>
            <a:stCxn id="12" idx="3"/>
            <a:endCxn id="16" idx="1"/>
          </p:cNvCxnSpPr>
          <p:nvPr/>
        </p:nvCxnSpPr>
        <p:spPr bwMode="auto">
          <a:xfrm>
            <a:off x="4470400" y="4235450"/>
            <a:ext cx="1101725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4" name="Straight Arrow Connector 73"/>
          <p:cNvCxnSpPr>
            <a:stCxn id="12" idx="3"/>
            <a:endCxn id="17" idx="1"/>
          </p:cNvCxnSpPr>
          <p:nvPr/>
        </p:nvCxnSpPr>
        <p:spPr bwMode="auto">
          <a:xfrm>
            <a:off x="4470400" y="4235450"/>
            <a:ext cx="1101725" cy="121602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7" name="Straight Arrow Connector 76"/>
          <p:cNvCxnSpPr>
            <a:stCxn id="13" idx="3"/>
            <a:endCxn id="17" idx="1"/>
          </p:cNvCxnSpPr>
          <p:nvPr/>
        </p:nvCxnSpPr>
        <p:spPr bwMode="auto">
          <a:xfrm>
            <a:off x="4470400" y="5451475"/>
            <a:ext cx="1101725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0" name="Straight Arrow Connector 79"/>
          <p:cNvCxnSpPr>
            <a:stCxn id="13" idx="3"/>
            <a:endCxn id="14" idx="1"/>
          </p:cNvCxnSpPr>
          <p:nvPr/>
        </p:nvCxnSpPr>
        <p:spPr bwMode="auto">
          <a:xfrm flipV="1">
            <a:off x="4470400" y="1784350"/>
            <a:ext cx="1101725" cy="366712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3" name="Straight Arrow Connector 82"/>
          <p:cNvCxnSpPr>
            <a:stCxn id="13" idx="3"/>
            <a:endCxn id="16" idx="1"/>
          </p:cNvCxnSpPr>
          <p:nvPr/>
        </p:nvCxnSpPr>
        <p:spPr bwMode="auto">
          <a:xfrm flipV="1">
            <a:off x="4470400" y="4235450"/>
            <a:ext cx="1101725" cy="121602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6" name="Straight Arrow Connector 85"/>
          <p:cNvCxnSpPr>
            <a:stCxn id="13" idx="3"/>
            <a:endCxn id="15" idx="1"/>
          </p:cNvCxnSpPr>
          <p:nvPr/>
        </p:nvCxnSpPr>
        <p:spPr bwMode="auto">
          <a:xfrm flipV="1">
            <a:off x="4470400" y="3003550"/>
            <a:ext cx="1101725" cy="244792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369292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JUC Signal Flow</a:t>
            </a:r>
            <a:endParaRPr lang="en-US" dirty="0">
              <a:cs typeface="+mj-cs"/>
            </a:endParaRPr>
          </a:p>
        </p:txBody>
      </p:sp>
      <p:sp>
        <p:nvSpPr>
          <p:cNvPr id="45058" name="Rectangle 11"/>
          <p:cNvSpPr>
            <a:spLocks noChangeArrowheads="1"/>
          </p:cNvSpPr>
          <p:nvPr/>
        </p:nvSpPr>
        <p:spPr bwMode="auto">
          <a:xfrm>
            <a:off x="1785938" y="1285875"/>
            <a:ext cx="63309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5059" name="Picture 4" descr="sigflow_al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1282700"/>
            <a:ext cx="6332538" cy="373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5060" name="Object 12"/>
          <p:cNvGraphicFramePr>
            <a:graphicFrameLocks noChangeAspect="1"/>
          </p:cNvGraphicFramePr>
          <p:nvPr/>
        </p:nvGraphicFramePr>
        <p:xfrm>
          <a:off x="1817688" y="993775"/>
          <a:ext cx="6324600" cy="429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Document" r:id="rId5" imgW="6324600" imgH="4292600" progId="Word.Document.12">
                  <p:embed/>
                </p:oleObj>
              </mc:Choice>
              <mc:Fallback>
                <p:oleObj name="Document" r:id="rId5" imgW="6324600" imgH="429260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7688" y="993775"/>
                        <a:ext cx="6324600" cy="429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1" name="TextBox 1"/>
          <p:cNvSpPr txBox="1">
            <a:spLocks noChangeArrowheads="1"/>
          </p:cNvSpPr>
          <p:nvPr/>
        </p:nvSpPr>
        <p:spPr bwMode="auto">
          <a:xfrm>
            <a:off x="1350963" y="5232400"/>
            <a:ext cx="32908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r>
              <a:rPr lang="en-US" sz="1400"/>
              <a:t>FNs do station based processing: </a:t>
            </a:r>
          </a:p>
          <a:p>
            <a:pPr algn="r"/>
            <a:r>
              <a:rPr lang="en-US" sz="1400"/>
              <a:t>Delay and Phase correction, channelization </a:t>
            </a:r>
          </a:p>
        </p:txBody>
      </p:sp>
      <p:sp>
        <p:nvSpPr>
          <p:cNvPr id="45062" name="TextBox 7"/>
          <p:cNvSpPr txBox="1">
            <a:spLocks noChangeArrowheads="1"/>
          </p:cNvSpPr>
          <p:nvPr/>
        </p:nvSpPr>
        <p:spPr bwMode="auto">
          <a:xfrm>
            <a:off x="5527675" y="5286375"/>
            <a:ext cx="2676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1400"/>
              <a:t>BNs contain the correlator engines</a:t>
            </a:r>
          </a:p>
        </p:txBody>
      </p:sp>
    </p:spTree>
    <p:extLst>
      <p:ext uri="{BB962C8B-B14F-4D97-AF65-F5344CB8AC3E}">
        <p14:creationId xmlns:p14="http://schemas.microsoft.com/office/powerpoint/2010/main" val="6762679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FPGAs like a simple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998538"/>
            <a:ext cx="8999538" cy="52451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Leave complex tasks to the control software</a:t>
            </a:r>
          </a:p>
          <a:p>
            <a:pPr eaLnBrk="1" hangingPunct="1">
              <a:defRPr/>
            </a:pPr>
            <a:r>
              <a:rPr lang="en-US" dirty="0"/>
              <a:t>R</a:t>
            </a:r>
            <a:r>
              <a:rPr lang="en-US" dirty="0" smtClean="0"/>
              <a:t>un</a:t>
            </a:r>
            <a:r>
              <a:rPr lang="en-US" dirty="0"/>
              <a:t>-time options consume real resources</a:t>
            </a:r>
          </a:p>
          <a:p>
            <a:pPr eaLnBrk="1" hangingPunct="1">
              <a:defRPr/>
            </a:pPr>
            <a:r>
              <a:rPr lang="en-US" dirty="0" smtClean="0"/>
              <a:t>Operating modes can be supported by changing the firmware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4173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FPGAs like a simple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998538"/>
            <a:ext cx="8999538" cy="52451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Leave complex tasks to the control software</a:t>
            </a:r>
          </a:p>
          <a:p>
            <a:pPr eaLnBrk="1" hangingPunct="1">
              <a:defRPr/>
            </a:pPr>
            <a:r>
              <a:rPr lang="en-US" dirty="0"/>
              <a:t>R</a:t>
            </a:r>
            <a:r>
              <a:rPr lang="en-US" dirty="0" smtClean="0"/>
              <a:t>un</a:t>
            </a:r>
            <a:r>
              <a:rPr lang="en-US" dirty="0"/>
              <a:t>-time options consume real resources</a:t>
            </a:r>
          </a:p>
          <a:p>
            <a:pPr eaLnBrk="1" hangingPunct="1">
              <a:defRPr/>
            </a:pPr>
            <a:r>
              <a:rPr lang="en-US" dirty="0" smtClean="0"/>
              <a:t>Operating modes can be supported by changing the firmware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Aim is to support the most common modes for continuum processing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6528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Correlator Engine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3079750" y="2060575"/>
            <a:ext cx="2376488" cy="237648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en-US" sz="2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ight Triangle 5"/>
          <p:cNvSpPr/>
          <p:nvPr/>
        </p:nvSpPr>
        <p:spPr bwMode="auto">
          <a:xfrm>
            <a:off x="3438525" y="2349500"/>
            <a:ext cx="1728788" cy="1655763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1204" name="TextBox 6"/>
          <p:cNvSpPr txBox="1">
            <a:spLocks noChangeArrowheads="1"/>
          </p:cNvSpPr>
          <p:nvPr/>
        </p:nvSpPr>
        <p:spPr bwMode="auto">
          <a:xfrm>
            <a:off x="3168650" y="3773488"/>
            <a:ext cx="3000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900"/>
              <a:t>31</a:t>
            </a:r>
          </a:p>
        </p:txBody>
      </p:sp>
      <p:sp>
        <p:nvSpPr>
          <p:cNvPr id="51205" name="TextBox 7"/>
          <p:cNvSpPr txBox="1">
            <a:spLocks noChangeArrowheads="1"/>
          </p:cNvSpPr>
          <p:nvPr/>
        </p:nvSpPr>
        <p:spPr bwMode="auto">
          <a:xfrm>
            <a:off x="3197225" y="2349500"/>
            <a:ext cx="2413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900"/>
              <a:t>0</a:t>
            </a:r>
          </a:p>
        </p:txBody>
      </p:sp>
      <p:sp>
        <p:nvSpPr>
          <p:cNvPr id="51206" name="TextBox 8"/>
          <p:cNvSpPr txBox="1">
            <a:spLocks noChangeArrowheads="1"/>
          </p:cNvSpPr>
          <p:nvPr/>
        </p:nvSpPr>
        <p:spPr bwMode="auto">
          <a:xfrm>
            <a:off x="3438525" y="4005263"/>
            <a:ext cx="24288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900"/>
              <a:t>0</a:t>
            </a:r>
          </a:p>
        </p:txBody>
      </p:sp>
      <p:sp>
        <p:nvSpPr>
          <p:cNvPr id="51207" name="TextBox 9"/>
          <p:cNvSpPr txBox="1">
            <a:spLocks noChangeArrowheads="1"/>
          </p:cNvSpPr>
          <p:nvPr/>
        </p:nvSpPr>
        <p:spPr bwMode="auto">
          <a:xfrm>
            <a:off x="4879975" y="4005263"/>
            <a:ext cx="30003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900"/>
              <a:t>31</a:t>
            </a:r>
          </a:p>
        </p:txBody>
      </p:sp>
      <p:sp>
        <p:nvSpPr>
          <p:cNvPr id="51208" name="TextBox 10"/>
          <p:cNvSpPr txBox="1">
            <a:spLocks noChangeArrowheads="1"/>
          </p:cNvSpPr>
          <p:nvPr/>
        </p:nvSpPr>
        <p:spPr bwMode="auto">
          <a:xfrm>
            <a:off x="3468688" y="3182938"/>
            <a:ext cx="98266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100">
                <a:solidFill>
                  <a:schemeClr val="tx1"/>
                </a:solidFill>
              </a:rPr>
              <a:t>16MHz</a:t>
            </a:r>
          </a:p>
          <a:p>
            <a:r>
              <a:rPr lang="en-US" sz="1100">
                <a:solidFill>
                  <a:schemeClr val="tx1"/>
                </a:solidFill>
              </a:rPr>
              <a:t>2112 products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6550" y="1003300"/>
            <a:ext cx="9043988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l" eaLnBrk="1" hangingPunct="1">
              <a:buFont typeface="Arial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</a:rPr>
              <a:t>One BN correlator engine calculates 2112 products from 64 input streams</a:t>
            </a:r>
          </a:p>
          <a:p>
            <a:pPr marL="342900" indent="-342900" algn="l" eaLnBrk="1" hangingPunct="1">
              <a:buFont typeface="Arial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</a:rPr>
              <a:t>The processing bandwidth is 16MHz per BN</a:t>
            </a:r>
          </a:p>
          <a:p>
            <a:pPr>
              <a:defRPr/>
            </a:pPr>
            <a:endParaRPr lang="en-US" sz="2000" dirty="0">
              <a:solidFill>
                <a:srgbClr val="00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1063625" y="3182938"/>
            <a:ext cx="2016125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1211" name="TextBox 16"/>
          <p:cNvSpPr txBox="1">
            <a:spLocks noChangeArrowheads="1"/>
          </p:cNvSpPr>
          <p:nvPr/>
        </p:nvSpPr>
        <p:spPr bwMode="auto">
          <a:xfrm>
            <a:off x="541338" y="2843213"/>
            <a:ext cx="25034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/>
              <a:t>32 dual polarization stations</a:t>
            </a:r>
          </a:p>
        </p:txBody>
      </p:sp>
      <p:sp>
        <p:nvSpPr>
          <p:cNvPr id="51212" name="TextBox 17"/>
          <p:cNvSpPr txBox="1">
            <a:spLocks noChangeArrowheads="1"/>
          </p:cNvSpPr>
          <p:nvPr/>
        </p:nvSpPr>
        <p:spPr bwMode="auto">
          <a:xfrm>
            <a:off x="393700" y="3209925"/>
            <a:ext cx="2651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CC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/>
              <a:t>1024 frequency bins</a:t>
            </a:r>
          </a:p>
          <a:p>
            <a:r>
              <a:rPr lang="en-US" sz="1600"/>
              <a:t>15.625kHz spectral resolution</a:t>
            </a:r>
          </a:p>
        </p:txBody>
      </p:sp>
    </p:spTree>
    <p:extLst>
      <p:ext uri="{BB962C8B-B14F-4D97-AF65-F5344CB8AC3E}">
        <p14:creationId xmlns:p14="http://schemas.microsoft.com/office/powerpoint/2010/main" val="32594545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jive_whi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jive_white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jive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ve_whi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ive_whi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ve_whi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ve_whi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ve_whi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ve_whi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C:\WINNT\Profiles\parsley\Desktop\ppt\jive_white.pot</Template>
  <TotalTime>45728</TotalTime>
  <Words>1766</Words>
  <Application>Microsoft Macintosh PowerPoint</Application>
  <PresentationFormat>Custom</PresentationFormat>
  <Paragraphs>376</Paragraphs>
  <Slides>30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jive_white</vt:lpstr>
      <vt:lpstr>Microsoft Word Document</vt:lpstr>
      <vt:lpstr>PowerPoint Presentation</vt:lpstr>
      <vt:lpstr>A bit of history</vt:lpstr>
      <vt:lpstr>Project setup</vt:lpstr>
      <vt:lpstr>PowerPoint Presentation</vt:lpstr>
      <vt:lpstr>UniBoard</vt:lpstr>
      <vt:lpstr>JUC Signal Flow</vt:lpstr>
      <vt:lpstr>FPGAs like a simple life</vt:lpstr>
      <vt:lpstr>FPGAs like a simple life</vt:lpstr>
      <vt:lpstr>Correlator Engine</vt:lpstr>
      <vt:lpstr>BN Correlator Engine</vt:lpstr>
      <vt:lpstr>BN Correlator Engine</vt:lpstr>
      <vt:lpstr>BN Correlator Engine</vt:lpstr>
      <vt:lpstr>BN Correlator Engine</vt:lpstr>
      <vt:lpstr>Channelization</vt:lpstr>
      <vt:lpstr>Sub-bands wider than 16MHz</vt:lpstr>
      <vt:lpstr>Sub-bands wider than 16MHz</vt:lpstr>
      <vt:lpstr>Sub-bands narrower than 16MHz</vt:lpstr>
      <vt:lpstr>Mixed Modes </vt:lpstr>
      <vt:lpstr>Integration Time</vt:lpstr>
      <vt:lpstr>Spectral Resolution</vt:lpstr>
      <vt:lpstr>Input Data Format</vt:lpstr>
      <vt:lpstr>Delay and Phase Correction</vt:lpstr>
      <vt:lpstr>Delay and Phase Correction</vt:lpstr>
      <vt:lpstr>Validity bits handle gaps in the data</vt:lpstr>
      <vt:lpstr>PowerPoint Presentation</vt:lpstr>
      <vt:lpstr>Current Developments</vt:lpstr>
      <vt:lpstr>Future Developments</vt:lpstr>
      <vt:lpstr>JIVE UniBoard Correlator (JUC)</vt:lpstr>
      <vt:lpstr>Lessons learned</vt:lpstr>
      <vt:lpstr>The future?</vt:lpstr>
    </vt:vector>
  </TitlesOfParts>
  <Company>Arpad Szomoru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rate improvements</dc:title>
  <dc:creator>Arpad Szomoru</dc:creator>
  <cp:lastModifiedBy>Arpad Szomoru</cp:lastModifiedBy>
  <cp:revision>482</cp:revision>
  <cp:lastPrinted>2001-03-09T11:05:18Z</cp:lastPrinted>
  <dcterms:created xsi:type="dcterms:W3CDTF">2008-06-14T08:51:29Z</dcterms:created>
  <dcterms:modified xsi:type="dcterms:W3CDTF">2018-11-02T11:13:55Z</dcterms:modified>
</cp:coreProperties>
</file>