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8" r:id="rId6"/>
    <p:sldId id="272" r:id="rId7"/>
    <p:sldId id="271" r:id="rId8"/>
    <p:sldId id="260" r:id="rId9"/>
    <p:sldId id="261" r:id="rId10"/>
    <p:sldId id="273" r:id="rId11"/>
    <p:sldId id="262" r:id="rId12"/>
    <p:sldId id="263" r:id="rId13"/>
    <p:sldId id="269" r:id="rId14"/>
    <p:sldId id="264" r:id="rId15"/>
    <p:sldId id="265" r:id="rId16"/>
    <p:sldId id="266" r:id="rId17"/>
    <p:sldId id="267" r:id="rId18"/>
    <p:sldId id="274" r:id="rId19"/>
    <p:sldId id="270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fré" initials="GMC" lastIdx="2" clrIdx="0">
    <p:extLst>
      <p:ext uri="{19B8F6BF-5375-455C-9EA6-DF929625EA0E}">
        <p15:presenceInfo xmlns:p15="http://schemas.microsoft.com/office/powerpoint/2012/main" userId="Guifré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/>
    <p:restoredTop sz="94643"/>
  </p:normalViewPr>
  <p:slideViewPr>
    <p:cSldViewPr snapToGrid="0" snapToObjects="1">
      <p:cViewPr>
        <p:scale>
          <a:sx n="114" d="100"/>
          <a:sy n="114" d="100"/>
        </p:scale>
        <p:origin x="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6T21:27:21.120" idx="1">
    <p:pos x="10" y="10"/>
    <p:text>We are part of the Finnish mapping authority (National Land Survey) though it is easier to use Google Maps 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6T21:45:10.133" idx="2">
    <p:pos x="4270" y="3867"/>
    <p:text>Add a picture of the area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AB4C9-DF29-D54C-A88D-6466B85C5C4D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AC3DF-EC53-AC4F-8FC4-ADBD38593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955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Remind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it is a </a:t>
            </a:r>
            <a:r>
              <a:rPr lang="fi-FI" dirty="0" err="1"/>
              <a:t>geodetic</a:t>
            </a:r>
            <a:r>
              <a:rPr lang="fi-FI" dirty="0"/>
              <a:t> </a:t>
            </a:r>
            <a:r>
              <a:rPr lang="fi-FI" dirty="0" err="1"/>
              <a:t>station</a:t>
            </a:r>
            <a:r>
              <a:rPr lang="fi-FI" dirty="0"/>
              <a:t>, </a:t>
            </a:r>
            <a:r>
              <a:rPr lang="fi-FI" dirty="0" err="1"/>
              <a:t>thus</a:t>
            </a:r>
            <a:r>
              <a:rPr lang="fi-FI" dirty="0"/>
              <a:t>, it </a:t>
            </a:r>
            <a:r>
              <a:rPr lang="fi-FI" dirty="0" err="1"/>
              <a:t>accounts</a:t>
            </a:r>
            <a:r>
              <a:rPr lang="fi-FI" dirty="0"/>
              <a:t> for </a:t>
            </a:r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geodetic</a:t>
            </a:r>
            <a:r>
              <a:rPr lang="fi-FI" dirty="0"/>
              <a:t> </a:t>
            </a:r>
            <a:r>
              <a:rPr lang="fi-FI" dirty="0" err="1"/>
              <a:t>instruments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AC3DF-EC53-AC4F-8FC4-ADBD3859396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88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833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96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568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98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202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657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822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733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00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95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328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26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40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617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217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990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84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346D660-A42A-E249-9D24-94AF4587EEA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5E4CAFD-625D-934C-A09C-AEF17C522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20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micro.com/products/motherboard/xeon/c600/x10dri-t.cfm" TargetMode="External"/><Relationship Id="rId2" Type="http://schemas.openxmlformats.org/officeDocument/2006/relationships/hyperlink" Target="http://www.supermicro.com/products/motherboard/core/x99/c7x99-oce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upermicro.com/products/accessories/addon/AOC-STG-b4S.cfm" TargetMode="External"/><Relationship Id="rId4" Type="http://schemas.openxmlformats.org/officeDocument/2006/relationships/hyperlink" Target="http://www.mellanox.com/related-docs/prod_adapter_cards/PB_ConnectX-5_EN_Card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0ACB-9936-B34A-B692-0E5893981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Construction of the VGOS radio telescope at the </a:t>
            </a:r>
            <a:r>
              <a:rPr lang="en-US" b="1" dirty="0" err="1"/>
              <a:t>Metsähovi</a:t>
            </a:r>
            <a:r>
              <a:rPr lang="en-US" b="1" dirty="0"/>
              <a:t> Geodetic Research Station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D64CC-905D-274F-A1BB-E64B67F82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Guifré </a:t>
            </a:r>
            <a:r>
              <a:rPr lang="fi-FI" dirty="0" err="1"/>
              <a:t>Molera</a:t>
            </a:r>
            <a:r>
              <a:rPr lang="fi-FI" dirty="0"/>
              <a:t> </a:t>
            </a:r>
            <a:r>
              <a:rPr lang="fi-FI" dirty="0" err="1"/>
              <a:t>Calvés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295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81"/>
    </mc:Choice>
    <mc:Fallback>
      <p:transition spd="slow" advTm="641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A2D4E-8DEA-A74A-AA10-D18AE045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Signal Chain – FE 					03.10.2018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99467-8185-5C48-8D4D-2FD87A94A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t="3374" r="6818" b="4521"/>
          <a:stretch/>
        </p:blipFill>
        <p:spPr>
          <a:xfrm>
            <a:off x="6177777" y="3111191"/>
            <a:ext cx="5564458" cy="3044283"/>
          </a:xfrm>
          <a:prstGeom prst="rect">
            <a:avLst/>
          </a:prstGeom>
        </p:spPr>
      </p:pic>
      <p:pic>
        <p:nvPicPr>
          <p:cNvPr id="6" name="Picture 2" descr="https://lh3.googleusercontent.com/2zBnqywZPiB2lIKX29Hph3AyEIVibik7zZLFYFK3-KFQ9zgULompSlxLC9TGNGYy_gebfsu9uJBAp1ePs5XMhOPJRnX6nnswETkGPErlqxUGJCmPAcKshvATkIq2rXTjqbc9cjtDiwFIA7x3A2u-46QAHmxWt32z6-tHV0eJ6uQHmfl8tgKDQG0bwitDGBSBLrjH7wDCueuKsV92kaIBMzBc1I6TJ3LkIwTLZxJ3r6zz7raLX-dDkEMAG0S1iGbW9iabwoP2vn4SJHlVh7XEAoU18KrxTiTSK8CVlFfynSn6fNGzzy1pZxE3Cjn3OpaTD-tVXfz6daUzQ1zvXj-GgPw0hIRMZ0X0JpRlT1tUDT953k2zF1xplM9TcmVdL6FRslrwIu7XFmUbTH7M2ej_aJnAxoeJrsdzHypGcCcS59eKD8PvcimxbIHtNoFaRUxannNj51gTv3-LvuUTrZe7SI2_u5hWz8Ek4pKampwxd_vwxM5pF1e--58vb1giWHz_PVf3aT4FMQthtEmTuPZOkT70lNYLu28HKIaZpNsnLYNFZIxIR1CfdRXXeGsv4Msk1v2ONvmGu4d9bL11f6c0fP0dD1yFJXOP5LYfCTG2KXFil7MUBtSj5Oa3bYtwQ7gf=w1074-h1906-no">
            <a:extLst>
              <a:ext uri="{FF2B5EF4-FFF2-40B4-BE49-F238E27FC236}">
                <a16:creationId xmlns:a16="http://schemas.microsoft.com/office/drawing/2014/main" id="{D032F59F-9340-2A4D-A888-AFB0EA57B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3347" y="2263699"/>
            <a:ext cx="3146878" cy="439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283CBC-1F35-CE40-B02E-B86C59A65EE7}"/>
              </a:ext>
            </a:extLst>
          </p:cNvPr>
          <p:cNvSpPr txBox="1"/>
          <p:nvPr/>
        </p:nvSpPr>
        <p:spPr>
          <a:xfrm>
            <a:off x="6623826" y="2564780"/>
            <a:ext cx="467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Temperature receiver measured at the laboratory in </a:t>
            </a:r>
            <a:r>
              <a:rPr lang="en-AU" dirty="0" err="1"/>
              <a:t>Yebes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93A5F-971D-B749-92F8-97FB74A7BFBC}"/>
              </a:ext>
            </a:extLst>
          </p:cNvPr>
          <p:cNvSpPr txBox="1"/>
          <p:nvPr/>
        </p:nvSpPr>
        <p:spPr>
          <a:xfrm>
            <a:off x="0" y="3508916"/>
            <a:ext cx="20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Receiver before integrating the </a:t>
            </a:r>
            <a:r>
              <a:rPr lang="en-AU" dirty="0" err="1"/>
              <a:t>dewar</a:t>
            </a:r>
            <a:r>
              <a:rPr lang="en-A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563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4"/>
    </mc:Choice>
    <mc:Fallback>
      <p:transition spd="slow" advTm="443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F0D6-1175-8140-932A-6FC17177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Signal</a:t>
            </a:r>
            <a:r>
              <a:rPr lang="fi-FI" dirty="0"/>
              <a:t> Chain - ME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48FBAC-D2D6-A046-8CAE-AD41759F0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62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319B5F2-6EA2-AB4E-87AE-44F7FCB9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168"/>
            <a:ext cx="3657847" cy="22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35EDCDB-C32C-6F4D-8845-0E8B1C68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750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i-FI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AFC5D-380B-A74F-9883-65A8220C0C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81" y="2481943"/>
            <a:ext cx="3228133" cy="3830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984C1-A6BC-E14A-89F8-D0AD76E9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829" y="3841748"/>
            <a:ext cx="1693337" cy="952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7EBA42-8103-054C-AA68-2E88B044A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676" y="3768016"/>
            <a:ext cx="1955495" cy="109996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DB63C7-B948-0B45-9B31-B38E3F60270E}"/>
              </a:ext>
            </a:extLst>
          </p:cNvPr>
          <p:cNvCxnSpPr>
            <a:stCxn id="9" idx="3"/>
            <a:endCxn id="11" idx="1"/>
          </p:cNvCxnSpPr>
          <p:nvPr/>
        </p:nvCxnSpPr>
        <p:spPr>
          <a:xfrm>
            <a:off x="5075166" y="4317999"/>
            <a:ext cx="196451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8AF1C-DA02-DA41-B042-164FEBC959C6}"/>
              </a:ext>
            </a:extLst>
          </p:cNvPr>
          <p:cNvSpPr txBox="1"/>
          <p:nvPr/>
        </p:nvSpPr>
        <p:spPr>
          <a:xfrm>
            <a:off x="5347126" y="3025955"/>
            <a:ext cx="1497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 SMF</a:t>
            </a:r>
          </a:p>
          <a:p>
            <a:r>
              <a:rPr lang="fi-FI" dirty="0"/>
              <a:t>2x 0-6 GHz</a:t>
            </a:r>
          </a:p>
          <a:p>
            <a:r>
              <a:rPr lang="fi-FI" dirty="0"/>
              <a:t>2x 0-18 GHz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56B91-924B-7441-8DE1-02D20226CB78}"/>
              </a:ext>
            </a:extLst>
          </p:cNvPr>
          <p:cNvSpPr txBox="1"/>
          <p:nvPr/>
        </p:nvSpPr>
        <p:spPr>
          <a:xfrm>
            <a:off x="5308547" y="4424810"/>
            <a:ext cx="149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Optic</a:t>
            </a:r>
            <a:r>
              <a:rPr lang="fi-FI" dirty="0"/>
              <a:t> </a:t>
            </a:r>
            <a:r>
              <a:rPr lang="fi-FI" dirty="0" err="1"/>
              <a:t>fibre</a:t>
            </a:r>
            <a:endParaRPr lang="fi-FI" dirty="0"/>
          </a:p>
          <a:p>
            <a:r>
              <a:rPr lang="fi-FI" dirty="0"/>
              <a:t>110 </a:t>
            </a:r>
            <a:r>
              <a:rPr lang="fi-FI" dirty="0" err="1"/>
              <a:t>metres</a:t>
            </a:r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3B9939-45ED-A941-AA61-6CB1AFE6D25E}"/>
              </a:ext>
            </a:extLst>
          </p:cNvPr>
          <p:cNvSpPr txBox="1"/>
          <p:nvPr/>
        </p:nvSpPr>
        <p:spPr>
          <a:xfrm>
            <a:off x="2168406" y="5717912"/>
            <a:ext cx="6734508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i-FI" sz="1600" dirty="0" err="1">
                <a:latin typeface="Garamond" panose="02020404030301010803" pitchFamily="18" charset="0"/>
              </a:rPr>
              <a:t>Filter</a:t>
            </a:r>
            <a:r>
              <a:rPr lang="fi-FI" sz="1600" dirty="0">
                <a:latin typeface="Garamond" panose="02020404030301010803" pitchFamily="18" charset="0"/>
              </a:rPr>
              <a:t> and </a:t>
            </a:r>
            <a:r>
              <a:rPr lang="fi-FI" sz="1600" dirty="0" err="1">
                <a:latin typeface="Garamond" panose="02020404030301010803" pitchFamily="18" charset="0"/>
              </a:rPr>
              <a:t>Pre-amplifier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module</a:t>
            </a:r>
            <a:r>
              <a:rPr lang="fi-FI" sz="1600" dirty="0">
                <a:latin typeface="Garamond" panose="02020404030301010803" pitchFamily="18" charset="0"/>
              </a:rPr>
              <a:t>: </a:t>
            </a:r>
            <a:r>
              <a:rPr lang="fi-FI" sz="1600" dirty="0" err="1">
                <a:latin typeface="Garamond" panose="02020404030301010803" pitchFamily="18" charset="0"/>
              </a:rPr>
              <a:t>custom</a:t>
            </a:r>
            <a:r>
              <a:rPr lang="fi-FI" sz="1600" dirty="0">
                <a:latin typeface="Garamond" panose="02020404030301010803" pitchFamily="18" charset="0"/>
              </a:rPr>
              <a:t>-made (</a:t>
            </a:r>
            <a:r>
              <a:rPr lang="fi-FI" sz="1600" dirty="0" err="1">
                <a:latin typeface="Garamond" panose="02020404030301010803" pitchFamily="18" charset="0"/>
              </a:rPr>
              <a:t>discussions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with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Yebes</a:t>
            </a:r>
            <a:r>
              <a:rPr lang="fi-FI" sz="1600" dirty="0">
                <a:latin typeface="Garamond" panose="02020404030301010803" pitchFamily="18" charset="0"/>
              </a:rPr>
              <a:t>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i-FI" sz="1600" dirty="0" err="1">
                <a:latin typeface="Garamond" panose="02020404030301010803" pitchFamily="18" charset="0"/>
              </a:rPr>
              <a:t>RFOptics</a:t>
            </a:r>
            <a:r>
              <a:rPr lang="fi-FI" sz="1600" dirty="0">
                <a:latin typeface="Garamond" panose="02020404030301010803" pitchFamily="18" charset="0"/>
              </a:rPr>
              <a:t>: </a:t>
            </a:r>
            <a:r>
              <a:rPr lang="fi-FI" sz="1600" dirty="0" err="1">
                <a:latin typeface="Garamond" panose="02020404030301010803" pitchFamily="18" charset="0"/>
              </a:rPr>
              <a:t>Tx</a:t>
            </a:r>
            <a:r>
              <a:rPr lang="fi-FI" sz="1600" dirty="0">
                <a:latin typeface="Garamond" panose="02020404030301010803" pitchFamily="18" charset="0"/>
              </a:rPr>
              <a:t> and </a:t>
            </a:r>
            <a:r>
              <a:rPr lang="fi-FI" sz="1600" dirty="0" err="1">
                <a:latin typeface="Garamond" panose="02020404030301010803" pitchFamily="18" charset="0"/>
              </a:rPr>
              <a:t>Rx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units</a:t>
            </a:r>
            <a:r>
              <a:rPr lang="fi-FI" sz="1600" dirty="0">
                <a:latin typeface="Garamond" panose="02020404030301010803" pitchFamily="18" charset="0"/>
              </a:rPr>
              <a:t> (2 </a:t>
            </a:r>
            <a:r>
              <a:rPr lang="fi-FI" sz="1600" dirty="0" err="1">
                <a:latin typeface="Garamond" panose="02020404030301010803" pitchFamily="18" charset="0"/>
              </a:rPr>
              <a:t>links</a:t>
            </a:r>
            <a:r>
              <a:rPr lang="fi-FI" sz="1600" dirty="0">
                <a:latin typeface="Garamond" panose="02020404030301010803" pitchFamily="18" charset="0"/>
              </a:rPr>
              <a:t> per </a:t>
            </a:r>
            <a:r>
              <a:rPr lang="fi-FI" sz="1600" dirty="0" err="1">
                <a:latin typeface="Garamond" panose="02020404030301010803" pitchFamily="18" charset="0"/>
              </a:rPr>
              <a:t>polarisation</a:t>
            </a:r>
            <a:r>
              <a:rPr lang="fi-FI" sz="1600" dirty="0">
                <a:latin typeface="Garamond" panose="02020404030301010803" pitchFamily="18" charset="0"/>
              </a:rPr>
              <a:t> – </a:t>
            </a:r>
            <a:r>
              <a:rPr lang="fi-FI" sz="1600" dirty="0" err="1">
                <a:latin typeface="Garamond" panose="02020404030301010803" pitchFamily="18" charset="0"/>
              </a:rPr>
              <a:t>Low</a:t>
            </a:r>
            <a:r>
              <a:rPr lang="fi-FI" sz="1600" dirty="0">
                <a:latin typeface="Garamond" panose="02020404030301010803" pitchFamily="18" charset="0"/>
              </a:rPr>
              <a:t> and </a:t>
            </a:r>
            <a:r>
              <a:rPr lang="fi-FI" sz="1600" dirty="0" err="1">
                <a:latin typeface="Garamond" panose="02020404030301010803" pitchFamily="18" charset="0"/>
              </a:rPr>
              <a:t>High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freqs</a:t>
            </a:r>
            <a:r>
              <a:rPr lang="fi-FI" sz="1600" dirty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i-FI" sz="1600" dirty="0">
                <a:latin typeface="Garamond" panose="02020404030301010803" pitchFamily="18" charset="0"/>
              </a:rPr>
              <a:t>RF </a:t>
            </a:r>
            <a:r>
              <a:rPr lang="fi-FI" sz="1600" dirty="0" err="1">
                <a:latin typeface="Garamond" panose="02020404030301010803" pitchFamily="18" charset="0"/>
              </a:rPr>
              <a:t>Filter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bank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module</a:t>
            </a:r>
            <a:r>
              <a:rPr lang="fi-FI" sz="1600" dirty="0">
                <a:latin typeface="Garamond" panose="02020404030301010803" pitchFamily="18" charset="0"/>
              </a:rPr>
              <a:t>: </a:t>
            </a:r>
            <a:r>
              <a:rPr lang="fi-FI" sz="1600" dirty="0" err="1">
                <a:latin typeface="Garamond" panose="02020404030301010803" pitchFamily="18" charset="0"/>
              </a:rPr>
              <a:t>custom</a:t>
            </a:r>
            <a:r>
              <a:rPr lang="fi-FI" sz="1600" dirty="0">
                <a:latin typeface="Garamond" panose="02020404030301010803" pitchFamily="18" charset="0"/>
              </a:rPr>
              <a:t>-made (</a:t>
            </a:r>
            <a:r>
              <a:rPr lang="fi-FI" sz="1600" dirty="0" err="1">
                <a:latin typeface="Garamond" panose="02020404030301010803" pitchFamily="18" charset="0"/>
              </a:rPr>
              <a:t>discussions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with</a:t>
            </a:r>
            <a:r>
              <a:rPr lang="fi-FI" sz="1600" dirty="0">
                <a:latin typeface="Garamond" panose="02020404030301010803" pitchFamily="18" charset="0"/>
              </a:rPr>
              <a:t> </a:t>
            </a:r>
            <a:r>
              <a:rPr lang="fi-FI" sz="1600" dirty="0" err="1">
                <a:latin typeface="Garamond" panose="02020404030301010803" pitchFamily="18" charset="0"/>
              </a:rPr>
              <a:t>Yebes</a:t>
            </a:r>
            <a:r>
              <a:rPr lang="fi-FI" sz="1600">
                <a:latin typeface="Garamond" panose="02020404030301010803" pitchFamily="18" charset="0"/>
              </a:rPr>
              <a:t>).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41230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38"/>
    </mc:Choice>
    <mc:Fallback>
      <p:transition spd="slow" advTm="17493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F1AF-8972-8348-BEF5-190F8EA6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Signal</a:t>
            </a:r>
            <a:r>
              <a:rPr lang="fi-FI" dirty="0"/>
              <a:t> Chain - BE</a:t>
            </a:r>
          </a:p>
        </p:txBody>
      </p:sp>
      <p:pic>
        <p:nvPicPr>
          <p:cNvPr id="1026" name="Picture 2" descr="Image result for Mellanox SN2100">
            <a:extLst>
              <a:ext uri="{FF2B5EF4-FFF2-40B4-BE49-F238E27FC236}">
                <a16:creationId xmlns:a16="http://schemas.microsoft.com/office/drawing/2014/main" id="{F0836A62-22B8-0846-B532-559DD408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97" y="2300193"/>
            <a:ext cx="3923526" cy="147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BBC3">
            <a:extLst>
              <a:ext uri="{FF2B5EF4-FFF2-40B4-BE49-F238E27FC236}">
                <a16:creationId xmlns:a16="http://schemas.microsoft.com/office/drawing/2014/main" id="{AF5C0176-DA57-DD4C-8A95-388F348A6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28" y="4311257"/>
            <a:ext cx="3641028" cy="24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0E42E-6AC7-8C42-ABDC-C902C19070DD}"/>
              </a:ext>
            </a:extLst>
          </p:cNvPr>
          <p:cNvSpPr txBox="1"/>
          <p:nvPr/>
        </p:nvSpPr>
        <p:spPr>
          <a:xfrm>
            <a:off x="0" y="3658852"/>
            <a:ext cx="2691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8x 40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Gbps</a:t>
            </a:r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 SFP+</a:t>
            </a:r>
          </a:p>
          <a:p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8x MTP to 4 LC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breakout</a:t>
            </a:r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cable</a:t>
            </a:r>
            <a:endParaRPr lang="fi-FI" sz="1500" dirty="0"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8" descr="Image result for MTP cable">
            <a:extLst>
              <a:ext uri="{FF2B5EF4-FFF2-40B4-BE49-F238E27FC236}">
                <a16:creationId xmlns:a16="http://schemas.microsoft.com/office/drawing/2014/main" id="{FA8EA2B2-E6F5-1240-BA77-00069FFB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196" y="3456631"/>
            <a:ext cx="1034047" cy="84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2E0CF3-38C4-BE4B-8FDB-87EFABB40F41}"/>
              </a:ext>
            </a:extLst>
          </p:cNvPr>
          <p:cNvSpPr txBox="1"/>
          <p:nvPr/>
        </p:nvSpPr>
        <p:spPr>
          <a:xfrm>
            <a:off x="8736497" y="3735212"/>
            <a:ext cx="3624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1x 100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Gbps</a:t>
            </a:r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 SFP+</a:t>
            </a:r>
          </a:p>
          <a:p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1x MTP to MTP 12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Fibers</a:t>
            </a:r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cable</a:t>
            </a:r>
            <a:endParaRPr lang="fi-FI" sz="1500" dirty="0"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pic>
        <p:nvPicPr>
          <p:cNvPr id="1034" name="Picture 10" descr="Image result for MTP to MTP">
            <a:extLst>
              <a:ext uri="{FF2B5EF4-FFF2-40B4-BE49-F238E27FC236}">
                <a16:creationId xmlns:a16="http://schemas.microsoft.com/office/drawing/2014/main" id="{382C1E6C-AC5B-BA46-B6DB-7BF172D4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21" y="3560445"/>
            <a:ext cx="1174133" cy="9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>
            <a:extLst>
              <a:ext uri="{FF2B5EF4-FFF2-40B4-BE49-F238E27FC236}">
                <a16:creationId xmlns:a16="http://schemas.microsoft.com/office/drawing/2014/main" id="{6CB5A1F4-84E1-EA4F-A21A-801BF880BF7C}"/>
              </a:ext>
            </a:extLst>
          </p:cNvPr>
          <p:cNvSpPr/>
          <p:nvPr/>
        </p:nvSpPr>
        <p:spPr>
          <a:xfrm>
            <a:off x="7950819" y="2024008"/>
            <a:ext cx="3133493" cy="1363595"/>
          </a:xfrm>
          <a:prstGeom prst="irregularSeal2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Internet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8D17B4-89BF-564F-9A03-494AFA042F04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7159083" y="2836925"/>
            <a:ext cx="791736" cy="1800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1374710-4EB9-054B-B6E9-6C82F3CA3F9A}"/>
              </a:ext>
            </a:extLst>
          </p:cNvPr>
          <p:cNvSpPr txBox="1"/>
          <p:nvPr/>
        </p:nvSpPr>
        <p:spPr>
          <a:xfrm>
            <a:off x="4179459" y="2277007"/>
            <a:ext cx="26916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MELLANOX SN2100 100 </a:t>
            </a:r>
            <a:r>
              <a:rPr lang="fi-FI" sz="1500" dirty="0" err="1">
                <a:latin typeface="Candara" panose="020E0502030303020204" pitchFamily="34" charset="0"/>
                <a:cs typeface="Calibri" panose="020F0502020204030204" pitchFamily="34" charset="0"/>
              </a:rPr>
              <a:t>Gbps</a:t>
            </a:r>
            <a:r>
              <a:rPr lang="fi-FI" sz="1500" dirty="0"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36" name="Picture 12" descr="https://lh3.googleusercontent.com/MFpLpUr8lgHsYRhK4fDEqKwTp0oI8xax_vbzZXYuxSrHFvm6wAZAKyBBAOCPFGi0m6YNifw_6GqhEOQ-shjaZ3rBxxGXPLJwBSxHkAQ-Pr_WhDGb344evFG1sqAJEblsPCzsu-tiR5Xh1mbSDyl2bGo9rju6FY7FZXLmEPSYxUB1UwAKnmJK4znC_KcoXl9naE2uUIw3M2zEkiokZp74IwwLZeNWZRdtP_-FPXyCACpz4h13OzPpVg37kC1-MzNbkEtUAPmN5SdMMZIdhoxHmjLh609yKUYBSwFSl6wRsbmf41Zi198a_EABcnG8Wf2nH8p49GQmKUUfl9JxYKngxMAGhKy0b8-tSiWoZxdfoQwSPTbkkWIMKjT3HwL4HQIfsqZdPJWYret-SLATaa-tBwuJuXG_t78OUxXWYRr8_XOQ9J4tliqQHaccyY3NDF_iqdb3fDvj1j4XrdQ6I-9H_M2HmiiJmw8MlhpIFCcfyY3bNQ404-ysyeKkbihYbOTWErQk2jWqYRb6uTL008G2iIThMUde8B3pf2GpMLqWZvUHNCarRXPrAtqIgJIlzUiBXmLzctnmxdQMfDdaRiN-ImIw00QDZIRYRh876X3RpbdNLKc7QAxdAmaUtFJD1D9U6X7iPbL2nEkAW6mVSjGbFPNrcFcGX0JpI6AhVDv0AECI=w3360-h1890-no">
            <a:extLst>
              <a:ext uri="{FF2B5EF4-FFF2-40B4-BE49-F238E27FC236}">
                <a16:creationId xmlns:a16="http://schemas.microsoft.com/office/drawing/2014/main" id="{06263AEA-0D8E-914B-8932-7C04C877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20" y="4548128"/>
            <a:ext cx="3983509" cy="224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2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10"/>
    </mc:Choice>
    <mc:Fallback>
      <p:transition spd="slow" advTm="11791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B274B-1C11-4749-93BE-D2FAF105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Signal Chain – BE (</a:t>
            </a:r>
            <a:r>
              <a:rPr lang="en-AU" dirty="0" err="1"/>
              <a:t>Flexbuff</a:t>
            </a:r>
            <a:r>
              <a:rPr lang="en-AU" dirty="0"/>
              <a:t>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45EA70-FE3E-9643-AF5C-39FAE51DF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880280"/>
              </p:ext>
            </p:extLst>
          </p:nvPr>
        </p:nvGraphicFramePr>
        <p:xfrm>
          <a:off x="2085279" y="2641382"/>
          <a:ext cx="7750095" cy="3848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3365">
                  <a:extLst>
                    <a:ext uri="{9D8B030D-6E8A-4147-A177-3AD203B41FA5}">
                      <a16:colId xmlns:a16="http://schemas.microsoft.com/office/drawing/2014/main" val="281649913"/>
                    </a:ext>
                  </a:extLst>
                </a:gridCol>
                <a:gridCol w="2583365">
                  <a:extLst>
                    <a:ext uri="{9D8B030D-6E8A-4147-A177-3AD203B41FA5}">
                      <a16:colId xmlns:a16="http://schemas.microsoft.com/office/drawing/2014/main" val="4149488546"/>
                    </a:ext>
                  </a:extLst>
                </a:gridCol>
                <a:gridCol w="2583365">
                  <a:extLst>
                    <a:ext uri="{9D8B030D-6E8A-4147-A177-3AD203B41FA5}">
                      <a16:colId xmlns:a16="http://schemas.microsoft.com/office/drawing/2014/main" val="1123018733"/>
                    </a:ext>
                  </a:extLst>
                </a:gridCol>
              </a:tblGrid>
              <a:tr h="265211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Option A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Option B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331683"/>
                  </a:ext>
                </a:extLst>
              </a:tr>
              <a:tr h="530419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Motherboard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u="sng" dirty="0">
                          <a:solidFill>
                            <a:srgbClr val="0070C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Supermicro C7X99-OCE</a:t>
                      </a:r>
                      <a:endParaRPr lang="fi-FI" sz="1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u="sng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MB-X10DRI-T</a:t>
                      </a:r>
                      <a:endParaRPr lang="fi-FI" sz="1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8108009"/>
                  </a:ext>
                </a:extLst>
              </a:tr>
              <a:tr h="530419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Chipset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I7-6950X 10-core 3.0GHz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2 Xeon E5-2637v4 3500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729458"/>
                  </a:ext>
                </a:extLst>
              </a:tr>
              <a:tr h="265211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Number of PCI-E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4 3.0x16 and 2 2.0x4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3 3.0x16 and 3 3.0x8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736872"/>
                  </a:ext>
                </a:extLst>
              </a:tr>
              <a:tr h="265211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Memory RAM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64 GB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256 GB (16x16 GB)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7246455"/>
                  </a:ext>
                </a:extLst>
              </a:tr>
              <a:tr h="400902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Chasis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Supermicro 4U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Supermicro 2U +</a:t>
                      </a:r>
                    </a:p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Supermicro 4U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1786519"/>
                  </a:ext>
                </a:extLst>
              </a:tr>
              <a:tr h="530419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Disks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36x3.5’’ Ironwolf Seagate 10TB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18 2.5’’ HDD +</a:t>
                      </a:r>
                    </a:p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48 3.5’’ HDD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2542158"/>
                  </a:ext>
                </a:extLst>
              </a:tr>
              <a:tr h="530419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Storage interface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Adaptec HBA 1000-8i8e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effectLst/>
                        </a:rPr>
                        <a:t>LSI SAS 9300-4i4e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7504053"/>
                  </a:ext>
                </a:extLst>
              </a:tr>
              <a:tr h="530419"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>
                          <a:effectLst/>
                        </a:rPr>
                        <a:t>Network card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u="sng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100 Gbps Mellanox card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24230" algn="ctr">
                        <a:spcAft>
                          <a:spcPts val="0"/>
                        </a:spcAft>
                        <a:tabLst>
                          <a:tab pos="824230" algn="l"/>
                          <a:tab pos="1645285" algn="l"/>
                          <a:tab pos="2470150" algn="l"/>
                          <a:tab pos="3290570" algn="l"/>
                          <a:tab pos="4115435" algn="l"/>
                          <a:tab pos="4939665" algn="l"/>
                          <a:tab pos="6584950" algn="l"/>
                          <a:tab pos="7406005" algn="l"/>
                          <a:tab pos="8230870" algn="l"/>
                          <a:tab pos="9051290" algn="l"/>
                          <a:tab pos="9876155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AOC-STG-i4S</a:t>
                      </a:r>
                      <a:endParaRPr lang="fi-FI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6000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3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83"/>
    </mc:Choice>
    <mc:Fallback>
      <p:transition spd="slow" advTm="10348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C4D7-AC17-1F42-B92A-C1A8FFE9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4" descr="https://lh3.googleusercontent.com/apD09NaIciVSaPxBM9rcGRzoMJI0h_aaI7CiXcpcEa03KsDYheCOm-0HrWvYdeyG9rnxiWFg2ECSGOQ3xEJRO4fgIpQ5ClnU0NodWSfcdG5CjaNfGX7zpqhGGkDcD_TOf9Li5Q-2otUli64l8wLgZol7YKwTqzQTqCCMrVnQenR5pW28_flCG9Wej3iw52sh--kmzJbkSXQYaM4b4YL__ahQsJp0VOrxxzpJt1t9a-j3ur8sjGFSLvx0CsPA85ML0LMF7LpsFnfjPK5fAowR-8_XorQ2lRPrPI6ApX0gLFj0fSHv2eWyj9xOA62NgfIs7jvjhBftkKkZi75Aj30jEDJbLNmes7C7kQG7QnNO_KBvc07M6Y5aYSKGvcFDTSixiZ5QY5HoUpVEaIFyIaZlDdMWvpnLj_aQ_OrXP4pxMw6S2vbAdFpVCeNhrpHdkobFPmM8azNvJjnpurOPPdZMJF5CaDPNORaBm_NwPM0L9l1rvu60EmKpU-lDNltsoD4dN5EVxn7IiEC_Gga8aqeAyYQlnBkxadbIj3F4CBZTq5aAmU8xPswnX8-hDlfK1K1R_Rdk6gAcuYzzlAd3k2N8xFEawClKvspcnv2v4_hrqmNJ8Dp1WNJhhTL205e9qTEAJaOK8Y8znv8eS-jn3sEtnJ0LExbm2riy8I8adfM0cBLS=w1074-h1906-no">
            <a:extLst>
              <a:ext uri="{FF2B5EF4-FFF2-40B4-BE49-F238E27FC236}">
                <a16:creationId xmlns:a16="http://schemas.microsoft.com/office/drawing/2014/main" id="{BAAE2796-8F09-A945-BE71-4CFD8743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3" y="1676400"/>
            <a:ext cx="2563717" cy="45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8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"/>
    </mc:Choice>
    <mc:Fallback>
      <p:transition spd="slow" advTm="12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1000-8B3B-2E4A-9F4F-BF02A6FF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Time &amp; </a:t>
            </a:r>
            <a:r>
              <a:rPr lang="fi-FI" dirty="0" err="1"/>
              <a:t>Frequency</a:t>
            </a:r>
            <a:r>
              <a:rPr lang="fi-FI" dirty="0"/>
              <a:t> </a:t>
            </a:r>
            <a:r>
              <a:rPr lang="fi-FI" dirty="0" err="1"/>
              <a:t>distribution</a:t>
            </a:r>
            <a:endParaRPr lang="fi-FI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ED087D-27DB-464B-A79A-01CEBC46F23D}"/>
              </a:ext>
            </a:extLst>
          </p:cNvPr>
          <p:cNvSpPr txBox="1">
            <a:spLocks/>
          </p:cNvSpPr>
          <p:nvPr/>
        </p:nvSpPr>
        <p:spPr>
          <a:xfrm>
            <a:off x="420381" y="2282726"/>
            <a:ext cx="5333647" cy="71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FGI </a:t>
            </a:r>
            <a:r>
              <a:rPr lang="fi-FI" sz="15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will</a:t>
            </a:r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i-FI" sz="15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run</a:t>
            </a:r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i-FI" sz="15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the</a:t>
            </a:r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i-FI" sz="15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station</a:t>
            </a:r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i-FI" sz="15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without</a:t>
            </a:r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 an </a:t>
            </a:r>
            <a:r>
              <a:rPr lang="fi-FI" sz="15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Hydrogen</a:t>
            </a:r>
            <a:r>
              <a:rPr lang="fi-FI" sz="1500" dirty="0">
                <a:solidFill>
                  <a:srgbClr val="FF0000"/>
                </a:solidFill>
                <a:latin typeface="Century Gothic" panose="020B0502020202020204" pitchFamily="34" charset="0"/>
              </a:rPr>
              <a:t> maser!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E77C2-0226-2A49-9F44-69089D0E7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183" y="5031396"/>
            <a:ext cx="2396549" cy="1802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CB562-0156-7547-A32B-67D5F5B9C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183" y="2842962"/>
            <a:ext cx="2396549" cy="184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97FB4E-24F7-894F-9CEB-291FDDE723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062" y="4374203"/>
            <a:ext cx="879864" cy="813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525E5-E1B1-494E-87F9-6925717AF782}"/>
              </a:ext>
            </a:extLst>
          </p:cNvPr>
          <p:cNvSpPr txBox="1"/>
          <p:nvPr/>
        </p:nvSpPr>
        <p:spPr>
          <a:xfrm>
            <a:off x="4284246" y="3072647"/>
            <a:ext cx="1530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0" dirty="0">
                <a:latin typeface="Century Gothic" panose="020B0502020202020204" pitchFamily="34" charset="0"/>
              </a:rPr>
              <a:t>H-maser+</a:t>
            </a:r>
          </a:p>
          <a:p>
            <a:pPr algn="ctr"/>
            <a:r>
              <a:rPr lang="fi-FI" b="0" dirty="0">
                <a:latin typeface="Century Gothic" panose="020B0502020202020204" pitchFamily="34" charset="0"/>
              </a:rPr>
              <a:t>Master</a:t>
            </a:r>
          </a:p>
          <a:p>
            <a:pPr algn="ctr"/>
            <a:endParaRPr lang="fi-FI" dirty="0">
              <a:latin typeface="Century Gothic" panose="020B0502020202020204" pitchFamily="34" charset="0"/>
            </a:endParaRPr>
          </a:p>
          <a:p>
            <a:pPr algn="ctr"/>
            <a:endParaRPr lang="fi-FI" b="0" dirty="0">
              <a:latin typeface="Century Gothic" panose="020B0502020202020204" pitchFamily="34" charset="0"/>
            </a:endParaRPr>
          </a:p>
          <a:p>
            <a:pPr algn="ctr"/>
            <a:endParaRPr lang="fi-FI" dirty="0">
              <a:latin typeface="Century Gothic" panose="020B0502020202020204" pitchFamily="34" charset="0"/>
            </a:endParaRPr>
          </a:p>
          <a:p>
            <a:pPr algn="ctr"/>
            <a:endParaRPr lang="fi-FI" b="0" dirty="0">
              <a:latin typeface="Century Gothic" panose="020B0502020202020204" pitchFamily="34" charset="0"/>
            </a:endParaRPr>
          </a:p>
          <a:p>
            <a:pPr algn="ctr"/>
            <a:r>
              <a:rPr lang="fi-FI" b="0" dirty="0" err="1">
                <a:latin typeface="Century Gothic" panose="020B0502020202020204" pitchFamily="34" charset="0"/>
              </a:rPr>
              <a:t>Optic</a:t>
            </a:r>
            <a:r>
              <a:rPr lang="fi-FI" b="0" dirty="0">
                <a:latin typeface="Century Gothic" panose="020B0502020202020204" pitchFamily="34" charset="0"/>
              </a:rPr>
              <a:t> </a:t>
            </a:r>
            <a:r>
              <a:rPr lang="fi-FI" b="0" dirty="0" err="1">
                <a:latin typeface="Century Gothic" panose="020B0502020202020204" pitchFamily="34" charset="0"/>
              </a:rPr>
              <a:t>fibre</a:t>
            </a:r>
            <a:endParaRPr lang="fi-FI" b="0" dirty="0">
              <a:latin typeface="Century Gothic" panose="020B0502020202020204" pitchFamily="34" charset="0"/>
            </a:endParaRPr>
          </a:p>
          <a:p>
            <a:pPr algn="ctr"/>
            <a:endParaRPr lang="fi-FI" dirty="0">
              <a:latin typeface="Century Gothic" panose="020B0502020202020204" pitchFamily="34" charset="0"/>
            </a:endParaRPr>
          </a:p>
          <a:p>
            <a:pPr algn="ctr"/>
            <a:endParaRPr lang="fi-FI" b="0" dirty="0">
              <a:latin typeface="Century Gothic" panose="020B0502020202020204" pitchFamily="34" charset="0"/>
            </a:endParaRPr>
          </a:p>
          <a:p>
            <a:pPr algn="ctr"/>
            <a:endParaRPr lang="fi-FI" dirty="0">
              <a:latin typeface="Century Gothic" panose="020B0502020202020204" pitchFamily="34" charset="0"/>
            </a:endParaRPr>
          </a:p>
          <a:p>
            <a:pPr algn="ctr"/>
            <a:r>
              <a:rPr lang="fi-FI" dirty="0">
                <a:latin typeface="Century Gothic" panose="020B0502020202020204" pitchFamily="34" charset="0"/>
              </a:rPr>
              <a:t>Slave</a:t>
            </a:r>
          </a:p>
          <a:p>
            <a:pPr algn="ctr"/>
            <a:r>
              <a:rPr lang="fi-FI" b="0" dirty="0">
                <a:latin typeface="Century Gothic" panose="020B0502020202020204" pitchFamily="34" charset="0"/>
              </a:rPr>
              <a:t>1pps/5 MHz</a:t>
            </a:r>
          </a:p>
        </p:txBody>
      </p:sp>
      <p:graphicFrame>
        <p:nvGraphicFramePr>
          <p:cNvPr id="9" name="Objekti 4">
            <a:extLst>
              <a:ext uri="{FF2B5EF4-FFF2-40B4-BE49-F238E27FC236}">
                <a16:creationId xmlns:a16="http://schemas.microsoft.com/office/drawing/2014/main" id="{3A9A138A-25A9-0141-98FE-3E41D372C3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564213"/>
              </p:ext>
            </p:extLst>
          </p:nvPr>
        </p:nvGraphicFramePr>
        <p:xfrm>
          <a:off x="5942081" y="2474504"/>
          <a:ext cx="5921298" cy="4183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6" imgW="0" imgH="0" progId="AcroExch.Document.11">
                  <p:embed/>
                </p:oleObj>
              </mc:Choice>
              <mc:Fallback>
                <p:oleObj name="Acrobat Document" r:id="rId6" imgW="0" imgH="0" progId="AcroExch.Document.11">
                  <p:embed/>
                  <p:pic>
                    <p:nvPicPr>
                      <p:cNvPr id="16" name="Objekti 4">
                        <a:extLst>
                          <a:ext uri="{FF2B5EF4-FFF2-40B4-BE49-F238E27FC236}">
                            <a16:creationId xmlns:a16="http://schemas.microsoft.com/office/drawing/2014/main" id="{CB7DDF7F-B28B-E84E-82FA-3C07181E59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081" y="2474504"/>
                        <a:ext cx="5921298" cy="4183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73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37"/>
    </mc:Choice>
    <mc:Fallback>
      <p:transition spd="slow" advTm="1191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0AACE-F256-C042-82F4-373E60FC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Time &amp; </a:t>
            </a:r>
            <a:r>
              <a:rPr lang="fi-FI" dirty="0" err="1"/>
              <a:t>Frequency</a:t>
            </a:r>
            <a:r>
              <a:rPr lang="fi-FI" dirty="0"/>
              <a:t> </a:t>
            </a:r>
            <a:r>
              <a:rPr lang="fi-FI" dirty="0" err="1"/>
              <a:t>distribution</a:t>
            </a:r>
            <a:endParaRPr lang="fi-FI" dirty="0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861707D1-7FE9-0C48-BF35-0C4C028FA4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54954" y="2280115"/>
            <a:ext cx="8761413" cy="1176763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FF7900"/>
              </a:buClr>
              <a:buSzPct val="80000"/>
              <a:buChar char="•"/>
              <a:tabLst>
                <a:tab pos="2066925" algn="l"/>
              </a:tabLst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2925" indent="-180975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FF7900"/>
              </a:buClr>
              <a:buSzPct val="80000"/>
              <a:buChar char="•"/>
              <a:tabLst>
                <a:tab pos="2066925" algn="l"/>
              </a:tabLst>
              <a:defRPr sz="2000">
                <a:solidFill>
                  <a:srgbClr val="000000"/>
                </a:solidFill>
                <a:latin typeface="+mn-lt"/>
                <a:cs typeface="+mn-cs"/>
              </a:defRPr>
            </a:lvl2pPr>
            <a:lvl3pPr marL="809625" indent="-17145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FF7900"/>
              </a:buClr>
              <a:buSzPct val="80000"/>
              <a:buChar char="•"/>
              <a:tabLst>
                <a:tab pos="2066925" algn="l"/>
              </a:tabLst>
              <a:defRPr>
                <a:solidFill>
                  <a:srgbClr val="000000"/>
                </a:solidFill>
                <a:latin typeface="+mn-lt"/>
                <a:cs typeface="+mn-cs"/>
              </a:defRPr>
            </a:lvl3pPr>
            <a:lvl4pPr marL="1162050" indent="-180975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FF7900"/>
              </a:buClr>
              <a:buSzPct val="80000"/>
              <a:buChar char="•"/>
              <a:tabLst>
                <a:tab pos="2066925" algn="l"/>
              </a:tabLst>
              <a:defRPr>
                <a:solidFill>
                  <a:srgbClr val="000000"/>
                </a:solidFill>
                <a:latin typeface="+mn-lt"/>
                <a:cs typeface="+mn-cs"/>
              </a:defRPr>
            </a:lvl4pPr>
            <a:lvl5pPr marL="1524000" indent="-180975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FF7900"/>
              </a:buClr>
              <a:buSzPct val="80000"/>
              <a:buChar char="•"/>
              <a:tabLst>
                <a:tab pos="2066925" algn="l"/>
              </a:tabLst>
              <a:defRPr sz="1600">
                <a:solidFill>
                  <a:srgbClr val="000000"/>
                </a:solidFill>
                <a:latin typeface="+mn-lt"/>
                <a:cs typeface="+mn-cs"/>
              </a:defRPr>
            </a:lvl5pPr>
            <a:lvl6pPr marL="1600200" indent="-1714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D2D2D2"/>
              </a:buClr>
              <a:buSzPct val="90000"/>
              <a:buChar char="•"/>
              <a:tabLst>
                <a:tab pos="2066925" algn="l"/>
              </a:tabLst>
              <a:defRPr sz="1100">
                <a:solidFill>
                  <a:srgbClr val="3D3D3D"/>
                </a:solidFill>
                <a:latin typeface="+mn-lt"/>
                <a:cs typeface="+mn-cs"/>
              </a:defRPr>
            </a:lvl6pPr>
            <a:lvl7pPr marL="2057400" indent="-1714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D2D2D2"/>
              </a:buClr>
              <a:buSzPct val="90000"/>
              <a:buChar char="•"/>
              <a:tabLst>
                <a:tab pos="2066925" algn="l"/>
              </a:tabLst>
              <a:defRPr sz="1100">
                <a:solidFill>
                  <a:srgbClr val="3D3D3D"/>
                </a:solidFill>
                <a:latin typeface="+mn-lt"/>
                <a:cs typeface="+mn-cs"/>
              </a:defRPr>
            </a:lvl7pPr>
            <a:lvl8pPr marL="2514600" indent="-1714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D2D2D2"/>
              </a:buClr>
              <a:buSzPct val="90000"/>
              <a:buChar char="•"/>
              <a:tabLst>
                <a:tab pos="2066925" algn="l"/>
              </a:tabLst>
              <a:defRPr sz="1100">
                <a:solidFill>
                  <a:srgbClr val="3D3D3D"/>
                </a:solidFill>
                <a:latin typeface="+mn-lt"/>
                <a:cs typeface="+mn-cs"/>
              </a:defRPr>
            </a:lvl8pPr>
            <a:lvl9pPr marL="2971800" indent="-1714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D2D2D2"/>
              </a:buClr>
              <a:buSzPct val="90000"/>
              <a:buChar char="•"/>
              <a:tabLst>
                <a:tab pos="2066925" algn="l"/>
              </a:tabLst>
              <a:defRPr sz="1100">
                <a:solidFill>
                  <a:srgbClr val="3D3D3D"/>
                </a:solidFill>
                <a:latin typeface="+mn-lt"/>
                <a:cs typeface="+mn-cs"/>
              </a:defRPr>
            </a:lvl9pPr>
          </a:lstStyle>
          <a:p>
            <a:r>
              <a:rPr lang="fi-FI" sz="1600" b="0" kern="0" dirty="0" err="1">
                <a:latin typeface="Century Gothic" panose="020B0502020202020204" pitchFamily="34" charset="0"/>
              </a:rPr>
              <a:t>Extensive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tests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have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been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carried</a:t>
            </a:r>
            <a:r>
              <a:rPr lang="fi-FI" sz="1600" b="0" kern="0" dirty="0">
                <a:latin typeface="Century Gothic" panose="020B0502020202020204" pitchFamily="34" charset="0"/>
              </a:rPr>
              <a:t> out </a:t>
            </a:r>
            <a:r>
              <a:rPr lang="fi-FI" sz="1600" b="0" kern="0" dirty="0" err="1">
                <a:latin typeface="Century Gothic" panose="020B0502020202020204" pitchFamily="34" charset="0"/>
              </a:rPr>
              <a:t>since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the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installation</a:t>
            </a:r>
            <a:r>
              <a:rPr lang="fi-FI" sz="1600" b="0" kern="0" dirty="0">
                <a:latin typeface="Century Gothic" panose="020B0502020202020204" pitchFamily="34" charset="0"/>
              </a:rPr>
              <a:t> of </a:t>
            </a:r>
            <a:r>
              <a:rPr lang="fi-FI" sz="1600" b="0" kern="0" dirty="0" err="1">
                <a:latin typeface="Century Gothic" panose="020B0502020202020204" pitchFamily="34" charset="0"/>
              </a:rPr>
              <a:t>the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system</a:t>
            </a:r>
            <a:r>
              <a:rPr lang="fi-FI" sz="1600" b="0" kern="0" dirty="0">
                <a:latin typeface="Century Gothic" panose="020B0502020202020204" pitchFamily="34" charset="0"/>
              </a:rPr>
              <a:t> in 2017.</a:t>
            </a:r>
          </a:p>
          <a:p>
            <a:r>
              <a:rPr lang="fi-FI" sz="1600" b="0" kern="0" dirty="0" err="1">
                <a:latin typeface="Century Gothic" panose="020B0502020202020204" pitchFamily="34" charset="0"/>
              </a:rPr>
              <a:t>Comparing</a:t>
            </a:r>
            <a:r>
              <a:rPr lang="fi-FI" sz="1600" b="0" kern="0" dirty="0">
                <a:latin typeface="Century Gothic" panose="020B0502020202020204" pitchFamily="34" charset="0"/>
              </a:rPr>
              <a:t> WRS </a:t>
            </a:r>
            <a:r>
              <a:rPr lang="fi-FI" sz="1600" b="0" kern="0" dirty="0" err="1">
                <a:latin typeface="Century Gothic" panose="020B0502020202020204" pitchFamily="34" charset="0"/>
              </a:rPr>
              <a:t>signal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vs</a:t>
            </a:r>
            <a:r>
              <a:rPr lang="fi-FI" sz="1600" b="0" kern="0" dirty="0">
                <a:latin typeface="Century Gothic" panose="020B0502020202020204" pitchFamily="34" charset="0"/>
              </a:rPr>
              <a:t> </a:t>
            </a:r>
            <a:r>
              <a:rPr lang="fi-FI" sz="1600" b="0" kern="0" dirty="0" err="1">
                <a:latin typeface="Century Gothic" panose="020B0502020202020204" pitchFamily="34" charset="0"/>
              </a:rPr>
              <a:t>Aalto’s</a:t>
            </a:r>
            <a:r>
              <a:rPr lang="fi-FI" sz="1600" b="0" kern="0" dirty="0">
                <a:latin typeface="Century Gothic" panose="020B0502020202020204" pitchFamily="34" charset="0"/>
              </a:rPr>
              <a:t> Metsähovi H-maser.</a:t>
            </a:r>
          </a:p>
          <a:p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WRS </a:t>
            </a:r>
            <a:r>
              <a:rPr lang="fi-FI" sz="18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provides</a:t>
            </a:r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fi-FI" sz="18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good</a:t>
            </a:r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 1 </a:t>
            </a:r>
            <a:r>
              <a:rPr lang="fi-FI" sz="18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pps</a:t>
            </a:r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 and 5 MHz </a:t>
            </a:r>
            <a:r>
              <a:rPr lang="fi-FI" sz="18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signals</a:t>
            </a:r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fi-FI" sz="18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fulfill</a:t>
            </a:r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 VGOS </a:t>
            </a:r>
            <a:r>
              <a:rPr lang="en-AU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requirements</a:t>
            </a:r>
            <a:r>
              <a:rPr lang="fi-FI" sz="18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fi-FI" sz="1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fi-FI" b="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2BC8F-9047-F346-B999-2FC4B95F16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02" y="3456878"/>
            <a:ext cx="5122172" cy="3401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B2DDE-71BF-CD4D-820B-ABAF6CF96F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273" y="3456878"/>
            <a:ext cx="5035674" cy="33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98"/>
    </mc:Choice>
    <mc:Fallback>
      <p:transition spd="slow" advTm="17099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1095-63AA-4947-BEB3-DD45A9A5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Upgrade TFD –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Poster</a:t>
            </a:r>
            <a:r>
              <a:rPr lang="fi-FI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FF4E3-0599-4648-902F-7BC20499A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97"/>
          <a:stretch/>
        </p:blipFill>
        <p:spPr>
          <a:xfrm>
            <a:off x="851962" y="2520176"/>
            <a:ext cx="4951327" cy="3962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E609D-17A4-564C-92DA-2637FF320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48"/>
          <a:stretch/>
        </p:blipFill>
        <p:spPr>
          <a:xfrm>
            <a:off x="5624870" y="3066585"/>
            <a:ext cx="5161080" cy="31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3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32"/>
    </mc:Choice>
    <mc:Fallback>
      <p:transition spd="slow" advTm="4543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A47D-2EC4-A64B-B355-62CFA7E5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Git Repository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71FEC-C2DB-234F-923D-E4F0B720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763"/>
            <a:ext cx="12192000" cy="46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A833-A619-7842-AF79-BEC77D20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Upcoming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F7DF0-4703-DC47-A7C3-B35402B00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866" y="2938037"/>
            <a:ext cx="7409184" cy="2960959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Sep - Oct 2018: Telescope commissioning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Dec 2018: Site acceptance test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Feb - Apr 2019: Installation of the signal chain components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2019: Testing of the complete telescope system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2020: Start regular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421189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59"/>
    </mc:Choice>
    <mc:Fallback>
      <p:transition spd="slow" advTm="1048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C96F-C38B-9443-8133-2E59A2EC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From</a:t>
            </a:r>
            <a:r>
              <a:rPr lang="fi-FI" dirty="0"/>
              <a:t> 0 to 100 in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E0401-FB33-2542-96D6-DB995CA3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3036206"/>
            <a:ext cx="8761413" cy="25508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The radio telescope is constructed by the Finnish Geospatial Research Institute (FGI), which is part of the National Land Survey of Finland.</a:t>
            </a:r>
          </a:p>
          <a:p>
            <a:r>
              <a:rPr lang="en-AU" dirty="0"/>
              <a:t>From 2005 until now, FGI was just an institute that rented 4 observing times per year the radio telescope of Aalto </a:t>
            </a:r>
            <a:r>
              <a:rPr lang="en-AU" dirty="0" err="1"/>
              <a:t>Metsähovi</a:t>
            </a:r>
            <a:r>
              <a:rPr lang="en-AU" dirty="0"/>
              <a:t> Radio Observatory (MRO).</a:t>
            </a:r>
          </a:p>
          <a:p>
            <a:r>
              <a:rPr lang="en-AU" dirty="0"/>
              <a:t>In 2019 FGI aims to be a full functioning VLBI Global Observing System (VGOS) station.</a:t>
            </a:r>
          </a:p>
          <a:p>
            <a:r>
              <a:rPr lang="en-AU" dirty="0"/>
              <a:t>Building a VLBI station from scratch with minimal resources.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343D61B-5149-6140-B51E-9B3D05147A4B}"/>
              </a:ext>
            </a:extLst>
          </p:cNvPr>
          <p:cNvSpPr/>
          <p:nvPr/>
        </p:nvSpPr>
        <p:spPr>
          <a:xfrm>
            <a:off x="10122947" y="2375273"/>
            <a:ext cx="1376978" cy="387275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099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53"/>
    </mc:Choice>
    <mc:Fallback>
      <p:transition spd="slow" advTm="11095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9231-AF0F-CF47-8DEE-D61C1B2F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location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B769D-0D55-214C-9454-F0FA2100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34521"/>
            <a:ext cx="8761413" cy="1055449"/>
          </a:xfrm>
        </p:spPr>
        <p:txBody>
          <a:bodyPr>
            <a:normAutofit/>
          </a:bodyPr>
          <a:lstStyle/>
          <a:p>
            <a:r>
              <a:rPr lang="fi-FI" dirty="0"/>
              <a:t>Metsähovi radio </a:t>
            </a:r>
            <a:r>
              <a:rPr lang="fi-FI" dirty="0" err="1"/>
              <a:t>quite</a:t>
            </a:r>
            <a:r>
              <a:rPr lang="fi-FI" dirty="0"/>
              <a:t> </a:t>
            </a:r>
            <a:r>
              <a:rPr lang="fi-FI" dirty="0" err="1"/>
              <a:t>area</a:t>
            </a:r>
            <a:endParaRPr lang="fi-FI" dirty="0"/>
          </a:p>
          <a:p>
            <a:pPr lvl="1"/>
            <a:r>
              <a:rPr lang="fi-FI" dirty="0"/>
              <a:t>Helsinki </a:t>
            </a:r>
            <a:r>
              <a:rPr lang="fi-FI" dirty="0" err="1"/>
              <a:t>University</a:t>
            </a:r>
            <a:r>
              <a:rPr lang="fi-FI" dirty="0"/>
              <a:t>, Aalto </a:t>
            </a:r>
            <a:r>
              <a:rPr lang="fi-FI" dirty="0" err="1"/>
              <a:t>University</a:t>
            </a:r>
            <a:r>
              <a:rPr lang="fi-FI" dirty="0"/>
              <a:t> and FGI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47317-2196-074E-9154-2416C721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4" y="3279652"/>
            <a:ext cx="5159785" cy="32588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96220B-FEBB-794D-B6D8-4143E544BE91}"/>
              </a:ext>
            </a:extLst>
          </p:cNvPr>
          <p:cNvCxnSpPr/>
          <p:nvPr/>
        </p:nvCxnSpPr>
        <p:spPr>
          <a:xfrm flipV="1">
            <a:off x="1990165" y="3279652"/>
            <a:ext cx="4459178" cy="1031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6EFEAD-3A89-754A-A264-8539A67ADFA4}"/>
              </a:ext>
            </a:extLst>
          </p:cNvPr>
          <p:cNvCxnSpPr/>
          <p:nvPr/>
        </p:nvCxnSpPr>
        <p:spPr>
          <a:xfrm>
            <a:off x="1990165" y="4311650"/>
            <a:ext cx="4459178" cy="222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146086-D0B6-924F-BC2A-F5EFB294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343" y="3266656"/>
            <a:ext cx="3985575" cy="32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6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86"/>
    </mc:Choice>
    <mc:Fallback>
      <p:transition spd="slow" advTm="955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6182-598F-F84B-8183-702DD7BB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station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1D103-D153-8B48-B59A-ACA16BFC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319"/>
            <a:ext cx="4374989" cy="341630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Metsähovi </a:t>
            </a:r>
            <a:r>
              <a:rPr lang="fi-FI" dirty="0" err="1"/>
              <a:t>Geodetic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 Institute</a:t>
            </a:r>
          </a:p>
          <a:p>
            <a:pPr lvl="1"/>
            <a:r>
              <a:rPr lang="fi-FI" b="1" dirty="0"/>
              <a:t>VGOS</a:t>
            </a:r>
            <a:r>
              <a:rPr lang="fi-FI" dirty="0"/>
              <a:t> radio </a:t>
            </a:r>
            <a:r>
              <a:rPr lang="fi-FI" dirty="0" err="1"/>
              <a:t>telescope</a:t>
            </a:r>
            <a:endParaRPr lang="fi-FI" dirty="0"/>
          </a:p>
          <a:p>
            <a:pPr lvl="1"/>
            <a:r>
              <a:rPr lang="fi-FI" dirty="0" err="1"/>
              <a:t>Satellite</a:t>
            </a:r>
            <a:r>
              <a:rPr lang="fi-FI" dirty="0"/>
              <a:t> Laser </a:t>
            </a:r>
            <a:r>
              <a:rPr lang="fi-FI" dirty="0" err="1"/>
              <a:t>Ranging</a:t>
            </a:r>
            <a:r>
              <a:rPr lang="fi-FI" dirty="0"/>
              <a:t> </a:t>
            </a:r>
            <a:r>
              <a:rPr lang="fi-FI" dirty="0" err="1"/>
              <a:t>station</a:t>
            </a:r>
            <a:r>
              <a:rPr lang="fi-FI" dirty="0"/>
              <a:t> (</a:t>
            </a:r>
            <a:r>
              <a:rPr lang="fi-FI" b="1" dirty="0"/>
              <a:t>SLR</a:t>
            </a:r>
            <a:r>
              <a:rPr lang="fi-FI" dirty="0"/>
              <a:t>)</a:t>
            </a:r>
          </a:p>
          <a:p>
            <a:pPr lvl="1"/>
            <a:r>
              <a:rPr lang="fi-FI" dirty="0" err="1"/>
              <a:t>Doppler</a:t>
            </a:r>
            <a:r>
              <a:rPr lang="fi-FI" dirty="0"/>
              <a:t> </a:t>
            </a:r>
            <a:r>
              <a:rPr lang="fi-FI" dirty="0" err="1"/>
              <a:t>Orbitography</a:t>
            </a:r>
            <a:r>
              <a:rPr lang="fi-FI" dirty="0"/>
              <a:t> and </a:t>
            </a:r>
            <a:r>
              <a:rPr lang="fi-FI" dirty="0" err="1"/>
              <a:t>Radiopositioning</a:t>
            </a:r>
            <a:r>
              <a:rPr lang="fi-FI" dirty="0"/>
              <a:t> </a:t>
            </a:r>
            <a:r>
              <a:rPr lang="fi-FI" dirty="0" err="1"/>
              <a:t>Integrated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Satellite</a:t>
            </a:r>
            <a:r>
              <a:rPr lang="fi-FI" dirty="0"/>
              <a:t> (</a:t>
            </a:r>
            <a:r>
              <a:rPr lang="fi-FI" b="1" dirty="0"/>
              <a:t>DORIS</a:t>
            </a:r>
            <a:r>
              <a:rPr lang="fi-FI" dirty="0"/>
              <a:t>)</a:t>
            </a:r>
          </a:p>
          <a:p>
            <a:pPr lvl="1"/>
            <a:r>
              <a:rPr lang="fi-FI" dirty="0" err="1"/>
              <a:t>Receivers</a:t>
            </a:r>
            <a:r>
              <a:rPr lang="fi-FI" dirty="0"/>
              <a:t> for Global </a:t>
            </a:r>
            <a:r>
              <a:rPr lang="fi-FI" dirty="0" err="1"/>
              <a:t>Navigational</a:t>
            </a:r>
            <a:r>
              <a:rPr lang="fi-FI" dirty="0"/>
              <a:t> </a:t>
            </a:r>
            <a:r>
              <a:rPr lang="fi-FI" dirty="0" err="1"/>
              <a:t>Satellites</a:t>
            </a:r>
            <a:r>
              <a:rPr lang="fi-FI" dirty="0"/>
              <a:t> (</a:t>
            </a:r>
            <a:r>
              <a:rPr lang="fi-FI" b="1" dirty="0"/>
              <a:t>GNSS</a:t>
            </a:r>
            <a:r>
              <a:rPr lang="fi-FI" dirty="0"/>
              <a:t>)</a:t>
            </a:r>
          </a:p>
          <a:p>
            <a:pPr lvl="1"/>
            <a:r>
              <a:rPr lang="fi-FI" dirty="0" err="1"/>
              <a:t>Superconducting</a:t>
            </a:r>
            <a:r>
              <a:rPr lang="fi-FI" dirty="0"/>
              <a:t> and </a:t>
            </a:r>
            <a:r>
              <a:rPr lang="fi-FI" dirty="0" err="1"/>
              <a:t>absolute</a:t>
            </a:r>
            <a:r>
              <a:rPr lang="fi-FI" dirty="0"/>
              <a:t> </a:t>
            </a:r>
            <a:r>
              <a:rPr lang="fi-FI" dirty="0" err="1"/>
              <a:t>gravimeter</a:t>
            </a:r>
            <a:r>
              <a:rPr lang="fi-FI" dirty="0"/>
              <a:t> (SG+AG)</a:t>
            </a:r>
          </a:p>
          <a:p>
            <a:endParaRPr lang="fi-FI" dirty="0"/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ACD5BBA2-F8A1-3648-A9FD-4349A345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41" y="2606558"/>
            <a:ext cx="7749259" cy="39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33"/>
    </mc:Choice>
    <mc:Fallback>
      <p:transition spd="slow" advTm="12023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F1D4-AA44-C944-B631-A9029E32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DDFEE-DEAA-D844-86EC-F8A1DC732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2009 – 2015: Search of funding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Until 2015: renewal of other </a:t>
            </a:r>
            <a:r>
              <a:rPr lang="en-US" dirty="0" err="1">
                <a:latin typeface="Century Gothic" panose="020B0502020202020204" pitchFamily="34" charset="0"/>
              </a:rPr>
              <a:t>Metsähovi</a:t>
            </a:r>
            <a:r>
              <a:rPr lang="en-US" dirty="0">
                <a:latin typeface="Century Gothic" panose="020B0502020202020204" pitchFamily="34" charset="0"/>
              </a:rPr>
              <a:t> instruments.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November 2015: Proof of funding for the VGOS project by Finnish Ministry of Forestry and Agriculture</a:t>
            </a:r>
          </a:p>
          <a:p>
            <a:r>
              <a:rPr lang="en-US" dirty="0">
                <a:latin typeface="Century Gothic" panose="020B0502020202020204" pitchFamily="34" charset="0"/>
              </a:rPr>
              <a:t>January 2016: Start of the project</a:t>
            </a:r>
          </a:p>
          <a:p>
            <a:r>
              <a:rPr lang="en-US" dirty="0">
                <a:latin typeface="Century Gothic" panose="020B0502020202020204" pitchFamily="34" charset="0"/>
              </a:rPr>
              <a:t>March - November 2016: tendering of radio telescope</a:t>
            </a:r>
          </a:p>
          <a:p>
            <a:r>
              <a:rPr lang="en-US" dirty="0">
                <a:latin typeface="Century Gothic" panose="020B0502020202020204" pitchFamily="34" charset="0"/>
              </a:rPr>
              <a:t>December 2016: MTM is selected as the manufacturer</a:t>
            </a:r>
          </a:p>
          <a:p>
            <a:r>
              <a:rPr lang="en-US" dirty="0">
                <a:latin typeface="Century Gothic" panose="020B0502020202020204" pitchFamily="34" charset="0"/>
              </a:rPr>
              <a:t>April 2017 - February 2018: manufacturing of the radio telescope</a:t>
            </a:r>
          </a:p>
          <a:p>
            <a:r>
              <a:rPr lang="en-US" dirty="0">
                <a:latin typeface="Century Gothic" panose="020B0502020202020204" pitchFamily="34" charset="0"/>
              </a:rPr>
              <a:t>March – June 2018: Shipment of the parts by boat</a:t>
            </a:r>
          </a:p>
          <a:p>
            <a:r>
              <a:rPr lang="en-US" dirty="0">
                <a:latin typeface="Century Gothic" panose="020B0502020202020204" pitchFamily="34" charset="0"/>
              </a:rPr>
              <a:t>June 2018: Arrival of the telescope in Finland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357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1"/>
    </mc:Choice>
    <mc:Fallback>
      <p:transition spd="slow" advTm="976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0860-C9D4-5346-9A3A-31742F20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Budget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991592-E079-7B40-B842-CEAAE08998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319709"/>
              </p:ext>
            </p:extLst>
          </p:nvPr>
        </p:nvGraphicFramePr>
        <p:xfrm>
          <a:off x="1154954" y="2893431"/>
          <a:ext cx="933759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5529">
                  <a:extLst>
                    <a:ext uri="{9D8B030D-6E8A-4147-A177-3AD203B41FA5}">
                      <a16:colId xmlns:a16="http://schemas.microsoft.com/office/drawing/2014/main" val="4035558887"/>
                    </a:ext>
                  </a:extLst>
                </a:gridCol>
                <a:gridCol w="2196791">
                  <a:extLst>
                    <a:ext uri="{9D8B030D-6E8A-4147-A177-3AD203B41FA5}">
                      <a16:colId xmlns:a16="http://schemas.microsoft.com/office/drawing/2014/main" val="842448980"/>
                    </a:ext>
                  </a:extLst>
                </a:gridCol>
                <a:gridCol w="2085278">
                  <a:extLst>
                    <a:ext uri="{9D8B030D-6E8A-4147-A177-3AD203B41FA5}">
                      <a16:colId xmlns:a16="http://schemas.microsoft.com/office/drawing/2014/main" val="3358967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Timeline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48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Radio telescope: Construction and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2.0 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2017-2018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291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On-site preparations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0.5 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1/2018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471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Signal 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1.0 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2/2017-1/2019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67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2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3-3.5 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2016-2018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3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10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17"/>
    </mc:Choice>
    <mc:Fallback>
      <p:transition spd="slow" advTm="1120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74B3-47B0-BA45-969D-E12B5AB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antenna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0B9CC-1B47-9043-BBE5-E06B38916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791" y="2103046"/>
            <a:ext cx="6731478" cy="47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03"/>
    </mc:Choice>
    <mc:Fallback>
      <p:transition spd="slow" advTm="986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3F46-FED8-BC46-A9A9-ECE8BDDB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Assembly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telescope</a:t>
            </a:r>
            <a:endParaRPr lang="fi-FI" dirty="0"/>
          </a:p>
        </p:txBody>
      </p:sp>
      <p:pic>
        <p:nvPicPr>
          <p:cNvPr id="4" name="Kuva 10">
            <a:extLst>
              <a:ext uri="{FF2B5EF4-FFF2-40B4-BE49-F238E27FC236}">
                <a16:creationId xmlns:a16="http://schemas.microsoft.com/office/drawing/2014/main" id="{08BEA8CF-E2E8-D943-AF72-C95F36644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395" y="1905312"/>
            <a:ext cx="6502400" cy="4876800"/>
          </a:xfrm>
          <a:prstGeom prst="rect">
            <a:avLst/>
          </a:prstGeom>
        </p:spPr>
      </p:pic>
      <p:pic>
        <p:nvPicPr>
          <p:cNvPr id="5" name="Kuva 3">
            <a:extLst>
              <a:ext uri="{FF2B5EF4-FFF2-40B4-BE49-F238E27FC236}">
                <a16:creationId xmlns:a16="http://schemas.microsoft.com/office/drawing/2014/main" id="{8143AA2D-A572-7542-8148-4F81433561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257" y="1917035"/>
            <a:ext cx="6486769" cy="4865077"/>
          </a:xfrm>
          <a:prstGeom prst="rect">
            <a:avLst/>
          </a:prstGeom>
        </p:spPr>
      </p:pic>
      <p:pic>
        <p:nvPicPr>
          <p:cNvPr id="6" name="Kuva 3">
            <a:extLst>
              <a:ext uri="{FF2B5EF4-FFF2-40B4-BE49-F238E27FC236}">
                <a16:creationId xmlns:a16="http://schemas.microsoft.com/office/drawing/2014/main" id="{98FDCAF3-37C7-2D49-92B0-7F73412128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488" y="1905312"/>
            <a:ext cx="6502400" cy="4876800"/>
          </a:xfrm>
          <a:prstGeom prst="rect">
            <a:avLst/>
          </a:prstGeom>
        </p:spPr>
      </p:pic>
      <p:pic>
        <p:nvPicPr>
          <p:cNvPr id="7" name="Kuva 4">
            <a:extLst>
              <a:ext uri="{FF2B5EF4-FFF2-40B4-BE49-F238E27FC236}">
                <a16:creationId xmlns:a16="http://schemas.microsoft.com/office/drawing/2014/main" id="{06749161-B7D3-D846-AA07-FB49B5E18B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580" y="1917035"/>
            <a:ext cx="6500445" cy="4875334"/>
          </a:xfrm>
          <a:prstGeom prst="rect">
            <a:avLst/>
          </a:prstGeom>
        </p:spPr>
      </p:pic>
      <p:pic>
        <p:nvPicPr>
          <p:cNvPr id="8" name="Kuva 4">
            <a:extLst>
              <a:ext uri="{FF2B5EF4-FFF2-40B4-BE49-F238E27FC236}">
                <a16:creationId xmlns:a16="http://schemas.microsoft.com/office/drawing/2014/main" id="{D15ABE07-62BC-7F48-8293-158F00593E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10" y="1917035"/>
            <a:ext cx="6492631" cy="4865078"/>
          </a:xfrm>
          <a:prstGeom prst="rect">
            <a:avLst/>
          </a:prstGeom>
        </p:spPr>
      </p:pic>
      <p:pic>
        <p:nvPicPr>
          <p:cNvPr id="9" name="Picture 2" descr="https://lh3.googleusercontent.com/v7bbwd0y7h2x0PLXZDM1n466_7LVlQNEGr6ZzAPrNyF42jRm7XRPB0IGfjwv-DG7G7Eu6JMXnSa4WWVUZzfmje0fb_C77950ZaQOEhG6ikWjtgf6EWagR3JRW0WUwfsDQy01-SOLTvRzc2zP-JAgp4B61eZDE-ARGsxUiO7OU1AmN9DVGpQhNkhrXa46SH7laDel4iLoBHTDMpD2VcGSSMr5uiY-NWA3DW5yusv4G_fRV351Z1XwmY4_pc7XBdOsr1GOzXLCdEjGBCoUiWb_Xu2Zyhrd_uMk-Hidi6sPORp3bg1sBAH0c36bs8v-sxfe-uU6MABE83LlS_J4RDYp8YLnFlrrnDoAkbzPyzOKNuellC_FRNnAIHs8TJN-BBxfBWviv0dZ2S7Yw-C-CKFJ9mFBU3P7bkAjOYfKwwQcNDNsnyv1d8cNBNt3MBYc6aEf3LTyIrBCZmOe787CO7w_u6o4Wk2B1JekOAz9NjwSqeu_HE7u9tg8olMHjScB99w7lTb86BfyXcXIFUeQ80cJzt6NbH0hc6DuQlpXB8GHw76EQOofT4SjiU0vQfr7W5JAsGwu9q8BExvYaj7dECHQ9UzcwFJJYZhnTnBB8kw0s0FAGWxr8I8NrtZ0Lyfs2Qmc=w3362-h1892-no">
            <a:extLst>
              <a:ext uri="{FF2B5EF4-FFF2-40B4-BE49-F238E27FC236}">
                <a16:creationId xmlns:a16="http://schemas.microsoft.com/office/drawing/2014/main" id="{FDAE7527-735A-A84A-930C-8DA51A265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2395" y="1917035"/>
            <a:ext cx="6492630" cy="488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lh3.googleusercontent.com/PYsQKVRQDXWmyd4PLNuApWErD0j9Yxn2-4nKDHv6j9M_VNe-R64tu5gzOlhDY6F08RNmzk8hyPUxc_zjyWtpGJ5AFMtmxYo3vKXju5nhC3eTa8d4Oz1r2-voeCTPBEGJQmOpiN7lDKWsYhSEClZZBawrD1WoWUs4mbVWXwGpt1X7WdU0dgdAeejzqdvdcc5-HrRkjsUZcvfVjw333BMmhW_b1edcTfdXd_EbLZSFmdDW_kcnPac-zINqRTFCGhRQsR2pfbYUhJXvgt48pQWeQ81N5EGZlM8H8jsWdFJImalwOqQFQ4dd5IitOILUyYv9EtOievkC2cg-0Wn6waUqKo_YbKinOPZamRJrjZcIBTB_rLYPr1YNRO2ZYJ7LFB8dK10rJk1pqbdsCKfW9LMuISqSmsytV9DGekQdqZjxXM4VEbRP4vf7Tk8aQ_fCep6KHzGJtCN122yV9RdJRnjDWGS3y1amyjQQC8NUd_cH2IH5CKeJAljSq_QjMqLh3DnPwmW1Rd-htN0d1StcvtXpPpI8Jg8nqb8qACMIT-i5w9f5eM9xG50AvbaCmaMM1K84Hu7fQSrWxEQ4l1icXpxQ24HVD8BGs8MLyL6xkL-CnWBMM_-qAKO8gIZbsk6L6mBi=w3362-h1892-no">
            <a:extLst>
              <a:ext uri="{FF2B5EF4-FFF2-40B4-BE49-F238E27FC236}">
                <a16:creationId xmlns:a16="http://schemas.microsoft.com/office/drawing/2014/main" id="{642CB915-FEBE-CF44-AD7A-57B0A708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97"/>
          <a:stretch/>
        </p:blipFill>
        <p:spPr bwMode="auto">
          <a:xfrm>
            <a:off x="2622393" y="1880712"/>
            <a:ext cx="6475047" cy="50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lh3.googleusercontent.com/6orITk2rhz2qjWP18YiZ3F2rYMFlsPp-EQYikGQ0snTHpH1Q5MUysa9Y7PKc-Jjyesn0aRgfBktLmRNERxtE2hb_lMYDS3Qj8HNc_B7SbDTvKya4c6PqPB1zPSKUPjK9YaCGh3E9V6RN7ARoBG162O0P4oLtoMWil54FFDG8B0LFxqEMNJPyLfkNLFRO57v_8XkjWh2yjY9gKmZ8tJIlIWa-UwEpUF-VTFdh-Muv6q3MF58MjGybzcJWzcQXsU4HaM-IPACLxpwC36rXeC7t31Jne6oJMIIOEea8K5FCRcSk-gzyq0yquqyLBmhmXLPq9pS_VQTRaC3JBlxExX-h6Yaeuqf3FiLIyYtOAc9q1rY9u4kjNHSnRFVG8WMR2bEHgGANtDVUEgHrLD8DBXuLT8mXbt1_5xVilz8gYN430Ew0IUy9medlHP6jUnlgBmN7G6w6_B6rtL35cmG4OJ5HP8IbwtZBG1WHd7-KtaWivPG6zBpAo2s_PM4RAgEdqO-S7yHh-MDvHlRysyqpeI1reF7597DJ7ToqD2LAGARtswxAiAJlLUcwVmSt39nZ5g8399FVmVX2PYGVPExju76EolgszJz7p7UG3y4y5cOcBz1YL7c_poWSMqd8T3KKecqZ=w3362-h1892-no">
            <a:extLst>
              <a:ext uri="{FF2B5EF4-FFF2-40B4-BE49-F238E27FC236}">
                <a16:creationId xmlns:a16="http://schemas.microsoft.com/office/drawing/2014/main" id="{B44AF992-A129-5547-BF5D-8B81AF1D6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2393" y="1889140"/>
            <a:ext cx="6502402" cy="49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isällön paikkamerkki 6">
            <a:extLst>
              <a:ext uri="{FF2B5EF4-FFF2-40B4-BE49-F238E27FC236}">
                <a16:creationId xmlns:a16="http://schemas.microsoft.com/office/drawing/2014/main" id="{9EF98CF4-E210-6B48-9879-B1DA74DB9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08" y="1877470"/>
            <a:ext cx="7463934" cy="498053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61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86909"/>
    </mc:Choice>
    <mc:Fallback>
      <p:transition advTm="28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9502-238E-924F-AFBB-8F331344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Signal</a:t>
            </a:r>
            <a:r>
              <a:rPr lang="fi-FI" dirty="0"/>
              <a:t> Chain - FE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96B093-39D0-084F-9150-27FACDA73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2413929"/>
            <a:ext cx="4083952" cy="3416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A5966-AADA-6846-8E5B-AE978A5F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906" y="2413929"/>
            <a:ext cx="63881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24"/>
    </mc:Choice>
    <mc:Fallback>
      <p:transition spd="slow" advTm="7722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75.4|39.8|12.9|22.3|11.9|13.2|17.2|3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{B139B168-98EB-CB4E-A068-367084ED5583}tf10001076</Template>
  <TotalTime>7096</TotalTime>
  <Words>610</Words>
  <Application>Microsoft Macintosh PowerPoint</Application>
  <PresentationFormat>Widescreen</PresentationFormat>
  <Paragraphs>123</Paragraphs>
  <Slides>19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Candara</vt:lpstr>
      <vt:lpstr>Century Gothic</vt:lpstr>
      <vt:lpstr>Garamond</vt:lpstr>
      <vt:lpstr>Times New Roman</vt:lpstr>
      <vt:lpstr>Wingdings</vt:lpstr>
      <vt:lpstr>Wingdings 3</vt:lpstr>
      <vt:lpstr>Ion Boardroom</vt:lpstr>
      <vt:lpstr>Acrobat Document</vt:lpstr>
      <vt:lpstr>Construction of the VGOS radio telescope at the Metsähovi Geodetic Research Station</vt:lpstr>
      <vt:lpstr>From 0 to 100 in …</vt:lpstr>
      <vt:lpstr>The location</vt:lpstr>
      <vt:lpstr>The station</vt:lpstr>
      <vt:lpstr>Timeline</vt:lpstr>
      <vt:lpstr>Budget</vt:lpstr>
      <vt:lpstr>The antenna</vt:lpstr>
      <vt:lpstr>Assembly of the telescope</vt:lpstr>
      <vt:lpstr>Signal Chain - FE </vt:lpstr>
      <vt:lpstr>Signal Chain – FE      03.10.2018</vt:lpstr>
      <vt:lpstr>Signal Chain - ME</vt:lpstr>
      <vt:lpstr>Signal Chain - BE</vt:lpstr>
      <vt:lpstr>Signal Chain – BE (Flexbuff)</vt:lpstr>
      <vt:lpstr>PowerPoint Presentation</vt:lpstr>
      <vt:lpstr>Time &amp; Frequency distribution</vt:lpstr>
      <vt:lpstr>Time &amp; Frequency distribution</vt:lpstr>
      <vt:lpstr>Upgrade TFD – See Poster </vt:lpstr>
      <vt:lpstr>Git Repository</vt:lpstr>
      <vt:lpstr>Upcoming timeline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of the VGOS radio telescope at the Metsähovi Geodetic Research Station</dc:title>
  <dc:creator>Guifré</dc:creator>
  <cp:lastModifiedBy>Guifré</cp:lastModifiedBy>
  <cp:revision>59</cp:revision>
  <dcterms:created xsi:type="dcterms:W3CDTF">2018-11-06T19:06:06Z</dcterms:created>
  <dcterms:modified xsi:type="dcterms:W3CDTF">2018-11-12T00:36:45Z</dcterms:modified>
</cp:coreProperties>
</file>