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Chiara Bellenghi"/>
  <p:cmAuthor clrIdx="1" id="1" initials="" lastIdx="2" name="Vedant Basu"/>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8-06T08:07:21.583">
    <p:pos x="6000" y="0"/>
    <p:text>Maybe add some reference in case people want to read about these topics? :)</p:text>
  </p:cm>
  <p:cm authorId="1" idx="1" dt="2023-08-06T08:07:21.583">
    <p:pos x="6000" y="0"/>
    <p:text>Roger that, added some links for further reading</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8-06T09:13:32.719">
    <p:pos x="6000" y="0"/>
    <p:text>Do you think they might need an explanation on what a eV is?</p:text>
  </p:cm>
  <p:cm authorId="1" idx="2" dt="2023-08-06T09:13:32.719">
    <p:pos x="6000" y="0"/>
    <p:text>Good idea, added a slide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dico.cern.ch/event/868940/contributions/3815682/attachments/2083310/3499474/ICHEP_COMET_Nishiguchi.pdf" TargetMode="External"/><Relationship Id="rId3" Type="http://schemas.openxmlformats.org/officeDocument/2006/relationships/hyperlink" Target="https://encrypted-tbn0.gstatic.com/images?q=tbn:ANd9GcQWUoP4NsNGdSUruQ3uAxxm4sc9bSkMEKKvRc81BezUbObl6Voy-9Qb1Hh7WIek4DP3DBI&amp;usqp=CAU" TargetMode="External"/><Relationship Id="rId4" Type="http://schemas.openxmlformats.org/officeDocument/2006/relationships/hyperlink" Target="https://cms.cern/sites/default/files/2022-06/detector_stripe01-min_0_0.jpeg"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2edbc25e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2edbc25e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5c9523545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5c9523545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5c9573a8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5c9573a8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2edbc25e66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2edbc25e66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5c9573a80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5c9573a80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5c9573a80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5c9573a80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5c9573a80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5c9573a80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5c9573a80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5c9573a80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2edbc25e66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2edbc25e66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https://journals.aps.org/rmp/pdf/10.1103/RevModPhys.84.1307</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2edbc25e66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2edbc25e66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Neutral → pointing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Low cross section → not absorbed by intermediate matter </a:t>
            </a:r>
            <a:br>
              <a:rPr lang="en">
                <a:solidFill>
                  <a:schemeClr val="dk1"/>
                </a:solidFill>
              </a:rPr>
            </a:br>
            <a:br>
              <a:rPr lang="en">
                <a:solidFill>
                  <a:schemeClr val="dk1"/>
                </a:solidFill>
              </a:rPr>
            </a:br>
            <a:r>
              <a:rPr lang="en">
                <a:solidFill>
                  <a:schemeClr val="dk1"/>
                </a:solidFill>
              </a:rPr>
              <a:t>Maybe open with this and then go to cosmic rays?</a:t>
            </a:r>
            <a:br>
              <a:rPr lang="en">
                <a:solidFill>
                  <a:schemeClr val="dk1"/>
                </a:solidFill>
              </a:rPr>
            </a:b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2edbc25e66_2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2edbc25e66_2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Produced by hadronic interactions → smoking gun for CR sources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simplify the discussion to be about fermi acceleration</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784a12f1d59f362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784a12f1d59f36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5c630e1c4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5c630e1c4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c630e1c4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5c630e1c4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5c630e1c4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5c630e1c4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2edbc25e66_2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2edbc25e66_2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2edbc25e66_2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2edbc25e66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CC and NC Deep Inelastic Scattering</a:t>
            </a:r>
            <a:br>
              <a:rPr lang="en"/>
            </a:br>
            <a:r>
              <a:rPr lang="en"/>
              <a:t>Glashow Resonance:https://www.nature.com/articles/s41586-021-03256-1</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57bcfb3734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57bcfb3734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5c630e1c4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5c630e1c4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Hits from DOM are classified as HLC/SLC</a:t>
            </a:r>
            <a:br>
              <a:rPr lang="en"/>
            </a:br>
            <a:r>
              <a:rPr lang="en"/>
              <a:t>Look for image with waveforms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2edbc25e66_2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2edbc25e66_2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Size of circle is proportional to charge deposited</a:t>
            </a:r>
            <a:br>
              <a:rPr lang="en"/>
            </a:br>
            <a:r>
              <a:rPr lang="en"/>
              <a:t>SPEND MORE TIME</a:t>
            </a:r>
            <a:br>
              <a:rPr lang="en"/>
            </a:br>
            <a:r>
              <a:rPr lang="en"/>
              <a:t>Find out how energy resolutions are measured . Be specific about resolutions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Tracks:Due to the relatively long muon lifetime, cherenkov emission along the outgoing muon path shows up as a linear track</a:t>
            </a:r>
            <a:br>
              <a:rPr lang="en"/>
            </a:br>
            <a:r>
              <a:rPr lang="en"/>
              <a:t>Cascades: in a NC interaction the out-going products are a neutrino and a recoiling hadron. We don't see the daughter neutrino, and the hadronic recoil is what becomes the cascade, because hadronic products tend to feature short lifetimes and short interaction lengths. They also readily produce electrons in the shower, which don't decay but also have short interaction lengths</a:t>
            </a:r>
            <a:br>
              <a:rPr lang="en"/>
            </a:br>
            <a:br>
              <a:rPr lang="en"/>
            </a:br>
            <a:r>
              <a:rPr lang="en"/>
              <a:t>Double Cascades: Secondary signal from Tau decay product. A second cascade is resolvable starting at Tau energies of around 1 PeV, </a:t>
            </a:r>
            <a:r>
              <a:rPr lang="en" sz="1150">
                <a:solidFill>
                  <a:srgbClr val="1D1C1D"/>
                </a:solidFill>
                <a:highlight>
                  <a:srgbClr val="FFFFFF"/>
                </a:highlight>
              </a:rPr>
              <a:t>when the decay length is ~50m (comparable to 0.5*string spacing 125m). Depending on the Tau decay channel, other topologies such as a ‘lollipop’ (where tau decays to a muon) may also occur</a:t>
            </a:r>
            <a:br>
              <a:rPr lang="en"/>
            </a:b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57bcfb3734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57bcfb3734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2edbc25e66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2edbc25e66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784a12f1d59f362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784a12f1d59f36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Undergrad:  IIT Bombay, an engineering school in Mumbai, India</a:t>
            </a:r>
            <a:endParaRPr/>
          </a:p>
          <a:p>
            <a:pPr indent="0" lvl="0" marL="0" rtl="0" algn="l">
              <a:spcBef>
                <a:spcPts val="0"/>
              </a:spcBef>
              <a:spcAft>
                <a:spcPts val="0"/>
              </a:spcAft>
              <a:buClr>
                <a:schemeClr val="dk1"/>
              </a:buClr>
              <a:buSzPts val="1100"/>
              <a:buFont typeface="Arial"/>
              <a:buNone/>
            </a:pPr>
            <a:r>
              <a:rPr lang="en"/>
              <a:t>Before that: Bounced around the country from city to city</a:t>
            </a:r>
            <a:endParaRPr/>
          </a:p>
          <a:p>
            <a:pPr indent="0" lvl="0" marL="0" rtl="0" algn="l">
              <a:spcBef>
                <a:spcPts val="0"/>
              </a:spcBef>
              <a:spcAft>
                <a:spcPts val="0"/>
              </a:spcAft>
              <a:buClr>
                <a:schemeClr val="dk1"/>
              </a:buClr>
              <a:buSzPts val="1100"/>
              <a:buFont typeface="Arial"/>
              <a:buNone/>
            </a:pPr>
            <a:r>
              <a:rPr lang="en"/>
              <a:t>Why Physics: up late one night watching Big Hero 6</a:t>
            </a:r>
            <a:br>
              <a:rPr lang="en"/>
            </a:br>
            <a:r>
              <a:rPr lang="en"/>
              <a:t>Always enjoyed building stuff and fiddling around in a lab</a:t>
            </a:r>
            <a:endParaRPr/>
          </a:p>
          <a:p>
            <a:pPr indent="0" lvl="0" marL="0" rtl="0" algn="l">
              <a:spcBef>
                <a:spcPts val="0"/>
              </a:spcBef>
              <a:spcAft>
                <a:spcPts val="0"/>
              </a:spcAft>
              <a:buClr>
                <a:schemeClr val="dk1"/>
              </a:buClr>
              <a:buSzPts val="1100"/>
              <a:buFont typeface="Arial"/>
              <a:buNone/>
            </a:pPr>
            <a:r>
              <a:rPr lang="en"/>
              <a:t>COMET:</a:t>
            </a:r>
            <a:r>
              <a:rPr lang="en" u="sng">
                <a:solidFill>
                  <a:schemeClr val="hlink"/>
                </a:solidFill>
                <a:hlinkClick r:id="rId2"/>
              </a:rPr>
              <a:t>https://indico.cern.ch/event/868940/contributions/3815682/attachments/2083310/3499474/ICHEP_COMET_Nishiguchi.pdf</a:t>
            </a:r>
            <a:br>
              <a:rPr lang="en"/>
            </a:br>
            <a:r>
              <a:rPr lang="en"/>
              <a:t>Pixel Detector:</a:t>
            </a:r>
            <a:r>
              <a:rPr lang="en" u="sng">
                <a:solidFill>
                  <a:schemeClr val="hlink"/>
                </a:solidFill>
                <a:hlinkClick r:id="rId3"/>
              </a:rPr>
              <a:t>https://encrypted-tbn0.gstatic.com/images?q=tbn:ANd9GcQWUoP4NsNGdSUruQ3uAxxm4sc9bSkMEKKvRc81BezUbObl6Voy-9Qb1Hh7WIek4DP3DBI&amp;usqp=CAU</a:t>
            </a:r>
            <a:br>
              <a:rPr lang="en"/>
            </a:br>
            <a:r>
              <a:rPr lang="en"/>
              <a:t>CMS:</a:t>
            </a:r>
            <a:r>
              <a:rPr lang="en" u="sng">
                <a:solidFill>
                  <a:schemeClr val="hlink"/>
                </a:solidFill>
                <a:hlinkClick r:id="rId4"/>
              </a:rPr>
              <a:t>https://cms.cern/sites/default/files/2022-06/detector_stripe01-min_0_0.jpeg</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c630e1c46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5c630e1c46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approach</a:t>
            </a:r>
            <a:endParaRPr/>
          </a:p>
          <a:p>
            <a:pPr indent="0" lvl="0" marL="0" rtl="0" algn="l">
              <a:spcBef>
                <a:spcPts val="0"/>
              </a:spcBef>
              <a:spcAft>
                <a:spcPts val="0"/>
              </a:spcAft>
              <a:buNone/>
            </a:pPr>
            <a:r>
              <a:rPr lang="en"/>
              <a:t>Solar Neutrino Problem:Homestake</a:t>
            </a:r>
            <a:endParaRPr/>
          </a:p>
          <a:p>
            <a:pPr indent="0" lvl="0" marL="0" rtl="0" algn="l">
              <a:spcBef>
                <a:spcPts val="0"/>
              </a:spcBef>
              <a:spcAft>
                <a:spcPts val="0"/>
              </a:spcAft>
              <a:buNone/>
            </a:pPr>
            <a:r>
              <a:rPr lang="en"/>
              <a:t>Daya Bay result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2edbc25e66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2edbc25e66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approach</a:t>
            </a:r>
            <a:endParaRPr/>
          </a:p>
          <a:p>
            <a:pPr indent="0" lvl="0" marL="0" rtl="0" algn="l">
              <a:spcBef>
                <a:spcPts val="0"/>
              </a:spcBef>
              <a:spcAft>
                <a:spcPts val="0"/>
              </a:spcAft>
              <a:buNone/>
            </a:pPr>
            <a:r>
              <a:rPr lang="en"/>
              <a:t>Solar Neutrino Problem:Homestake</a:t>
            </a:r>
            <a:endParaRPr/>
          </a:p>
          <a:p>
            <a:pPr indent="0" lvl="0" marL="0" rtl="0" algn="l">
              <a:spcBef>
                <a:spcPts val="0"/>
              </a:spcBef>
              <a:spcAft>
                <a:spcPts val="0"/>
              </a:spcAft>
              <a:buNone/>
            </a:pPr>
            <a:r>
              <a:rPr lang="en"/>
              <a:t>Daya Bay result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e56dc36b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e56dc36b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approach</a:t>
            </a:r>
            <a:endParaRPr/>
          </a:p>
          <a:p>
            <a:pPr indent="0" lvl="0" marL="0" rtl="0" algn="l">
              <a:spcBef>
                <a:spcPts val="0"/>
              </a:spcBef>
              <a:spcAft>
                <a:spcPts val="0"/>
              </a:spcAft>
              <a:buNone/>
            </a:pPr>
            <a:r>
              <a:rPr lang="en"/>
              <a:t>Solar Neutrino Problem:Homestake</a:t>
            </a:r>
            <a:endParaRPr/>
          </a:p>
          <a:p>
            <a:pPr indent="0" lvl="0" marL="0" rtl="0" algn="l">
              <a:spcBef>
                <a:spcPts val="0"/>
              </a:spcBef>
              <a:spcAft>
                <a:spcPts val="0"/>
              </a:spcAft>
              <a:buNone/>
            </a:pPr>
            <a:r>
              <a:rPr lang="en"/>
              <a:t>Daya Bay result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5c8abf5e4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5c8abf5e4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approach</a:t>
            </a:r>
            <a:endParaRPr/>
          </a:p>
          <a:p>
            <a:pPr indent="0" lvl="0" marL="0" rtl="0" algn="l">
              <a:spcBef>
                <a:spcPts val="0"/>
              </a:spcBef>
              <a:spcAft>
                <a:spcPts val="0"/>
              </a:spcAft>
              <a:buNone/>
            </a:pPr>
            <a:r>
              <a:rPr lang="en"/>
              <a:t>Solar Neutrino Problem:Homestake</a:t>
            </a:r>
            <a:endParaRPr/>
          </a:p>
          <a:p>
            <a:pPr indent="0" lvl="0" marL="0" rtl="0" algn="l">
              <a:spcBef>
                <a:spcPts val="0"/>
              </a:spcBef>
              <a:spcAft>
                <a:spcPts val="0"/>
              </a:spcAft>
              <a:buNone/>
            </a:pPr>
            <a:r>
              <a:rPr lang="en"/>
              <a:t>Daya Bay result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5c9573a80d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5c9573a80d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Experimental approach</a:t>
            </a:r>
            <a:endParaRPr/>
          </a:p>
          <a:p>
            <a:pPr indent="0" lvl="0" marL="0" rtl="0" algn="l">
              <a:spcBef>
                <a:spcPts val="0"/>
              </a:spcBef>
              <a:spcAft>
                <a:spcPts val="0"/>
              </a:spcAft>
              <a:buNone/>
            </a:pPr>
            <a:r>
              <a:rPr lang="en"/>
              <a:t>Solar Neutrino Problem:Homestake</a:t>
            </a:r>
            <a:endParaRPr/>
          </a:p>
          <a:p>
            <a:pPr indent="0" lvl="0" marL="0" rtl="0" algn="l">
              <a:spcBef>
                <a:spcPts val="0"/>
              </a:spcBef>
              <a:spcAft>
                <a:spcPts val="0"/>
              </a:spcAft>
              <a:buNone/>
            </a:pPr>
            <a:r>
              <a:rPr lang="en"/>
              <a:t>Daya Bay result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c9573a80d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5c9573a80d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57bcfb373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57bcfb373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Hits from DOM are classified as HLC/SLC</a:t>
            </a:r>
            <a:br>
              <a:rPr lang="en"/>
            </a:br>
            <a:r>
              <a:rPr lang="en"/>
              <a:t>Look for image with waveforms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2edbc25e66_2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2edbc25e66_2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2edbc25e6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2edbc25e6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784a12f1d59f36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784a12f1d59f36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c95235450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5c95235450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5c630e1c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5c630e1c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5850dcf8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5850dcf8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50" name="Shape 50"/>
        <p:cNvGrpSpPr/>
        <p:nvPr/>
      </p:nvGrpSpPr>
      <p:grpSpPr>
        <a:xfrm>
          <a:off x="0" y="0"/>
          <a:ext cx="0" cy="0"/>
          <a:chOff x="0" y="0"/>
          <a:chExt cx="0" cy="0"/>
        </a:xfrm>
      </p:grpSpPr>
      <p:sp>
        <p:nvSpPr>
          <p:cNvPr id="51" name="Google Shape;51;p13"/>
          <p:cNvSpPr/>
          <p:nvPr/>
        </p:nvSpPr>
        <p:spPr>
          <a:xfrm>
            <a:off x="0" y="845213"/>
            <a:ext cx="9144000" cy="377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type="title"/>
          </p:nvPr>
        </p:nvSpPr>
        <p:spPr>
          <a:xfrm>
            <a:off x="311700" y="2725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4" name="Google Shape;54;p1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demonstrations.wolfram.com/NeutrinoOscillations/" TargetMode="External"/><Relationship Id="rId4" Type="http://schemas.openxmlformats.org/officeDocument/2006/relationships/image" Target="../media/image43.png"/><Relationship Id="rId5"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3.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0.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image" Target="../media/image2.png"/><Relationship Id="rId5" Type="http://schemas.openxmlformats.org/officeDocument/2006/relationships/hyperlink" Target="https://link.springer.com/chapter/10.1007/978-3-662-04597-8_1" TargetMode="External"/><Relationship Id="rId6" Type="http://schemas.openxmlformats.org/officeDocument/2006/relationships/hyperlink" Target="https://www.math.utah.edu/~beebe/talks/2015/qtm/pdf/pauli-1930-ltc.pdf" TargetMode="External"/><Relationship Id="rId7" Type="http://schemas.openxmlformats.org/officeDocument/2006/relationships/image" Target="../media/image3.png"/><Relationship Id="rId8" Type="http://schemas.openxmlformats.org/officeDocument/2006/relationships/hyperlink" Target="https://neutrino-history.in2p3.fr/experimental-discover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ctrTitle"/>
          </p:nvPr>
        </p:nvSpPr>
        <p:spPr>
          <a:xfrm>
            <a:off x="311708" y="12241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80"/>
              <a:t>Neutrino Physics</a:t>
            </a:r>
            <a:br>
              <a:rPr lang="en" sz="4080"/>
            </a:br>
            <a:endParaRPr sz="4080"/>
          </a:p>
        </p:txBody>
      </p:sp>
      <p:sp>
        <p:nvSpPr>
          <p:cNvPr id="60" name="Google Shape;60;p14"/>
          <p:cNvSpPr txBox="1"/>
          <p:nvPr>
            <p:ph idx="1" type="subTitle"/>
          </p:nvPr>
        </p:nvSpPr>
        <p:spPr>
          <a:xfrm>
            <a:off x="1924800" y="3981000"/>
            <a:ext cx="5294400" cy="1336200"/>
          </a:xfrm>
          <a:prstGeom prst="rect">
            <a:avLst/>
          </a:prstGeom>
        </p:spPr>
        <p:txBody>
          <a:bodyPr anchorCtr="0" anchor="t" bIns="91425" lIns="91425" spcFirstLastPara="1" rIns="91425" wrap="square" tIns="91425">
            <a:normAutofit fontScale="92500"/>
          </a:bodyPr>
          <a:lstStyle/>
          <a:p>
            <a:pPr indent="457200" lvl="0" marL="914400" rtl="0" algn="l">
              <a:lnSpc>
                <a:spcPct val="150000"/>
              </a:lnSpc>
              <a:spcBef>
                <a:spcPts val="0"/>
              </a:spcBef>
              <a:spcAft>
                <a:spcPts val="0"/>
              </a:spcAft>
              <a:buNone/>
            </a:pPr>
            <a:r>
              <a:rPr lang="en" sz="2400"/>
              <a:t> Vedant Basu</a:t>
            </a:r>
            <a:endParaRPr sz="2400"/>
          </a:p>
          <a:p>
            <a:pPr indent="0" lvl="0" marL="0" rtl="0" algn="ctr">
              <a:lnSpc>
                <a:spcPct val="150000"/>
              </a:lnSpc>
              <a:spcBef>
                <a:spcPts val="0"/>
              </a:spcBef>
              <a:spcAft>
                <a:spcPts val="0"/>
              </a:spcAft>
              <a:buNone/>
            </a:pPr>
            <a:r>
              <a:rPr lang="en" sz="2400"/>
              <a:t>On behalf of the IceCube Collaboration</a:t>
            </a:r>
            <a:endParaRPr sz="2400"/>
          </a:p>
        </p:txBody>
      </p:sp>
      <p:sp>
        <p:nvSpPr>
          <p:cNvPr id="61" name="Google Shape;61;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2" name="Google Shape;62;p14"/>
          <p:cNvSpPr txBox="1"/>
          <p:nvPr/>
        </p:nvSpPr>
        <p:spPr>
          <a:xfrm>
            <a:off x="2335950" y="3137900"/>
            <a:ext cx="4472100" cy="106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900"/>
              <a:t>2nd ThaisCube Workshop</a:t>
            </a:r>
            <a:br>
              <a:rPr lang="en" sz="1900"/>
            </a:br>
            <a:r>
              <a:rPr lang="en" sz="1900"/>
              <a:t>Chiang Mai University</a:t>
            </a:r>
            <a:endParaRPr sz="1900"/>
          </a:p>
          <a:p>
            <a:pPr indent="0" lvl="0" marL="0" rtl="0" algn="ctr">
              <a:spcBef>
                <a:spcPts val="0"/>
              </a:spcBef>
              <a:spcAft>
                <a:spcPts val="0"/>
              </a:spcAft>
              <a:buNone/>
            </a:pPr>
            <a:r>
              <a:t/>
            </a:r>
            <a:endParaRPr sz="1900"/>
          </a:p>
        </p:txBody>
      </p:sp>
      <p:pic>
        <p:nvPicPr>
          <p:cNvPr id="63" name="Google Shape;63;p14"/>
          <p:cNvPicPr preferRelativeResize="0"/>
          <p:nvPr/>
        </p:nvPicPr>
        <p:blipFill>
          <a:blip r:embed="rId3">
            <a:alphaModFix/>
          </a:blip>
          <a:stretch>
            <a:fillRect/>
          </a:stretch>
        </p:blipFill>
        <p:spPr>
          <a:xfrm>
            <a:off x="0" y="-1"/>
            <a:ext cx="2544773" cy="1429450"/>
          </a:xfrm>
          <a:prstGeom prst="rect">
            <a:avLst/>
          </a:prstGeom>
          <a:noFill/>
          <a:ln>
            <a:noFill/>
          </a:ln>
        </p:spPr>
      </p:pic>
      <p:pic>
        <p:nvPicPr>
          <p:cNvPr id="64" name="Google Shape;64;p14"/>
          <p:cNvPicPr preferRelativeResize="0"/>
          <p:nvPr/>
        </p:nvPicPr>
        <p:blipFill>
          <a:blip r:embed="rId4">
            <a:alphaModFix/>
          </a:blip>
          <a:stretch>
            <a:fillRect/>
          </a:stretch>
        </p:blipFill>
        <p:spPr>
          <a:xfrm>
            <a:off x="4900875" y="70050"/>
            <a:ext cx="4243123" cy="1120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3"/>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did we find them?</a:t>
            </a:r>
            <a:endParaRPr/>
          </a:p>
        </p:txBody>
      </p:sp>
      <p:sp>
        <p:nvSpPr>
          <p:cNvPr id="168" name="Google Shape;168;p23"/>
          <p:cNvSpPr txBox="1"/>
          <p:nvPr>
            <p:ph idx="1" type="body"/>
          </p:nvPr>
        </p:nvSpPr>
        <p:spPr>
          <a:xfrm>
            <a:off x="0" y="963350"/>
            <a:ext cx="3555000" cy="1345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Tau </a:t>
            </a:r>
            <a:r>
              <a:rPr lang="en"/>
              <a:t>Neutrinos: DONUT @ Fermilab, 2000</a:t>
            </a:r>
            <a:endParaRPr/>
          </a:p>
        </p:txBody>
      </p:sp>
      <p:sp>
        <p:nvSpPr>
          <p:cNvPr id="169" name="Google Shape;16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0" name="Google Shape;170;p23"/>
          <p:cNvSpPr/>
          <p:nvPr/>
        </p:nvSpPr>
        <p:spPr>
          <a:xfrm>
            <a:off x="26050" y="3459375"/>
            <a:ext cx="1714500" cy="1684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3"/>
          <p:cNvSpPr/>
          <p:nvPr/>
        </p:nvSpPr>
        <p:spPr>
          <a:xfrm>
            <a:off x="1111175" y="3711125"/>
            <a:ext cx="759600" cy="13458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 name="Google Shape;172;p23"/>
          <p:cNvPicPr preferRelativeResize="0"/>
          <p:nvPr/>
        </p:nvPicPr>
        <p:blipFill>
          <a:blip r:embed="rId3">
            <a:alphaModFix/>
          </a:blip>
          <a:stretch>
            <a:fillRect/>
          </a:stretch>
        </p:blipFill>
        <p:spPr>
          <a:xfrm>
            <a:off x="3954199" y="745976"/>
            <a:ext cx="5071575" cy="4310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4"/>
          <p:cNvPicPr preferRelativeResize="0"/>
          <p:nvPr/>
        </p:nvPicPr>
        <p:blipFill>
          <a:blip r:embed="rId3">
            <a:alphaModFix/>
          </a:blip>
          <a:stretch>
            <a:fillRect/>
          </a:stretch>
        </p:blipFill>
        <p:spPr>
          <a:xfrm>
            <a:off x="3888950" y="482050"/>
            <a:ext cx="5013450" cy="4574776"/>
          </a:xfrm>
          <a:prstGeom prst="rect">
            <a:avLst/>
          </a:prstGeom>
          <a:noFill/>
          <a:ln>
            <a:noFill/>
          </a:ln>
        </p:spPr>
      </p:pic>
      <p:sp>
        <p:nvSpPr>
          <p:cNvPr id="178" name="Google Shape;178;p2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do they come from?</a:t>
            </a:r>
            <a:endParaRPr/>
          </a:p>
        </p:txBody>
      </p:sp>
      <p:sp>
        <p:nvSpPr>
          <p:cNvPr id="179" name="Google Shape;17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0" name="Google Shape;180;p24"/>
          <p:cNvSpPr txBox="1"/>
          <p:nvPr/>
        </p:nvSpPr>
        <p:spPr>
          <a:xfrm>
            <a:off x="0" y="876775"/>
            <a:ext cx="35202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Cosmological Neutrinos: From the Big Bang!</a:t>
            </a:r>
            <a:br>
              <a:rPr lang="en" sz="1800"/>
            </a:br>
            <a:endParaRPr sz="1800"/>
          </a:p>
          <a:p>
            <a:pPr indent="-342900" lvl="0" marL="457200" rtl="0" algn="l">
              <a:spcBef>
                <a:spcPts val="0"/>
              </a:spcBef>
              <a:spcAft>
                <a:spcPts val="0"/>
              </a:spcAft>
              <a:buSzPts val="1800"/>
              <a:buChar char="●"/>
            </a:pPr>
            <a:r>
              <a:rPr lang="en" sz="1800"/>
              <a:t>Exist nearly everywhere in the universe, (about 300 Big Bang neutrinos in every cubic centimeter!). </a:t>
            </a:r>
            <a:br>
              <a:rPr lang="en" sz="1800"/>
            </a:br>
            <a:endParaRPr sz="1800"/>
          </a:p>
          <a:p>
            <a:pPr indent="-342900" lvl="0" marL="457200" rtl="0" algn="l">
              <a:spcBef>
                <a:spcPts val="0"/>
              </a:spcBef>
              <a:spcAft>
                <a:spcPts val="0"/>
              </a:spcAft>
              <a:buSzPts val="1800"/>
              <a:buChar char="●"/>
            </a:pPr>
            <a:r>
              <a:rPr lang="en" sz="1800"/>
              <a:t>Very low-energy→ very hard to find!</a:t>
            </a:r>
            <a:endParaRPr sz="1800"/>
          </a:p>
        </p:txBody>
      </p:sp>
      <p:sp>
        <p:nvSpPr>
          <p:cNvPr id="181" name="Google Shape;181;p24"/>
          <p:cNvSpPr/>
          <p:nvPr/>
        </p:nvSpPr>
        <p:spPr>
          <a:xfrm>
            <a:off x="4453350" y="696850"/>
            <a:ext cx="1649400" cy="1875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5"/>
          <p:cNvPicPr preferRelativeResize="0"/>
          <p:nvPr/>
        </p:nvPicPr>
        <p:blipFill>
          <a:blip r:embed="rId3">
            <a:alphaModFix/>
          </a:blip>
          <a:stretch>
            <a:fillRect/>
          </a:stretch>
        </p:blipFill>
        <p:spPr>
          <a:xfrm>
            <a:off x="3888950" y="482050"/>
            <a:ext cx="5013450" cy="4574776"/>
          </a:xfrm>
          <a:prstGeom prst="rect">
            <a:avLst/>
          </a:prstGeom>
          <a:noFill/>
          <a:ln>
            <a:noFill/>
          </a:ln>
        </p:spPr>
      </p:pic>
      <p:sp>
        <p:nvSpPr>
          <p:cNvPr id="187" name="Google Shape;187;p2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do they come from?</a:t>
            </a:r>
            <a:endParaRPr/>
          </a:p>
        </p:txBody>
      </p:sp>
      <p:sp>
        <p:nvSpPr>
          <p:cNvPr id="188" name="Google Shape;188;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9" name="Google Shape;189;p25"/>
          <p:cNvSpPr txBox="1"/>
          <p:nvPr/>
        </p:nvSpPr>
        <p:spPr>
          <a:xfrm>
            <a:off x="0" y="876775"/>
            <a:ext cx="35202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Solar neutrinos: created during fusion in the Sun</a:t>
            </a:r>
            <a:br>
              <a:rPr lang="en" sz="1800"/>
            </a:br>
            <a:endParaRPr sz="1800"/>
          </a:p>
          <a:p>
            <a:pPr indent="-342900" lvl="0" marL="457200" rtl="0" algn="l">
              <a:spcBef>
                <a:spcPts val="0"/>
              </a:spcBef>
              <a:spcAft>
                <a:spcPts val="0"/>
              </a:spcAft>
              <a:buSzPts val="1800"/>
              <a:buChar char="●"/>
            </a:pPr>
            <a:r>
              <a:rPr lang="en" sz="1800"/>
              <a:t>Studying Solar Neutrinos led to one of the most important breakthroughs in neutrino physics! Stay tuned :)</a:t>
            </a:r>
            <a:endParaRPr sz="1800"/>
          </a:p>
        </p:txBody>
      </p:sp>
      <p:sp>
        <p:nvSpPr>
          <p:cNvPr id="190" name="Google Shape;190;p25"/>
          <p:cNvSpPr/>
          <p:nvPr/>
        </p:nvSpPr>
        <p:spPr>
          <a:xfrm>
            <a:off x="5690400" y="1338475"/>
            <a:ext cx="1041900" cy="1057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6"/>
          <p:cNvPicPr preferRelativeResize="0"/>
          <p:nvPr/>
        </p:nvPicPr>
        <p:blipFill>
          <a:blip r:embed="rId3">
            <a:alphaModFix/>
          </a:blip>
          <a:stretch>
            <a:fillRect/>
          </a:stretch>
        </p:blipFill>
        <p:spPr>
          <a:xfrm>
            <a:off x="3888950" y="482050"/>
            <a:ext cx="5013450" cy="4574776"/>
          </a:xfrm>
          <a:prstGeom prst="rect">
            <a:avLst/>
          </a:prstGeom>
          <a:noFill/>
          <a:ln>
            <a:noFill/>
          </a:ln>
        </p:spPr>
      </p:pic>
      <p:sp>
        <p:nvSpPr>
          <p:cNvPr id="196" name="Google Shape;196;p2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do they come from?</a:t>
            </a:r>
            <a:endParaRPr/>
          </a:p>
        </p:txBody>
      </p:sp>
      <p:sp>
        <p:nvSpPr>
          <p:cNvPr id="197" name="Google Shape;19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8" name="Google Shape;198;p26"/>
          <p:cNvSpPr txBox="1"/>
          <p:nvPr/>
        </p:nvSpPr>
        <p:spPr>
          <a:xfrm>
            <a:off x="0" y="876775"/>
            <a:ext cx="3520200" cy="4617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Supernova bursts:Most of the energy of a supernova is carried away by a burst of neutrinos in a span of about 10 seconds. </a:t>
            </a:r>
            <a:br>
              <a:rPr lang="en" sz="1800"/>
            </a:br>
            <a:endParaRPr sz="1800"/>
          </a:p>
          <a:p>
            <a:pPr indent="-342900" lvl="0" marL="457200" rtl="0" algn="l">
              <a:spcBef>
                <a:spcPts val="0"/>
              </a:spcBef>
              <a:spcAft>
                <a:spcPts val="0"/>
              </a:spcAft>
              <a:buSzPts val="1800"/>
              <a:buChar char="●"/>
            </a:pPr>
            <a:r>
              <a:rPr lang="en" sz="1800"/>
              <a:t>Many detectors are connected through the Supernova Early Warning System, or SNEWS, which will trigger experiments to record data if a sudden influx of neutrinos (indicating a supernova) arrives.</a:t>
            </a:r>
            <a:endParaRPr sz="1800"/>
          </a:p>
          <a:p>
            <a:pPr indent="0" lvl="0" marL="0" rtl="0" algn="l">
              <a:spcBef>
                <a:spcPts val="0"/>
              </a:spcBef>
              <a:spcAft>
                <a:spcPts val="0"/>
              </a:spcAft>
              <a:buNone/>
            </a:pPr>
            <a:r>
              <a:t/>
            </a:r>
            <a:endParaRPr sz="1800"/>
          </a:p>
        </p:txBody>
      </p:sp>
      <p:sp>
        <p:nvSpPr>
          <p:cNvPr id="199" name="Google Shape;199;p26"/>
          <p:cNvSpPr/>
          <p:nvPr/>
        </p:nvSpPr>
        <p:spPr>
          <a:xfrm>
            <a:off x="5777225" y="1701475"/>
            <a:ext cx="1476000" cy="1293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3888950" y="482050"/>
            <a:ext cx="5013450" cy="4574776"/>
          </a:xfrm>
          <a:prstGeom prst="rect">
            <a:avLst/>
          </a:prstGeom>
          <a:noFill/>
          <a:ln>
            <a:noFill/>
          </a:ln>
        </p:spPr>
      </p:pic>
      <p:sp>
        <p:nvSpPr>
          <p:cNvPr id="205" name="Google Shape;205;p2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do they come from?</a:t>
            </a:r>
            <a:endParaRPr/>
          </a:p>
        </p:txBody>
      </p:sp>
      <p:sp>
        <p:nvSpPr>
          <p:cNvPr id="206" name="Google Shape;20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7" name="Google Shape;207;p27"/>
          <p:cNvSpPr txBox="1"/>
          <p:nvPr/>
        </p:nvSpPr>
        <p:spPr>
          <a:xfrm>
            <a:off x="0" y="876775"/>
            <a:ext cx="3520200" cy="2124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Reactor neutrinos are born in beta decays, which happens inside the atomic nucleus.</a:t>
            </a:r>
            <a:br>
              <a:rPr lang="en" sz="1800"/>
            </a:br>
            <a:endParaRPr sz="1800"/>
          </a:p>
          <a:p>
            <a:pPr indent="-342900" lvl="0" marL="457200" rtl="0" algn="l">
              <a:spcBef>
                <a:spcPts val="0"/>
              </a:spcBef>
              <a:spcAft>
                <a:spcPts val="0"/>
              </a:spcAft>
              <a:buSzPts val="1800"/>
              <a:buChar char="●"/>
            </a:pPr>
            <a:r>
              <a:rPr lang="en" sz="1800"/>
              <a:t>Possible way to monitor reactor activity!</a:t>
            </a:r>
            <a:endParaRPr sz="1800"/>
          </a:p>
        </p:txBody>
      </p:sp>
      <p:sp>
        <p:nvSpPr>
          <p:cNvPr id="208" name="Google Shape;208;p27"/>
          <p:cNvSpPr/>
          <p:nvPr/>
        </p:nvSpPr>
        <p:spPr>
          <a:xfrm>
            <a:off x="5777225" y="1701475"/>
            <a:ext cx="1476000" cy="1293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8"/>
          <p:cNvPicPr preferRelativeResize="0"/>
          <p:nvPr/>
        </p:nvPicPr>
        <p:blipFill>
          <a:blip r:embed="rId3">
            <a:alphaModFix/>
          </a:blip>
          <a:stretch>
            <a:fillRect/>
          </a:stretch>
        </p:blipFill>
        <p:spPr>
          <a:xfrm>
            <a:off x="3888950" y="482050"/>
            <a:ext cx="5013450" cy="4574776"/>
          </a:xfrm>
          <a:prstGeom prst="rect">
            <a:avLst/>
          </a:prstGeom>
          <a:noFill/>
          <a:ln>
            <a:noFill/>
          </a:ln>
        </p:spPr>
      </p:pic>
      <p:sp>
        <p:nvSpPr>
          <p:cNvPr id="214" name="Google Shape;214;p2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do they come from?</a:t>
            </a:r>
            <a:endParaRPr/>
          </a:p>
        </p:txBody>
      </p:sp>
      <p:sp>
        <p:nvSpPr>
          <p:cNvPr id="215" name="Google Shape;215;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6" name="Google Shape;216;p28"/>
          <p:cNvSpPr txBox="1"/>
          <p:nvPr/>
        </p:nvSpPr>
        <p:spPr>
          <a:xfrm>
            <a:off x="0" y="876775"/>
            <a:ext cx="35202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Atmospheric neutrinos produced when cosmic rays interact with Earth’s atmosphere, producing showers of short-lived particles called mesons</a:t>
            </a:r>
            <a:br>
              <a:rPr lang="en" sz="1800"/>
            </a:br>
            <a:endParaRPr sz="1800"/>
          </a:p>
          <a:p>
            <a:pPr indent="-342900" lvl="0" marL="457200" rtl="0" algn="l">
              <a:spcBef>
                <a:spcPts val="0"/>
              </a:spcBef>
              <a:spcAft>
                <a:spcPts val="0"/>
              </a:spcAft>
              <a:buSzPts val="1800"/>
              <a:buChar char="●"/>
            </a:pPr>
            <a:r>
              <a:rPr lang="en" sz="1800"/>
              <a:t>These mesons decay into neutrinos, among other particles</a:t>
            </a:r>
            <a:endParaRPr sz="1800"/>
          </a:p>
        </p:txBody>
      </p:sp>
      <p:sp>
        <p:nvSpPr>
          <p:cNvPr id="217" name="Google Shape;217;p28"/>
          <p:cNvSpPr/>
          <p:nvPr/>
        </p:nvSpPr>
        <p:spPr>
          <a:xfrm>
            <a:off x="6645325" y="2482775"/>
            <a:ext cx="1476000" cy="1293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9"/>
          <p:cNvPicPr preferRelativeResize="0"/>
          <p:nvPr/>
        </p:nvPicPr>
        <p:blipFill>
          <a:blip r:embed="rId3">
            <a:alphaModFix/>
          </a:blip>
          <a:stretch>
            <a:fillRect/>
          </a:stretch>
        </p:blipFill>
        <p:spPr>
          <a:xfrm>
            <a:off x="3888950" y="482050"/>
            <a:ext cx="5013450" cy="4574776"/>
          </a:xfrm>
          <a:prstGeom prst="rect">
            <a:avLst/>
          </a:prstGeom>
          <a:noFill/>
          <a:ln>
            <a:noFill/>
          </a:ln>
        </p:spPr>
      </p:pic>
      <p:sp>
        <p:nvSpPr>
          <p:cNvPr id="223" name="Google Shape;223;p2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do they come from?</a:t>
            </a:r>
            <a:endParaRPr/>
          </a:p>
        </p:txBody>
      </p:sp>
      <p:sp>
        <p:nvSpPr>
          <p:cNvPr id="224" name="Google Shape;22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5" name="Google Shape;225;p29"/>
          <p:cNvSpPr txBox="1"/>
          <p:nvPr/>
        </p:nvSpPr>
        <p:spPr>
          <a:xfrm>
            <a:off x="0" y="876775"/>
            <a:ext cx="35202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GZK neutrinos are created at extremely high energies</a:t>
            </a:r>
            <a:br>
              <a:rPr lang="en" sz="1800"/>
            </a:br>
            <a:endParaRPr sz="1800"/>
          </a:p>
          <a:p>
            <a:pPr indent="-342900" lvl="0" marL="457200" rtl="0" algn="l">
              <a:spcBef>
                <a:spcPts val="0"/>
              </a:spcBef>
              <a:spcAft>
                <a:spcPts val="0"/>
              </a:spcAft>
              <a:buSzPts val="1800"/>
              <a:buChar char="●"/>
            </a:pPr>
            <a:r>
              <a:rPr lang="en" sz="1800"/>
              <a:t>Produced in interactions between Ultra High Energy Cosmic Rays, and the Universe’s Cosmic Microwave Background</a:t>
            </a:r>
            <a:endParaRPr sz="1800"/>
          </a:p>
        </p:txBody>
      </p:sp>
      <p:sp>
        <p:nvSpPr>
          <p:cNvPr id="226" name="Google Shape;226;p29"/>
          <p:cNvSpPr/>
          <p:nvPr/>
        </p:nvSpPr>
        <p:spPr>
          <a:xfrm>
            <a:off x="7925775" y="3984350"/>
            <a:ext cx="8682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0"/>
          <p:cNvPicPr preferRelativeResize="0"/>
          <p:nvPr/>
        </p:nvPicPr>
        <p:blipFill>
          <a:blip r:embed="rId3">
            <a:alphaModFix/>
          </a:blip>
          <a:stretch>
            <a:fillRect/>
          </a:stretch>
        </p:blipFill>
        <p:spPr>
          <a:xfrm>
            <a:off x="2577460" y="512601"/>
            <a:ext cx="6660714" cy="4544225"/>
          </a:xfrm>
          <a:prstGeom prst="rect">
            <a:avLst/>
          </a:prstGeom>
          <a:noFill/>
          <a:ln>
            <a:noFill/>
          </a:ln>
        </p:spPr>
      </p:pic>
      <p:sp>
        <p:nvSpPr>
          <p:cNvPr id="232" name="Google Shape;232;p3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Astrophysical Neutrinos</a:t>
            </a:r>
            <a:endParaRPr/>
          </a:p>
        </p:txBody>
      </p:sp>
      <p:sp>
        <p:nvSpPr>
          <p:cNvPr id="233" name="Google Shape;233;p30"/>
          <p:cNvSpPr txBox="1"/>
          <p:nvPr>
            <p:ph idx="1" type="body"/>
          </p:nvPr>
        </p:nvSpPr>
        <p:spPr>
          <a:xfrm>
            <a:off x="0" y="729300"/>
            <a:ext cx="2478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Interaction cross-section increases with energy, favourable for detection of astro neutrinos &gt;100GeV</a:t>
            </a:r>
            <a:endParaRPr/>
          </a:p>
        </p:txBody>
      </p:sp>
      <p:sp>
        <p:nvSpPr>
          <p:cNvPr id="234" name="Google Shape;234;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35" name="Google Shape;235;p30"/>
          <p:cNvCxnSpPr/>
          <p:nvPr/>
        </p:nvCxnSpPr>
        <p:spPr>
          <a:xfrm>
            <a:off x="6428200" y="696850"/>
            <a:ext cx="0" cy="0"/>
          </a:xfrm>
          <a:prstGeom prst="straightConnector1">
            <a:avLst/>
          </a:prstGeom>
          <a:noFill/>
          <a:ln cap="flat" cmpd="sng" w="9525">
            <a:solidFill>
              <a:schemeClr val="dk2"/>
            </a:solidFill>
            <a:prstDash val="solid"/>
            <a:round/>
            <a:headEnd len="med" w="med" type="none"/>
            <a:tailEnd len="med" w="med" type="none"/>
          </a:ln>
        </p:spPr>
      </p:cxnSp>
      <p:sp>
        <p:nvSpPr>
          <p:cNvPr id="236" name="Google Shape;236;p30"/>
          <p:cNvSpPr/>
          <p:nvPr/>
        </p:nvSpPr>
        <p:spPr>
          <a:xfrm>
            <a:off x="3346825" y="696850"/>
            <a:ext cx="3460500" cy="3816000"/>
          </a:xfrm>
          <a:prstGeom prst="roundRect">
            <a:avLst>
              <a:gd fmla="val 16667" name="adj"/>
            </a:avLst>
          </a:prstGeom>
          <a:solidFill>
            <a:srgbClr val="BF9000">
              <a:alpha val="553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Google Shape;241;p3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study neutrinos?</a:t>
            </a:r>
            <a:endParaRPr/>
          </a:p>
        </p:txBody>
      </p:sp>
      <p:sp>
        <p:nvSpPr>
          <p:cNvPr id="242" name="Google Shape;242;p31"/>
          <p:cNvSpPr txBox="1"/>
          <p:nvPr/>
        </p:nvSpPr>
        <p:spPr>
          <a:xfrm>
            <a:off x="107425" y="4743300"/>
            <a:ext cx="561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Fig: J. Aguilar and J. Yang  for the IceCube Collaboration</a:t>
            </a:r>
            <a:endParaRPr/>
          </a:p>
        </p:txBody>
      </p:sp>
      <p:sp>
        <p:nvSpPr>
          <p:cNvPr id="243" name="Google Shape;24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 name="Shape 247"/>
        <p:cNvGrpSpPr/>
        <p:nvPr/>
      </p:nvGrpSpPr>
      <p:grpSpPr>
        <a:xfrm>
          <a:off x="0" y="0"/>
          <a:ext cx="0" cy="0"/>
          <a:chOff x="0" y="0"/>
          <a:chExt cx="0" cy="0"/>
        </a:xfrm>
      </p:grpSpPr>
      <p:sp>
        <p:nvSpPr>
          <p:cNvPr id="248" name="Google Shape;248;p3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2"/>
                </a:solidFill>
              </a:rPr>
              <a:t>Astrophysical Neutrinos </a:t>
            </a:r>
            <a:endParaRPr>
              <a:solidFill>
                <a:schemeClr val="lt2"/>
              </a:solidFill>
            </a:endParaRPr>
          </a:p>
        </p:txBody>
      </p:sp>
      <p:sp>
        <p:nvSpPr>
          <p:cNvPr id="249" name="Google Shape;249;p32"/>
          <p:cNvSpPr txBox="1"/>
          <p:nvPr>
            <p:ph idx="1" type="body"/>
          </p:nvPr>
        </p:nvSpPr>
        <p:spPr>
          <a:xfrm>
            <a:off x="5061150" y="212750"/>
            <a:ext cx="3960000" cy="1200000"/>
          </a:xfrm>
          <a:prstGeom prst="rect">
            <a:avLst/>
          </a:prstGeom>
          <a:solidFill>
            <a:srgbClr val="595959">
              <a:alpha val="26260"/>
            </a:srgbClr>
          </a:solidFill>
        </p:spPr>
        <p:txBody>
          <a:bodyPr anchorCtr="0" anchor="t" bIns="91425" lIns="91425" spcFirstLastPara="1" rIns="91425" wrap="square" tIns="91425">
            <a:normAutofit/>
          </a:bodyPr>
          <a:lstStyle/>
          <a:p>
            <a:pPr indent="0" lvl="0" marL="0" rtl="0" algn="l">
              <a:spcBef>
                <a:spcPts val="0"/>
              </a:spcBef>
              <a:spcAft>
                <a:spcPts val="1200"/>
              </a:spcAft>
              <a:buNone/>
            </a:pPr>
            <a:r>
              <a:rPr lang="en" sz="1951">
                <a:solidFill>
                  <a:schemeClr val="lt1"/>
                </a:solidFill>
              </a:rPr>
              <a:t>Cosmic rays accelerated in presence of strong magnetic fields at source</a:t>
            </a:r>
            <a:endParaRPr sz="800">
              <a:solidFill>
                <a:schemeClr val="lt1"/>
              </a:solidFill>
            </a:endParaRPr>
          </a:p>
        </p:txBody>
      </p:sp>
      <p:sp>
        <p:nvSpPr>
          <p:cNvPr id="250" name="Google Shape;250;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1" name="Google Shape;251;p32"/>
          <p:cNvSpPr txBox="1"/>
          <p:nvPr>
            <p:ph idx="1" type="body"/>
          </p:nvPr>
        </p:nvSpPr>
        <p:spPr>
          <a:xfrm>
            <a:off x="612000" y="3685625"/>
            <a:ext cx="3960000" cy="1200000"/>
          </a:xfrm>
          <a:prstGeom prst="rect">
            <a:avLst/>
          </a:prstGeom>
          <a:solidFill>
            <a:srgbClr val="595959">
              <a:alpha val="26260"/>
            </a:srgbClr>
          </a:solidFill>
        </p:spPr>
        <p:txBody>
          <a:bodyPr anchorCtr="0" anchor="t" bIns="91425" lIns="91425" spcFirstLastPara="1" rIns="91425" wrap="square" tIns="91425">
            <a:normAutofit/>
          </a:bodyPr>
          <a:lstStyle/>
          <a:p>
            <a:pPr indent="0" lvl="0" marL="0" rtl="0" algn="l">
              <a:spcBef>
                <a:spcPts val="0"/>
              </a:spcBef>
              <a:spcAft>
                <a:spcPts val="1200"/>
              </a:spcAft>
              <a:buNone/>
            </a:pPr>
            <a:r>
              <a:rPr lang="en" sz="1951">
                <a:solidFill>
                  <a:schemeClr val="lt1"/>
                </a:solidFill>
              </a:rPr>
              <a:t>IceCube optimized to observe neutrinos above 100GeV, with DeepCore going down to 1GeV</a:t>
            </a:r>
            <a:endParaRPr sz="8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t>Who am I, and how did I get here?</a:t>
            </a:r>
            <a:endParaRPr b="1"/>
          </a:p>
          <a:p>
            <a:pPr indent="0" lvl="0" marL="0" rtl="0" algn="l">
              <a:spcBef>
                <a:spcPts val="0"/>
              </a:spcBef>
              <a:spcAft>
                <a:spcPts val="0"/>
              </a:spcAft>
              <a:buClr>
                <a:schemeClr val="dk1"/>
              </a:buClr>
              <a:buSzPct val="39285"/>
              <a:buFont typeface="Arial"/>
              <a:buNone/>
            </a:pPr>
            <a:r>
              <a:t/>
            </a:r>
            <a:endParaRPr b="1"/>
          </a:p>
          <a:p>
            <a:pPr indent="0" lvl="0" marL="0" rtl="0" algn="l">
              <a:spcBef>
                <a:spcPts val="0"/>
              </a:spcBef>
              <a:spcAft>
                <a:spcPts val="0"/>
              </a:spcAft>
              <a:buNone/>
            </a:pPr>
            <a:r>
              <a:t/>
            </a:r>
            <a:endParaRPr b="1"/>
          </a:p>
        </p:txBody>
      </p:sp>
      <p:sp>
        <p:nvSpPr>
          <p:cNvPr id="70" name="Google Shape;70;p15"/>
          <p:cNvSpPr txBox="1"/>
          <p:nvPr>
            <p:ph idx="1" type="body"/>
          </p:nvPr>
        </p:nvSpPr>
        <p:spPr>
          <a:xfrm>
            <a:off x="0" y="647400"/>
            <a:ext cx="3237900" cy="40056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Undergrad:  IIT Bombay, an engineering school in Mumbai, India</a:t>
            </a:r>
            <a:br>
              <a:rPr lang="en">
                <a:solidFill>
                  <a:schemeClr val="dk1"/>
                </a:solidFill>
              </a:rPr>
            </a:b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Graduate School: University of Wisconsin-Madison</a:t>
            </a:r>
            <a:endParaRPr>
              <a:solidFill>
                <a:schemeClr val="dk1"/>
              </a:solidFill>
            </a:endParaRPr>
          </a:p>
        </p:txBody>
      </p:sp>
      <p:pic>
        <p:nvPicPr>
          <p:cNvPr id="71" name="Google Shape;71;p15"/>
          <p:cNvPicPr preferRelativeResize="0"/>
          <p:nvPr/>
        </p:nvPicPr>
        <p:blipFill rotWithShape="1">
          <a:blip r:embed="rId3">
            <a:alphaModFix/>
          </a:blip>
          <a:srcRect b="0" l="-8450" r="11202" t="0"/>
          <a:stretch/>
        </p:blipFill>
        <p:spPr>
          <a:xfrm>
            <a:off x="3855825" y="739713"/>
            <a:ext cx="5003200" cy="3820975"/>
          </a:xfrm>
          <a:prstGeom prst="rect">
            <a:avLst/>
          </a:prstGeom>
          <a:noFill/>
          <a:ln>
            <a:noFill/>
          </a:ln>
        </p:spPr>
      </p:pic>
      <p:sp>
        <p:nvSpPr>
          <p:cNvPr id="72" name="Google Shape;7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1000"/>
                                        <p:tgtEl>
                                          <p:spTgt spid="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000"/>
                                        <p:tgtEl>
                                          <p:spTgt spid="70"/>
                                        </p:tgtEl>
                                        <p:attrNameLst>
                                          <p:attrName>ppt_y</p:attrName>
                                        </p:attrNameLst>
                                      </p:cBhvr>
                                      <p:tavLst>
                                        <p:tav fmla="" tm="0">
                                          <p:val>
                                            <p:strVal val="#ppt_y"/>
                                          </p:val>
                                        </p:tav>
                                        <p:tav fmla="" tm="100000">
                                          <p:val>
                                            <p:strVal val="#ppt_y-1"/>
                                          </p:val>
                                        </p:tav>
                                      </p:tavLst>
                                    </p:anim>
                                    <p:set>
                                      <p:cBhvr>
                                        <p:cTn dur="1" fill="hold">
                                          <p:stCondLst>
                                            <p:cond delay="1000"/>
                                          </p:stCondLst>
                                        </p:cTn>
                                        <p:tgtEl>
                                          <p:spTgt spid="7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3"/>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 we detect neutrinos?</a:t>
            </a:r>
            <a:endParaRPr/>
          </a:p>
        </p:txBody>
      </p:sp>
      <p:sp>
        <p:nvSpPr>
          <p:cNvPr id="257" name="Google Shape;257;p33"/>
          <p:cNvSpPr txBox="1"/>
          <p:nvPr>
            <p:ph idx="1" type="body"/>
          </p:nvPr>
        </p:nvSpPr>
        <p:spPr>
          <a:xfrm>
            <a:off x="0" y="572700"/>
            <a:ext cx="5516700" cy="409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Electrically neutral, with a low interaction probability -&gt; very hard to detect! But </a:t>
            </a:r>
            <a:r>
              <a:rPr i="1" lang="en"/>
              <a:t>not impossible</a:t>
            </a:r>
            <a:endParaRPr i="1"/>
          </a:p>
          <a:p>
            <a:pPr indent="-349250" lvl="0" marL="457200" rtl="0" algn="l">
              <a:spcBef>
                <a:spcPts val="1200"/>
              </a:spcBef>
              <a:spcAft>
                <a:spcPts val="0"/>
              </a:spcAft>
              <a:buSzPts val="1900"/>
              <a:buChar char="●"/>
            </a:pPr>
            <a:r>
              <a:rPr lang="en" sz="1900"/>
              <a:t>Scintillators: Study gamma rays produced by neutrino interactions, during annihilation of a positron and an electron</a:t>
            </a:r>
            <a:br>
              <a:rPr lang="en" sz="1900"/>
            </a:br>
            <a:endParaRPr sz="1900"/>
          </a:p>
          <a:p>
            <a:pPr indent="-349250" lvl="1" marL="914400" rtl="0" algn="l">
              <a:spcBef>
                <a:spcPts val="0"/>
              </a:spcBef>
              <a:spcAft>
                <a:spcPts val="0"/>
              </a:spcAft>
              <a:buSzPts val="1900"/>
              <a:buChar char="○"/>
            </a:pPr>
            <a:r>
              <a:rPr lang="en" sz="1900"/>
              <a:t>KamLAND: Studies neutrino oscillations, double beta decay</a:t>
            </a:r>
            <a:endParaRPr sz="1900"/>
          </a:p>
          <a:p>
            <a:pPr indent="-349250" lvl="1" marL="914400" rtl="0" algn="l">
              <a:spcBef>
                <a:spcPts val="0"/>
              </a:spcBef>
              <a:spcAft>
                <a:spcPts val="0"/>
              </a:spcAft>
              <a:buSzPts val="1900"/>
              <a:buChar char="○"/>
            </a:pPr>
            <a:r>
              <a:rPr lang="en" sz="1900"/>
              <a:t> NOνA: Oscillation parameter measurements</a:t>
            </a:r>
            <a:endParaRPr sz="1900"/>
          </a:p>
        </p:txBody>
      </p:sp>
      <p:sp>
        <p:nvSpPr>
          <p:cNvPr id="258" name="Google Shape;25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59" name="Google Shape;259;p33"/>
          <p:cNvPicPr preferRelativeResize="0"/>
          <p:nvPr/>
        </p:nvPicPr>
        <p:blipFill>
          <a:blip r:embed="rId3">
            <a:alphaModFix/>
          </a:blip>
          <a:stretch>
            <a:fillRect/>
          </a:stretch>
        </p:blipFill>
        <p:spPr>
          <a:xfrm>
            <a:off x="5725500" y="1227313"/>
            <a:ext cx="3295650" cy="2781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 we detect neutrinos?</a:t>
            </a:r>
            <a:endParaRPr/>
          </a:p>
        </p:txBody>
      </p:sp>
      <p:sp>
        <p:nvSpPr>
          <p:cNvPr id="265" name="Google Shape;265;p34"/>
          <p:cNvSpPr txBox="1"/>
          <p:nvPr>
            <p:ph idx="1" type="body"/>
          </p:nvPr>
        </p:nvSpPr>
        <p:spPr>
          <a:xfrm>
            <a:off x="0" y="572700"/>
            <a:ext cx="4674300" cy="409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i="1"/>
          </a:p>
          <a:p>
            <a:pPr indent="-349250" lvl="0" marL="457200" rtl="0" algn="l">
              <a:spcBef>
                <a:spcPts val="1200"/>
              </a:spcBef>
              <a:spcAft>
                <a:spcPts val="0"/>
              </a:spcAft>
              <a:buSzPts val="1900"/>
              <a:buChar char="●"/>
            </a:pPr>
            <a:r>
              <a:rPr lang="en" sz="1900"/>
              <a:t>Radiochemical Detectors</a:t>
            </a:r>
            <a:r>
              <a:rPr lang="en" sz="1900"/>
              <a:t>: </a:t>
            </a:r>
            <a:r>
              <a:rPr lang="en" sz="1900"/>
              <a:t>Study decay products of excited nuclei created in neutrino charged current interactions with elements like chlorine and gallium</a:t>
            </a:r>
            <a:br>
              <a:rPr lang="en" sz="1900"/>
            </a:br>
            <a:endParaRPr sz="1900"/>
          </a:p>
          <a:p>
            <a:pPr indent="-349250" lvl="1" marL="914400" rtl="0" algn="l">
              <a:spcBef>
                <a:spcPts val="0"/>
              </a:spcBef>
              <a:spcAft>
                <a:spcPts val="0"/>
              </a:spcAft>
              <a:buSzPts val="1900"/>
              <a:buChar char="○"/>
            </a:pPr>
            <a:r>
              <a:rPr lang="en" sz="1900"/>
              <a:t>Homestake Experiment:</a:t>
            </a:r>
            <a:r>
              <a:rPr lang="en" sz="1900"/>
              <a:t>Solar neutrinos</a:t>
            </a:r>
            <a:endParaRPr/>
          </a:p>
          <a:p>
            <a:pPr indent="-349250" lvl="1" marL="914400" rtl="0" algn="l">
              <a:spcBef>
                <a:spcPts val="0"/>
              </a:spcBef>
              <a:spcAft>
                <a:spcPts val="0"/>
              </a:spcAft>
              <a:buSzPts val="1900"/>
              <a:buChar char="○"/>
            </a:pPr>
            <a:r>
              <a:rPr lang="en" sz="1900"/>
              <a:t> GALLEX: Solar neutrinos</a:t>
            </a:r>
            <a:endParaRPr sz="1900"/>
          </a:p>
        </p:txBody>
      </p:sp>
      <p:sp>
        <p:nvSpPr>
          <p:cNvPr id="266" name="Google Shape;26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7" name="Google Shape;267;p34"/>
          <p:cNvPicPr preferRelativeResize="0"/>
          <p:nvPr/>
        </p:nvPicPr>
        <p:blipFill>
          <a:blip r:embed="rId3">
            <a:alphaModFix/>
          </a:blip>
          <a:stretch>
            <a:fillRect/>
          </a:stretch>
        </p:blipFill>
        <p:spPr>
          <a:xfrm>
            <a:off x="4674300" y="725100"/>
            <a:ext cx="4469700" cy="2410814"/>
          </a:xfrm>
          <a:prstGeom prst="rect">
            <a:avLst/>
          </a:prstGeom>
          <a:noFill/>
          <a:ln>
            <a:noFill/>
          </a:ln>
        </p:spPr>
      </p:pic>
      <p:pic>
        <p:nvPicPr>
          <p:cNvPr id="268" name="Google Shape;268;p34"/>
          <p:cNvPicPr preferRelativeResize="0"/>
          <p:nvPr/>
        </p:nvPicPr>
        <p:blipFill>
          <a:blip r:embed="rId4">
            <a:alphaModFix/>
          </a:blip>
          <a:stretch>
            <a:fillRect/>
          </a:stretch>
        </p:blipFill>
        <p:spPr>
          <a:xfrm>
            <a:off x="3793900" y="3425699"/>
            <a:ext cx="5227249" cy="1472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5"/>
          <p:cNvSpPr txBox="1"/>
          <p:nvPr>
            <p:ph type="title"/>
          </p:nvPr>
        </p:nvSpPr>
        <p:spPr>
          <a:xfrm>
            <a:off x="0" y="0"/>
            <a:ext cx="4437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 we detect neutrinos?</a:t>
            </a:r>
            <a:endParaRPr/>
          </a:p>
        </p:txBody>
      </p:sp>
      <p:sp>
        <p:nvSpPr>
          <p:cNvPr id="274" name="Google Shape;274;p35"/>
          <p:cNvSpPr txBox="1"/>
          <p:nvPr>
            <p:ph idx="1" type="body"/>
          </p:nvPr>
        </p:nvSpPr>
        <p:spPr>
          <a:xfrm>
            <a:off x="0" y="572700"/>
            <a:ext cx="4674300" cy="40905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Cherenkov</a:t>
            </a:r>
            <a:r>
              <a:rPr lang="en" sz="1900"/>
              <a:t> Detectors: </a:t>
            </a:r>
            <a:r>
              <a:rPr lang="en" sz="1900"/>
              <a:t>High energy charged particles produced in neutrino-nucleon interactions emit Cherenkov radiation in an optical medium</a:t>
            </a:r>
            <a:br>
              <a:rPr lang="en" sz="1900"/>
            </a:br>
            <a:endParaRPr sz="1900"/>
          </a:p>
          <a:p>
            <a:pPr indent="-349250" lvl="1" marL="914400" rtl="0" algn="l">
              <a:spcBef>
                <a:spcPts val="0"/>
              </a:spcBef>
              <a:spcAft>
                <a:spcPts val="0"/>
              </a:spcAft>
              <a:buSzPts val="1900"/>
              <a:buChar char="○"/>
            </a:pPr>
            <a:r>
              <a:rPr lang="en" sz="1900"/>
              <a:t>SuperK</a:t>
            </a:r>
            <a:endParaRPr sz="1900"/>
          </a:p>
          <a:p>
            <a:pPr indent="-349250" lvl="1" marL="914400" rtl="0" algn="l">
              <a:spcBef>
                <a:spcPts val="0"/>
              </a:spcBef>
              <a:spcAft>
                <a:spcPts val="0"/>
              </a:spcAft>
              <a:buSzPts val="1900"/>
              <a:buChar char="○"/>
            </a:pPr>
            <a:r>
              <a:rPr lang="en" sz="1900"/>
              <a:t>IceCube!</a:t>
            </a:r>
            <a:endParaRPr sz="1900"/>
          </a:p>
        </p:txBody>
      </p:sp>
      <p:sp>
        <p:nvSpPr>
          <p:cNvPr id="275" name="Google Shape;275;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6" name="Google Shape;276;p35"/>
          <p:cNvPicPr preferRelativeResize="0"/>
          <p:nvPr/>
        </p:nvPicPr>
        <p:blipFill>
          <a:blip r:embed="rId3">
            <a:alphaModFix/>
          </a:blip>
          <a:stretch>
            <a:fillRect/>
          </a:stretch>
        </p:blipFill>
        <p:spPr>
          <a:xfrm>
            <a:off x="2417263" y="3238500"/>
            <a:ext cx="5210175" cy="1905000"/>
          </a:xfrm>
          <a:prstGeom prst="rect">
            <a:avLst/>
          </a:prstGeom>
          <a:noFill/>
          <a:ln>
            <a:noFill/>
          </a:ln>
        </p:spPr>
      </p:pic>
      <p:pic>
        <p:nvPicPr>
          <p:cNvPr id="277" name="Google Shape;277;p35"/>
          <p:cNvPicPr preferRelativeResize="0"/>
          <p:nvPr/>
        </p:nvPicPr>
        <p:blipFill rotWithShape="1">
          <a:blip r:embed="rId4">
            <a:alphaModFix/>
          </a:blip>
          <a:srcRect b="-15039" l="22529" r="26889" t="15040"/>
          <a:stretch/>
        </p:blipFill>
        <p:spPr>
          <a:xfrm>
            <a:off x="5000252" y="143150"/>
            <a:ext cx="3472201" cy="3467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 we detect neutrinos?</a:t>
            </a:r>
            <a:endParaRPr/>
          </a:p>
        </p:txBody>
      </p:sp>
      <p:sp>
        <p:nvSpPr>
          <p:cNvPr id="283" name="Google Shape;283;p36"/>
          <p:cNvSpPr txBox="1"/>
          <p:nvPr>
            <p:ph idx="1" type="body"/>
          </p:nvPr>
        </p:nvSpPr>
        <p:spPr>
          <a:xfrm>
            <a:off x="0" y="572700"/>
            <a:ext cx="8087400" cy="13803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Radio: Showers of charged particles in a medium create an observable radio/microwave signal. Provides a means to detect highest energy astrophysical neutrinos </a:t>
            </a:r>
            <a:endParaRPr sz="1900"/>
          </a:p>
        </p:txBody>
      </p:sp>
      <p:sp>
        <p:nvSpPr>
          <p:cNvPr id="284" name="Google Shape;28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5" name="Google Shape;285;p36"/>
          <p:cNvPicPr preferRelativeResize="0"/>
          <p:nvPr/>
        </p:nvPicPr>
        <p:blipFill>
          <a:blip r:embed="rId3">
            <a:alphaModFix/>
          </a:blip>
          <a:stretch>
            <a:fillRect/>
          </a:stretch>
        </p:blipFill>
        <p:spPr>
          <a:xfrm>
            <a:off x="2167250" y="1953000"/>
            <a:ext cx="4809500" cy="2885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Neutrino Interaction Channels at IceCube</a:t>
            </a:r>
            <a:endParaRPr/>
          </a:p>
        </p:txBody>
      </p:sp>
      <p:pic>
        <p:nvPicPr>
          <p:cNvPr descr="Up quark exchanges a W plus with a neutrino producing a down quark and anti lepton of the same flavor as the neutrino.&#10;Or.&#10;Down quark exchanges a W minus with an anti neutrino producing an up quark and lepton of the same flavor as the neutrino." id="291" name="Google Shape;291;p37" title="Charged Current Feynman Diagram"/>
          <p:cNvPicPr preferRelativeResize="0"/>
          <p:nvPr/>
        </p:nvPicPr>
        <p:blipFill>
          <a:blip r:embed="rId3">
            <a:alphaModFix/>
          </a:blip>
          <a:stretch>
            <a:fillRect/>
          </a:stretch>
        </p:blipFill>
        <p:spPr>
          <a:xfrm>
            <a:off x="241725" y="770038"/>
            <a:ext cx="2321717" cy="3068589"/>
          </a:xfrm>
          <a:prstGeom prst="rect">
            <a:avLst/>
          </a:prstGeom>
          <a:noFill/>
          <a:ln>
            <a:noFill/>
          </a:ln>
        </p:spPr>
      </p:pic>
      <p:pic>
        <p:nvPicPr>
          <p:cNvPr descr="Up quark exchanges a Z boson with a neutrino to produce an up quark and a neutrino of the same flavor as the lepton.&#10;Or.&#10;Down quark exchanges a Z boson with an anti neutrino to produce a down quark and an anti neutrino of the same flavor as the lepton." id="292" name="Google Shape;292;p37" title="Neutral Current Feynman Diagram"/>
          <p:cNvPicPr preferRelativeResize="0"/>
          <p:nvPr/>
        </p:nvPicPr>
        <p:blipFill>
          <a:blip r:embed="rId4">
            <a:alphaModFix/>
          </a:blip>
          <a:stretch>
            <a:fillRect/>
          </a:stretch>
        </p:blipFill>
        <p:spPr>
          <a:xfrm>
            <a:off x="3241312" y="654451"/>
            <a:ext cx="2535126" cy="3299776"/>
          </a:xfrm>
          <a:prstGeom prst="rect">
            <a:avLst/>
          </a:prstGeom>
          <a:noFill/>
          <a:ln>
            <a:noFill/>
          </a:ln>
        </p:spPr>
      </p:pic>
      <p:sp>
        <p:nvSpPr>
          <p:cNvPr id="293" name="Google Shape;293;p37"/>
          <p:cNvSpPr txBox="1"/>
          <p:nvPr/>
        </p:nvSpPr>
        <p:spPr>
          <a:xfrm>
            <a:off x="-14475" y="3838625"/>
            <a:ext cx="30009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Charged current interactions yield an outgoing charged lepton and a hadronic shower</a:t>
            </a:r>
            <a:endParaRPr sz="1800">
              <a:solidFill>
                <a:schemeClr val="dk1"/>
              </a:solidFill>
            </a:endParaRPr>
          </a:p>
        </p:txBody>
      </p:sp>
      <p:sp>
        <p:nvSpPr>
          <p:cNvPr id="294" name="Google Shape;294;p37"/>
          <p:cNvSpPr txBox="1"/>
          <p:nvPr/>
        </p:nvSpPr>
        <p:spPr>
          <a:xfrm>
            <a:off x="3187075" y="3908050"/>
            <a:ext cx="2643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Neutral current interactions have an outgoing scattered hadron and neutrino </a:t>
            </a:r>
            <a:endParaRPr sz="1800">
              <a:solidFill>
                <a:schemeClr val="dk1"/>
              </a:solidFill>
            </a:endParaRPr>
          </a:p>
        </p:txBody>
      </p:sp>
      <p:pic>
        <p:nvPicPr>
          <p:cNvPr descr="Anti electron neutrino annihilates with electron to produce an on shell W minus" id="295" name="Google Shape;295;p37" title="Glashow Resonance Feynman Diagram"/>
          <p:cNvPicPr preferRelativeResize="0"/>
          <p:nvPr/>
        </p:nvPicPr>
        <p:blipFill rotWithShape="1">
          <a:blip r:embed="rId5">
            <a:alphaModFix/>
          </a:blip>
          <a:srcRect b="0" l="0" r="0" t="0"/>
          <a:stretch/>
        </p:blipFill>
        <p:spPr>
          <a:xfrm>
            <a:off x="6031325" y="774696"/>
            <a:ext cx="2917600" cy="3162192"/>
          </a:xfrm>
          <a:prstGeom prst="rect">
            <a:avLst/>
          </a:prstGeom>
          <a:noFill/>
          <a:ln>
            <a:noFill/>
          </a:ln>
        </p:spPr>
      </p:pic>
      <p:sp>
        <p:nvSpPr>
          <p:cNvPr id="296" name="Google Shape;296;p37"/>
          <p:cNvSpPr txBox="1"/>
          <p:nvPr/>
        </p:nvSpPr>
        <p:spPr>
          <a:xfrm>
            <a:off x="5989675" y="3838625"/>
            <a:ext cx="30009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Glashow Resonance interactions yield a W</a:t>
            </a:r>
            <a:r>
              <a:rPr baseline="30000" lang="en" sz="1800">
                <a:solidFill>
                  <a:schemeClr val="dk1"/>
                </a:solidFill>
              </a:rPr>
              <a:t>-</a:t>
            </a:r>
            <a:r>
              <a:rPr lang="en" sz="1800">
                <a:solidFill>
                  <a:schemeClr val="dk1"/>
                </a:solidFill>
              </a:rPr>
              <a:t> boson</a:t>
            </a:r>
            <a:endParaRPr baseline="30000" sz="1800">
              <a:solidFill>
                <a:schemeClr val="dk1"/>
              </a:solidFill>
            </a:endParaRPr>
          </a:p>
        </p:txBody>
      </p:sp>
      <p:sp>
        <p:nvSpPr>
          <p:cNvPr id="297" name="Google Shape;29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8" name="Google Shape;298;p3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8"/>
          <p:cNvPicPr preferRelativeResize="0"/>
          <p:nvPr/>
        </p:nvPicPr>
        <p:blipFill>
          <a:blip r:embed="rId3">
            <a:alphaModFix/>
          </a:blip>
          <a:stretch>
            <a:fillRect/>
          </a:stretch>
        </p:blipFill>
        <p:spPr>
          <a:xfrm>
            <a:off x="1325488" y="3119000"/>
            <a:ext cx="5869624" cy="2024500"/>
          </a:xfrm>
          <a:prstGeom prst="rect">
            <a:avLst/>
          </a:prstGeom>
          <a:noFill/>
          <a:ln>
            <a:noFill/>
          </a:ln>
        </p:spPr>
      </p:pic>
      <p:sp>
        <p:nvSpPr>
          <p:cNvPr id="304" name="Google Shape;304;p3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Observing neutrinos through interactions in ice</a:t>
            </a:r>
            <a:endParaRPr/>
          </a:p>
          <a:p>
            <a:pPr indent="0" lvl="0" marL="0" rtl="0" algn="l">
              <a:spcBef>
                <a:spcPts val="0"/>
              </a:spcBef>
              <a:spcAft>
                <a:spcPts val="0"/>
              </a:spcAft>
              <a:buNone/>
            </a:pPr>
            <a:r>
              <a:t/>
            </a:r>
            <a:endParaRPr/>
          </a:p>
        </p:txBody>
      </p:sp>
      <p:sp>
        <p:nvSpPr>
          <p:cNvPr id="305" name="Google Shape;305;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06" name="Google Shape;306;p38"/>
          <p:cNvSpPr txBox="1"/>
          <p:nvPr>
            <p:ph idx="1" type="body"/>
          </p:nvPr>
        </p:nvSpPr>
        <p:spPr>
          <a:xfrm>
            <a:off x="296225" y="572700"/>
            <a:ext cx="4651200" cy="2725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chemeClr val="dk1"/>
                </a:solidFill>
              </a:rPr>
              <a:t>Charged particles travelling through deposit energy and can polarize a medium</a:t>
            </a:r>
            <a:endParaRPr>
              <a:solidFill>
                <a:schemeClr val="dk1"/>
              </a:solidFill>
            </a:endParaRPr>
          </a:p>
          <a:p>
            <a:pPr indent="0" lvl="0" marL="0" rtl="0" algn="l">
              <a:spcBef>
                <a:spcPts val="1200"/>
              </a:spcBef>
              <a:spcAft>
                <a:spcPts val="0"/>
              </a:spcAft>
              <a:buNone/>
            </a:pPr>
            <a:r>
              <a:rPr lang="en">
                <a:solidFill>
                  <a:schemeClr val="dk1"/>
                </a:solidFill>
              </a:rPr>
              <a:t>When charged relativistic particles travel faster than the speed of light in a medium, emit radiation (Cherenkov effect)</a:t>
            </a:r>
            <a:endParaRPr>
              <a:solidFill>
                <a:schemeClr val="dk1"/>
              </a:solidFill>
            </a:endParaRPr>
          </a:p>
          <a:p>
            <a:pPr indent="0" lvl="0" marL="0" rtl="0" algn="l">
              <a:spcBef>
                <a:spcPts val="1200"/>
              </a:spcBef>
              <a:spcAft>
                <a:spcPts val="1200"/>
              </a:spcAft>
              <a:buNone/>
            </a:pPr>
            <a:r>
              <a:rPr lang="en">
                <a:solidFill>
                  <a:schemeClr val="dk1"/>
                </a:solidFill>
              </a:rPr>
              <a:t>This produces a cone of Cherenkov light, with its wavefront at a characteristic angle (𝛳</a:t>
            </a:r>
            <a:r>
              <a:rPr lang="en" sz="1500">
                <a:solidFill>
                  <a:schemeClr val="dk1"/>
                </a:solidFill>
              </a:rPr>
              <a:t>c</a:t>
            </a:r>
            <a:r>
              <a:rPr lang="en">
                <a:solidFill>
                  <a:schemeClr val="dk1"/>
                </a:solidFill>
              </a:rPr>
              <a:t>)</a:t>
            </a:r>
            <a:endParaRPr>
              <a:solidFill>
                <a:schemeClr val="dk1"/>
              </a:solidFill>
            </a:endParaRPr>
          </a:p>
        </p:txBody>
      </p:sp>
      <p:pic>
        <p:nvPicPr>
          <p:cNvPr id="307" name="Google Shape;307;p38"/>
          <p:cNvPicPr preferRelativeResize="0"/>
          <p:nvPr/>
        </p:nvPicPr>
        <p:blipFill>
          <a:blip r:embed="rId4">
            <a:alphaModFix/>
          </a:blip>
          <a:stretch>
            <a:fillRect/>
          </a:stretch>
        </p:blipFill>
        <p:spPr>
          <a:xfrm>
            <a:off x="5305500" y="464275"/>
            <a:ext cx="3545250" cy="3292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39"/>
          <p:cNvPicPr preferRelativeResize="0"/>
          <p:nvPr/>
        </p:nvPicPr>
        <p:blipFill rotWithShape="1">
          <a:blip r:embed="rId3">
            <a:alphaModFix/>
          </a:blip>
          <a:srcRect b="17914" l="0" r="51667" t="24465"/>
          <a:stretch/>
        </p:blipFill>
        <p:spPr>
          <a:xfrm>
            <a:off x="4784125" y="1989050"/>
            <a:ext cx="4419574" cy="2274125"/>
          </a:xfrm>
          <a:prstGeom prst="rect">
            <a:avLst/>
          </a:prstGeom>
          <a:noFill/>
          <a:ln>
            <a:noFill/>
          </a:ln>
        </p:spPr>
      </p:pic>
      <p:sp>
        <p:nvSpPr>
          <p:cNvPr id="313" name="Google Shape;313;p39"/>
          <p:cNvSpPr txBox="1"/>
          <p:nvPr>
            <p:ph type="title"/>
          </p:nvPr>
        </p:nvSpPr>
        <p:spPr>
          <a:xfrm>
            <a:off x="0" y="0"/>
            <a:ext cx="6414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Cherenkov Radiation and IceCube</a:t>
            </a:r>
            <a:endParaRPr/>
          </a:p>
        </p:txBody>
      </p:sp>
      <p:sp>
        <p:nvSpPr>
          <p:cNvPr id="314" name="Google Shape;314;p39"/>
          <p:cNvSpPr txBox="1"/>
          <p:nvPr>
            <p:ph idx="1" type="body"/>
          </p:nvPr>
        </p:nvSpPr>
        <p:spPr>
          <a:xfrm>
            <a:off x="-59700" y="504900"/>
            <a:ext cx="9263400" cy="7431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Number of photons captured ∝ deposited energy. Photon arrival times at DOMs helps reconstruct particle trajectory.</a:t>
            </a:r>
            <a:endParaRPr/>
          </a:p>
        </p:txBody>
      </p:sp>
      <p:pic>
        <p:nvPicPr>
          <p:cNvPr id="315" name="Google Shape;315;p39"/>
          <p:cNvPicPr preferRelativeResize="0"/>
          <p:nvPr/>
        </p:nvPicPr>
        <p:blipFill>
          <a:blip r:embed="rId4">
            <a:alphaModFix/>
          </a:blip>
          <a:stretch>
            <a:fillRect/>
          </a:stretch>
        </p:blipFill>
        <p:spPr>
          <a:xfrm>
            <a:off x="621430" y="1335725"/>
            <a:ext cx="3659344" cy="3467825"/>
          </a:xfrm>
          <a:prstGeom prst="rect">
            <a:avLst/>
          </a:prstGeom>
          <a:noFill/>
          <a:ln>
            <a:noFill/>
          </a:ln>
        </p:spPr>
      </p:pic>
      <p:sp>
        <p:nvSpPr>
          <p:cNvPr id="316" name="Google Shape;316;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317" name="Google Shape;317;p39"/>
          <p:cNvCxnSpPr/>
          <p:nvPr/>
        </p:nvCxnSpPr>
        <p:spPr>
          <a:xfrm flipH="1">
            <a:off x="5480025" y="2806400"/>
            <a:ext cx="2157000" cy="118500"/>
          </a:xfrm>
          <a:prstGeom prst="straightConnector1">
            <a:avLst/>
          </a:prstGeom>
          <a:noFill/>
          <a:ln cap="flat" cmpd="sng" w="28575">
            <a:solidFill>
              <a:srgbClr val="20124D"/>
            </a:solidFill>
            <a:prstDash val="solid"/>
            <a:round/>
            <a:headEnd len="med" w="med" type="none"/>
            <a:tailEnd len="med" w="med" type="triangle"/>
          </a:ln>
        </p:spPr>
      </p:cxnSp>
      <p:sp>
        <p:nvSpPr>
          <p:cNvPr id="318" name="Google Shape;318;p39"/>
          <p:cNvSpPr txBox="1"/>
          <p:nvPr/>
        </p:nvSpPr>
        <p:spPr>
          <a:xfrm>
            <a:off x="5012950" y="4286275"/>
            <a:ext cx="301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Charged particle trajectory</a:t>
            </a:r>
            <a:endParaRPr sz="1800">
              <a:solidFill>
                <a:schemeClr val="lt1"/>
              </a:solidFill>
            </a:endParaRPr>
          </a:p>
        </p:txBody>
      </p:sp>
      <p:pic>
        <p:nvPicPr>
          <p:cNvPr id="319" name="Google Shape;319;p39"/>
          <p:cNvPicPr preferRelativeResize="0"/>
          <p:nvPr/>
        </p:nvPicPr>
        <p:blipFill>
          <a:blip r:embed="rId5">
            <a:alphaModFix/>
          </a:blip>
          <a:stretch>
            <a:fillRect/>
          </a:stretch>
        </p:blipFill>
        <p:spPr>
          <a:xfrm>
            <a:off x="5315368" y="911898"/>
            <a:ext cx="3157081" cy="677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0"/>
          <p:cNvSpPr txBox="1"/>
          <p:nvPr>
            <p:ph type="title"/>
          </p:nvPr>
        </p:nvSpPr>
        <p:spPr>
          <a:xfrm>
            <a:off x="0" y="0"/>
            <a:ext cx="5082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IceCube Event Morphologies</a:t>
            </a:r>
            <a:endParaRPr/>
          </a:p>
        </p:txBody>
      </p:sp>
      <p:pic>
        <p:nvPicPr>
          <p:cNvPr id="325" name="Google Shape;325;p40"/>
          <p:cNvPicPr preferRelativeResize="0"/>
          <p:nvPr/>
        </p:nvPicPr>
        <p:blipFill rotWithShape="1">
          <a:blip r:embed="rId3">
            <a:alphaModFix/>
          </a:blip>
          <a:srcRect b="0" l="10164" r="4343" t="3203"/>
          <a:stretch/>
        </p:blipFill>
        <p:spPr>
          <a:xfrm>
            <a:off x="0" y="784950"/>
            <a:ext cx="3147300" cy="3688925"/>
          </a:xfrm>
          <a:prstGeom prst="rect">
            <a:avLst/>
          </a:prstGeom>
          <a:noFill/>
          <a:ln>
            <a:noFill/>
          </a:ln>
        </p:spPr>
      </p:pic>
      <p:pic>
        <p:nvPicPr>
          <p:cNvPr id="326" name="Google Shape;326;p40"/>
          <p:cNvPicPr preferRelativeResize="0"/>
          <p:nvPr/>
        </p:nvPicPr>
        <p:blipFill rotWithShape="1">
          <a:blip r:embed="rId4">
            <a:alphaModFix/>
          </a:blip>
          <a:srcRect b="0" l="2789" r="0" t="3679"/>
          <a:stretch/>
        </p:blipFill>
        <p:spPr>
          <a:xfrm>
            <a:off x="3086100" y="790575"/>
            <a:ext cx="3059550" cy="3812075"/>
          </a:xfrm>
          <a:prstGeom prst="rect">
            <a:avLst/>
          </a:prstGeom>
          <a:noFill/>
          <a:ln>
            <a:noFill/>
          </a:ln>
        </p:spPr>
      </p:pic>
      <p:pic>
        <p:nvPicPr>
          <p:cNvPr id="327" name="Google Shape;327;p40"/>
          <p:cNvPicPr preferRelativeResize="0"/>
          <p:nvPr/>
        </p:nvPicPr>
        <p:blipFill rotWithShape="1">
          <a:blip r:embed="rId5">
            <a:alphaModFix/>
          </a:blip>
          <a:srcRect b="0" l="0" r="0" t="1989"/>
          <a:stretch/>
        </p:blipFill>
        <p:spPr>
          <a:xfrm>
            <a:off x="6093737" y="833085"/>
            <a:ext cx="3059550" cy="3727065"/>
          </a:xfrm>
          <a:prstGeom prst="rect">
            <a:avLst/>
          </a:prstGeom>
          <a:noFill/>
          <a:ln>
            <a:noFill/>
          </a:ln>
        </p:spPr>
      </p:pic>
      <p:sp>
        <p:nvSpPr>
          <p:cNvPr id="328" name="Google Shape;328;p40"/>
          <p:cNvSpPr txBox="1"/>
          <p:nvPr/>
        </p:nvSpPr>
        <p:spPr>
          <a:xfrm>
            <a:off x="0" y="4404600"/>
            <a:ext cx="3840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Energy Resolution: ~ factor 2</a:t>
            </a:r>
            <a:endParaRPr sz="1600"/>
          </a:p>
          <a:p>
            <a:pPr indent="0" lvl="0" marL="0" rtl="0" algn="l">
              <a:spcBef>
                <a:spcPts val="0"/>
              </a:spcBef>
              <a:spcAft>
                <a:spcPts val="0"/>
              </a:spcAft>
              <a:buNone/>
            </a:pPr>
            <a:r>
              <a:rPr lang="en" sz="1600"/>
              <a:t>Angular resolution ~0.3°@100TeV</a:t>
            </a:r>
            <a:endParaRPr sz="1600"/>
          </a:p>
        </p:txBody>
      </p:sp>
      <p:sp>
        <p:nvSpPr>
          <p:cNvPr id="329" name="Google Shape;329;p40"/>
          <p:cNvSpPr txBox="1"/>
          <p:nvPr/>
        </p:nvSpPr>
        <p:spPr>
          <a:xfrm>
            <a:off x="3306900" y="4404600"/>
            <a:ext cx="3756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Energy Resolution: 15%</a:t>
            </a:r>
            <a:endParaRPr sz="1600"/>
          </a:p>
          <a:p>
            <a:pPr indent="0" lvl="0" marL="0" rtl="0" algn="l">
              <a:spcBef>
                <a:spcPts val="0"/>
              </a:spcBef>
              <a:spcAft>
                <a:spcPts val="0"/>
              </a:spcAft>
              <a:buNone/>
            </a:pPr>
            <a:r>
              <a:rPr lang="en" sz="1600"/>
              <a:t>Angular resolution: ~8°@100TeV</a:t>
            </a:r>
            <a:endParaRPr sz="1600"/>
          </a:p>
        </p:txBody>
      </p:sp>
      <p:sp>
        <p:nvSpPr>
          <p:cNvPr id="330" name="Google Shape;330;p40"/>
          <p:cNvSpPr txBox="1"/>
          <p:nvPr/>
        </p:nvSpPr>
        <p:spPr>
          <a:xfrm>
            <a:off x="6380124" y="4404600"/>
            <a:ext cx="3306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Decay Length: 50m/PeV</a:t>
            </a:r>
            <a:endParaRPr sz="1600"/>
          </a:p>
          <a:p>
            <a:pPr indent="0" lvl="0" marL="0" rtl="0" algn="l">
              <a:spcBef>
                <a:spcPts val="0"/>
              </a:spcBef>
              <a:spcAft>
                <a:spcPts val="0"/>
              </a:spcAft>
              <a:buNone/>
            </a:pPr>
            <a:r>
              <a:t/>
            </a:r>
            <a:endParaRPr sz="1600"/>
          </a:p>
        </p:txBody>
      </p:sp>
      <p:pic>
        <p:nvPicPr>
          <p:cNvPr id="331" name="Google Shape;331;p40"/>
          <p:cNvPicPr preferRelativeResize="0"/>
          <p:nvPr/>
        </p:nvPicPr>
        <p:blipFill>
          <a:blip r:embed="rId6">
            <a:alphaModFix/>
          </a:blip>
          <a:stretch>
            <a:fillRect/>
          </a:stretch>
        </p:blipFill>
        <p:spPr>
          <a:xfrm>
            <a:off x="6044968" y="-2"/>
            <a:ext cx="3157081" cy="677100"/>
          </a:xfrm>
          <a:prstGeom prst="rect">
            <a:avLst/>
          </a:prstGeom>
          <a:noFill/>
          <a:ln>
            <a:noFill/>
          </a:ln>
        </p:spPr>
      </p:pic>
      <p:sp>
        <p:nvSpPr>
          <p:cNvPr id="332" name="Google Shape;33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1"/>
          <p:cNvPicPr preferRelativeResize="0"/>
          <p:nvPr/>
        </p:nvPicPr>
        <p:blipFill>
          <a:blip r:embed="rId3">
            <a:alphaModFix/>
          </a:blip>
          <a:stretch>
            <a:fillRect/>
          </a:stretch>
        </p:blipFill>
        <p:spPr>
          <a:xfrm>
            <a:off x="5597400" y="185519"/>
            <a:ext cx="3546599" cy="2995057"/>
          </a:xfrm>
          <a:prstGeom prst="rect">
            <a:avLst/>
          </a:prstGeom>
          <a:noFill/>
          <a:ln>
            <a:noFill/>
          </a:ln>
        </p:spPr>
      </p:pic>
      <p:pic>
        <p:nvPicPr>
          <p:cNvPr id="338" name="Google Shape;338;p41"/>
          <p:cNvPicPr preferRelativeResize="0"/>
          <p:nvPr/>
        </p:nvPicPr>
        <p:blipFill>
          <a:blip r:embed="rId4">
            <a:alphaModFix/>
          </a:blip>
          <a:stretch>
            <a:fillRect/>
          </a:stretch>
        </p:blipFill>
        <p:spPr>
          <a:xfrm>
            <a:off x="1836125" y="2720050"/>
            <a:ext cx="3394200" cy="2423459"/>
          </a:xfrm>
          <a:prstGeom prst="rect">
            <a:avLst/>
          </a:prstGeom>
          <a:noFill/>
          <a:ln>
            <a:noFill/>
          </a:ln>
        </p:spPr>
      </p:pic>
      <p:sp>
        <p:nvSpPr>
          <p:cNvPr id="339" name="Google Shape;339;p4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Glashow Resonance</a:t>
            </a:r>
            <a:endParaRPr/>
          </a:p>
        </p:txBody>
      </p:sp>
      <p:sp>
        <p:nvSpPr>
          <p:cNvPr id="340" name="Google Shape;340;p41"/>
          <p:cNvSpPr txBox="1"/>
          <p:nvPr>
            <p:ph idx="1" type="body"/>
          </p:nvPr>
        </p:nvSpPr>
        <p:spPr>
          <a:xfrm>
            <a:off x="0" y="572700"/>
            <a:ext cx="5445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Interaction where an electron antineutrino interacts with an electron</a:t>
            </a:r>
            <a:endParaRPr/>
          </a:p>
          <a:p>
            <a:pPr indent="-342900" lvl="0" marL="457200" rtl="0" algn="l">
              <a:spcBef>
                <a:spcPts val="0"/>
              </a:spcBef>
              <a:spcAft>
                <a:spcPts val="0"/>
              </a:spcAft>
              <a:buSzPts val="1800"/>
              <a:buChar char="●"/>
            </a:pPr>
            <a:r>
              <a:rPr lang="en"/>
              <a:t>Antineutrino must have very high energy, ,~6.3PeV!</a:t>
            </a:r>
            <a:endParaRPr/>
          </a:p>
          <a:p>
            <a:pPr indent="-342900" lvl="0" marL="457200" rtl="0" algn="l">
              <a:spcBef>
                <a:spcPts val="0"/>
              </a:spcBef>
              <a:spcAft>
                <a:spcPts val="0"/>
              </a:spcAft>
              <a:buSzPts val="1800"/>
              <a:buChar char="●"/>
            </a:pPr>
            <a:r>
              <a:rPr lang="en"/>
              <a:t>Helps constrain ratios of neutrinos to antineutrinos, which helps model production of astrophysical neutrinos</a:t>
            </a:r>
            <a:endParaRPr/>
          </a:p>
        </p:txBody>
      </p:sp>
      <p:sp>
        <p:nvSpPr>
          <p:cNvPr id="341" name="Google Shape;341;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2" name="Google Shape;342;p41"/>
          <p:cNvSpPr txBox="1"/>
          <p:nvPr/>
        </p:nvSpPr>
        <p:spPr>
          <a:xfrm>
            <a:off x="5754900" y="3180575"/>
            <a:ext cx="323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Nature 591, 220–224 (2021)</a:t>
            </a:r>
            <a:endParaRPr/>
          </a:p>
        </p:txBody>
      </p:sp>
      <p:pic>
        <p:nvPicPr>
          <p:cNvPr id="343" name="Google Shape;343;p41"/>
          <p:cNvPicPr preferRelativeResize="0"/>
          <p:nvPr/>
        </p:nvPicPr>
        <p:blipFill>
          <a:blip r:embed="rId5">
            <a:alphaModFix/>
          </a:blip>
          <a:stretch>
            <a:fillRect/>
          </a:stretch>
        </p:blipFill>
        <p:spPr>
          <a:xfrm>
            <a:off x="6322950" y="3589975"/>
            <a:ext cx="2095500" cy="1466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Types of neutrinos</a:t>
            </a:r>
            <a:endParaRPr/>
          </a:p>
        </p:txBody>
      </p:sp>
      <p:sp>
        <p:nvSpPr>
          <p:cNvPr id="349" name="Google Shape;349;p42"/>
          <p:cNvSpPr txBox="1"/>
          <p:nvPr>
            <p:ph idx="1" type="body"/>
          </p:nvPr>
        </p:nvSpPr>
        <p:spPr>
          <a:xfrm>
            <a:off x="0" y="572700"/>
            <a:ext cx="4041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Initially, neutrinos were believed to be created in three flavours -&gt; electron, muon and tau neutrinos</a:t>
            </a:r>
            <a:br>
              <a:rPr lang="en"/>
            </a:br>
            <a:endParaRPr/>
          </a:p>
          <a:p>
            <a:pPr indent="-342900" lvl="0" marL="457200" rtl="0" algn="l">
              <a:spcBef>
                <a:spcPts val="0"/>
              </a:spcBef>
              <a:spcAft>
                <a:spcPts val="0"/>
              </a:spcAft>
              <a:buSzPts val="1800"/>
              <a:buChar char="●"/>
            </a:pPr>
            <a:r>
              <a:rPr lang="en"/>
              <a:t>In 1968, the Homestake experiment measured ⅓ of the predicted flux of solar electron neutrinos</a:t>
            </a:r>
            <a:br>
              <a:rPr lang="en"/>
            </a:br>
            <a:endParaRPr/>
          </a:p>
          <a:p>
            <a:pPr indent="-342900" lvl="0" marL="457200" rtl="0" algn="l">
              <a:spcBef>
                <a:spcPts val="0"/>
              </a:spcBef>
              <a:spcAft>
                <a:spcPts val="0"/>
              </a:spcAft>
              <a:buSzPts val="1800"/>
              <a:buChar char="●"/>
            </a:pPr>
            <a:r>
              <a:rPr lang="en"/>
              <a:t>Where did the others go?</a:t>
            </a:r>
            <a:endParaRPr/>
          </a:p>
        </p:txBody>
      </p:sp>
      <p:sp>
        <p:nvSpPr>
          <p:cNvPr id="350" name="Google Shape;350;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51" name="Google Shape;351;p42"/>
          <p:cNvPicPr preferRelativeResize="0"/>
          <p:nvPr/>
        </p:nvPicPr>
        <p:blipFill>
          <a:blip r:embed="rId3">
            <a:alphaModFix/>
          </a:blip>
          <a:stretch>
            <a:fillRect/>
          </a:stretch>
        </p:blipFill>
        <p:spPr>
          <a:xfrm>
            <a:off x="4236549" y="182299"/>
            <a:ext cx="4647750" cy="4647750"/>
          </a:xfrm>
          <a:prstGeom prst="rect">
            <a:avLst/>
          </a:prstGeom>
          <a:noFill/>
          <a:ln>
            <a:noFill/>
          </a:ln>
        </p:spPr>
      </p:pic>
      <p:sp>
        <p:nvSpPr>
          <p:cNvPr id="352" name="Google Shape;352;p42"/>
          <p:cNvSpPr/>
          <p:nvPr/>
        </p:nvSpPr>
        <p:spPr>
          <a:xfrm rot="3564292">
            <a:off x="4776647" y="2252998"/>
            <a:ext cx="1775356" cy="714855"/>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2"/>
          <p:cNvSpPr/>
          <p:nvPr/>
        </p:nvSpPr>
        <p:spPr>
          <a:xfrm>
            <a:off x="5667625" y="922075"/>
            <a:ext cx="1828500" cy="716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2"/>
          <p:cNvSpPr/>
          <p:nvPr/>
        </p:nvSpPr>
        <p:spPr>
          <a:xfrm rot="-3580347">
            <a:off x="6468172" y="2172034"/>
            <a:ext cx="1774657" cy="714885"/>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nvSpPr>
        <p:spPr>
          <a:xfrm>
            <a:off x="4691400" y="1228675"/>
            <a:ext cx="4140900" cy="341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t/>
            </a:r>
            <a:endParaRPr sz="1800">
              <a:solidFill>
                <a:schemeClr val="accent1"/>
              </a:solidFill>
            </a:endParaRPr>
          </a:p>
        </p:txBody>
      </p:sp>
      <p:pic>
        <p:nvPicPr>
          <p:cNvPr id="78" name="Google Shape;78;p16"/>
          <p:cNvPicPr preferRelativeResize="0"/>
          <p:nvPr/>
        </p:nvPicPr>
        <p:blipFill>
          <a:blip r:embed="rId3">
            <a:alphaModFix/>
          </a:blip>
          <a:stretch>
            <a:fillRect/>
          </a:stretch>
        </p:blipFill>
        <p:spPr>
          <a:xfrm>
            <a:off x="5104963" y="3185650"/>
            <a:ext cx="3313776" cy="1863999"/>
          </a:xfrm>
          <a:prstGeom prst="rect">
            <a:avLst/>
          </a:prstGeom>
          <a:noFill/>
          <a:ln>
            <a:noFill/>
          </a:ln>
        </p:spPr>
      </p:pic>
      <p:pic>
        <p:nvPicPr>
          <p:cNvPr id="79" name="Google Shape;79;p16"/>
          <p:cNvPicPr preferRelativeResize="0"/>
          <p:nvPr/>
        </p:nvPicPr>
        <p:blipFill rotWithShape="1">
          <a:blip r:embed="rId4">
            <a:alphaModFix/>
          </a:blip>
          <a:srcRect b="0" l="0" r="0" t="4915"/>
          <a:stretch/>
        </p:blipFill>
        <p:spPr>
          <a:xfrm>
            <a:off x="4691400" y="818575"/>
            <a:ext cx="1714500" cy="1666375"/>
          </a:xfrm>
          <a:prstGeom prst="rect">
            <a:avLst/>
          </a:prstGeom>
          <a:noFill/>
          <a:ln>
            <a:noFill/>
          </a:ln>
        </p:spPr>
      </p:pic>
      <p:pic>
        <p:nvPicPr>
          <p:cNvPr id="80" name="Google Shape;80;p16"/>
          <p:cNvPicPr preferRelativeResize="0"/>
          <p:nvPr/>
        </p:nvPicPr>
        <p:blipFill>
          <a:blip r:embed="rId5">
            <a:alphaModFix/>
          </a:blip>
          <a:stretch>
            <a:fillRect/>
          </a:stretch>
        </p:blipFill>
        <p:spPr>
          <a:xfrm>
            <a:off x="6853475" y="732323"/>
            <a:ext cx="2290525" cy="1491325"/>
          </a:xfrm>
          <a:prstGeom prst="rect">
            <a:avLst/>
          </a:prstGeom>
          <a:noFill/>
          <a:ln>
            <a:noFill/>
          </a:ln>
        </p:spPr>
      </p:pic>
      <p:sp>
        <p:nvSpPr>
          <p:cNvPr id="81" name="Google Shape;8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2" name="Google Shape;82;p16"/>
          <p:cNvSpPr txBox="1"/>
          <p:nvPr/>
        </p:nvSpPr>
        <p:spPr>
          <a:xfrm>
            <a:off x="0" y="818575"/>
            <a:ext cx="4054800" cy="3826500"/>
          </a:xfrm>
          <a:prstGeom prst="rect">
            <a:avLst/>
          </a:prstGeom>
          <a:noFill/>
          <a:ln>
            <a:noFill/>
          </a:ln>
        </p:spPr>
        <p:txBody>
          <a:bodyPr anchorCtr="0" anchor="t" bIns="91425" lIns="91425" spcFirstLastPara="1" rIns="91425" wrap="square" tIns="91425">
            <a:spAutoFit/>
          </a:bodyPr>
          <a:lstStyle/>
          <a:p>
            <a:pPr indent="-344170" lvl="0" marL="457200" rtl="0" algn="l">
              <a:spcBef>
                <a:spcPts val="0"/>
              </a:spcBef>
              <a:spcAft>
                <a:spcPts val="0"/>
              </a:spcAft>
              <a:buClr>
                <a:schemeClr val="dk1"/>
              </a:buClr>
              <a:buSzPts val="1820"/>
              <a:buChar char="●"/>
            </a:pPr>
            <a:r>
              <a:rPr lang="en" sz="1820">
                <a:solidFill>
                  <a:schemeClr val="dk1"/>
                </a:solidFill>
              </a:rPr>
              <a:t>Worked on electrical circuitry for particle physics experiments in Japan to study new reactions </a:t>
            </a:r>
            <a:br>
              <a:rPr lang="en" sz="1820">
                <a:solidFill>
                  <a:schemeClr val="dk1"/>
                </a:solidFill>
              </a:rPr>
            </a:br>
            <a:endParaRPr sz="1820">
              <a:solidFill>
                <a:schemeClr val="dk1"/>
              </a:solidFill>
            </a:endParaRPr>
          </a:p>
          <a:p>
            <a:pPr indent="-344170" lvl="0" marL="457200" rtl="0" algn="l">
              <a:spcBef>
                <a:spcPts val="0"/>
              </a:spcBef>
              <a:spcAft>
                <a:spcPts val="0"/>
              </a:spcAft>
              <a:buClr>
                <a:schemeClr val="dk1"/>
              </a:buClr>
              <a:buSzPts val="1820"/>
              <a:buChar char="●"/>
            </a:pPr>
            <a:r>
              <a:rPr lang="en" sz="1820">
                <a:solidFill>
                  <a:schemeClr val="dk1"/>
                </a:solidFill>
              </a:rPr>
              <a:t>Spent a summer in Germany with a group building detectors at CERN to probe dark matter</a:t>
            </a:r>
            <a:br>
              <a:rPr lang="en" sz="1820">
                <a:solidFill>
                  <a:schemeClr val="dk1"/>
                </a:solidFill>
              </a:rPr>
            </a:br>
            <a:endParaRPr sz="1820">
              <a:solidFill>
                <a:schemeClr val="dk1"/>
              </a:solidFill>
            </a:endParaRPr>
          </a:p>
          <a:p>
            <a:pPr indent="-344170" lvl="0" marL="457200" rtl="0" algn="l">
              <a:spcBef>
                <a:spcPts val="0"/>
              </a:spcBef>
              <a:spcAft>
                <a:spcPts val="0"/>
              </a:spcAft>
              <a:buClr>
                <a:schemeClr val="dk1"/>
              </a:buClr>
              <a:buSzPts val="1820"/>
              <a:buChar char="●"/>
            </a:pPr>
            <a:r>
              <a:rPr lang="en" sz="1820">
                <a:solidFill>
                  <a:schemeClr val="dk1"/>
                </a:solidFill>
              </a:rPr>
              <a:t>Worked with the Compact Muon Solenoid experiment at CERN on new algorithms to accurately measure energy at the Large </a:t>
            </a:r>
            <a:r>
              <a:rPr lang="en" sz="1820">
                <a:solidFill>
                  <a:schemeClr val="dk1"/>
                </a:solidFill>
              </a:rPr>
              <a:t>Hadron</a:t>
            </a:r>
            <a:r>
              <a:rPr lang="en" sz="1820">
                <a:solidFill>
                  <a:schemeClr val="dk1"/>
                </a:solidFill>
              </a:rPr>
              <a:t> Collider</a:t>
            </a:r>
            <a:endParaRPr sz="182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3"/>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Neutrino Oscillations</a:t>
            </a:r>
            <a:endParaRPr/>
          </a:p>
        </p:txBody>
      </p:sp>
      <p:sp>
        <p:nvSpPr>
          <p:cNvPr id="360" name="Google Shape;360;p43"/>
          <p:cNvSpPr txBox="1"/>
          <p:nvPr>
            <p:ph idx="1" type="body"/>
          </p:nvPr>
        </p:nvSpPr>
        <p:spPr>
          <a:xfrm>
            <a:off x="0" y="735800"/>
            <a:ext cx="4041000" cy="442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Atm. neutrinos are produced by the decay of particles resulting from interactions of primary CRs with the atmosphere. </a:t>
            </a:r>
            <a:br>
              <a:rPr lang="en"/>
            </a:br>
            <a:endParaRPr/>
          </a:p>
          <a:p>
            <a:pPr indent="-342900" lvl="0" marL="457200" rtl="0" algn="l">
              <a:spcBef>
                <a:spcPts val="0"/>
              </a:spcBef>
              <a:spcAft>
                <a:spcPts val="0"/>
              </a:spcAft>
              <a:buSzPts val="1800"/>
              <a:buChar char="●"/>
            </a:pPr>
            <a:r>
              <a:rPr lang="en"/>
              <a:t>The observed number of neutrinos is predicted uniformly across zenith. However, Super-K  found that the number of upward muon neutrinos (generated on the other side of the Earth) is half of the number of downward going muon neutrinos. </a:t>
            </a:r>
            <a:endParaRPr/>
          </a:p>
        </p:txBody>
      </p:sp>
      <p:sp>
        <p:nvSpPr>
          <p:cNvPr id="361" name="Google Shape;361;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2" name="Google Shape;362;p43"/>
          <p:cNvPicPr preferRelativeResize="0"/>
          <p:nvPr/>
        </p:nvPicPr>
        <p:blipFill>
          <a:blip r:embed="rId3">
            <a:alphaModFix/>
          </a:blip>
          <a:stretch>
            <a:fillRect/>
          </a:stretch>
        </p:blipFill>
        <p:spPr>
          <a:xfrm>
            <a:off x="4041000" y="735797"/>
            <a:ext cx="4632200" cy="37643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4"/>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Neutrino Oscillations</a:t>
            </a:r>
            <a:endParaRPr/>
          </a:p>
        </p:txBody>
      </p:sp>
      <p:sp>
        <p:nvSpPr>
          <p:cNvPr id="368" name="Google Shape;368;p44"/>
          <p:cNvSpPr txBox="1"/>
          <p:nvPr>
            <p:ph idx="1" type="body"/>
          </p:nvPr>
        </p:nvSpPr>
        <p:spPr>
          <a:xfrm>
            <a:off x="0" y="377375"/>
            <a:ext cx="4041000" cy="1823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Because neutrinos have a finite mass, they can oscillate between flavours!</a:t>
            </a:r>
            <a:br>
              <a:rPr lang="en"/>
            </a:br>
            <a:endParaRPr/>
          </a:p>
          <a:p>
            <a:pPr indent="-342900" lvl="0" marL="457200" rtl="0" algn="l">
              <a:spcBef>
                <a:spcPts val="0"/>
              </a:spcBef>
              <a:spcAft>
                <a:spcPts val="0"/>
              </a:spcAft>
              <a:buSzPts val="1800"/>
              <a:buChar char="●"/>
            </a:pPr>
            <a:r>
              <a:rPr lang="en"/>
              <a:t>Oscillations </a:t>
            </a:r>
            <a:r>
              <a:rPr lang="en" u="sng">
                <a:solidFill>
                  <a:schemeClr val="hlink"/>
                </a:solidFill>
                <a:hlinkClick r:id="rId3"/>
              </a:rPr>
              <a:t>widget</a:t>
            </a:r>
            <a:endParaRPr/>
          </a:p>
        </p:txBody>
      </p:sp>
      <p:sp>
        <p:nvSpPr>
          <p:cNvPr id="369" name="Google Shape;369;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0" name="Google Shape;370;p44"/>
          <p:cNvPicPr preferRelativeResize="0"/>
          <p:nvPr/>
        </p:nvPicPr>
        <p:blipFill>
          <a:blip r:embed="rId4">
            <a:alphaModFix/>
          </a:blip>
          <a:stretch>
            <a:fillRect/>
          </a:stretch>
        </p:blipFill>
        <p:spPr>
          <a:xfrm>
            <a:off x="4236549" y="182299"/>
            <a:ext cx="4647750" cy="4647750"/>
          </a:xfrm>
          <a:prstGeom prst="rect">
            <a:avLst/>
          </a:prstGeom>
          <a:noFill/>
          <a:ln>
            <a:noFill/>
          </a:ln>
        </p:spPr>
      </p:pic>
      <p:pic>
        <p:nvPicPr>
          <p:cNvPr id="371" name="Google Shape;371;p44"/>
          <p:cNvPicPr preferRelativeResize="0"/>
          <p:nvPr/>
        </p:nvPicPr>
        <p:blipFill>
          <a:blip r:embed="rId5">
            <a:alphaModFix/>
          </a:blip>
          <a:stretch>
            <a:fillRect/>
          </a:stretch>
        </p:blipFill>
        <p:spPr>
          <a:xfrm>
            <a:off x="195550" y="2089225"/>
            <a:ext cx="4041000" cy="296760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Neutrino Oscillations</a:t>
            </a:r>
            <a:endParaRPr/>
          </a:p>
        </p:txBody>
      </p:sp>
      <p:sp>
        <p:nvSpPr>
          <p:cNvPr id="377" name="Google Shape;377;p45"/>
          <p:cNvSpPr txBox="1"/>
          <p:nvPr>
            <p:ph idx="1" type="body"/>
          </p:nvPr>
        </p:nvSpPr>
        <p:spPr>
          <a:xfrm>
            <a:off x="0" y="377375"/>
            <a:ext cx="4041000" cy="1823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Because neutrinos have a finite mass, they can oscillate between flavours!</a:t>
            </a:r>
            <a:endParaRPr/>
          </a:p>
        </p:txBody>
      </p:sp>
      <p:sp>
        <p:nvSpPr>
          <p:cNvPr id="378" name="Google Shape;378;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9" name="Google Shape;379;p45"/>
          <p:cNvPicPr preferRelativeResize="0"/>
          <p:nvPr/>
        </p:nvPicPr>
        <p:blipFill>
          <a:blip r:embed="rId3">
            <a:alphaModFix/>
          </a:blip>
          <a:stretch>
            <a:fillRect/>
          </a:stretch>
        </p:blipFill>
        <p:spPr>
          <a:xfrm>
            <a:off x="4236549" y="182299"/>
            <a:ext cx="4647750" cy="4647750"/>
          </a:xfrm>
          <a:prstGeom prst="rect">
            <a:avLst/>
          </a:prstGeom>
          <a:noFill/>
          <a:ln>
            <a:noFill/>
          </a:ln>
        </p:spPr>
      </p:pic>
      <p:pic>
        <p:nvPicPr>
          <p:cNvPr id="380" name="Google Shape;380;p45"/>
          <p:cNvPicPr preferRelativeResize="0"/>
          <p:nvPr/>
        </p:nvPicPr>
        <p:blipFill>
          <a:blip r:embed="rId4">
            <a:alphaModFix/>
          </a:blip>
          <a:stretch>
            <a:fillRect/>
          </a:stretch>
        </p:blipFill>
        <p:spPr>
          <a:xfrm>
            <a:off x="152400" y="3006650"/>
            <a:ext cx="4911202" cy="1823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6"/>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Neutrino Oscillations</a:t>
            </a:r>
            <a:endParaRPr/>
          </a:p>
        </p:txBody>
      </p:sp>
      <p:sp>
        <p:nvSpPr>
          <p:cNvPr id="386" name="Google Shape;386;p46"/>
          <p:cNvSpPr txBox="1"/>
          <p:nvPr>
            <p:ph idx="1" type="body"/>
          </p:nvPr>
        </p:nvSpPr>
        <p:spPr>
          <a:xfrm>
            <a:off x="0" y="735800"/>
            <a:ext cx="4909200" cy="1746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Atm. Neutrino problem:</a:t>
            </a:r>
            <a:endParaRPr/>
          </a:p>
          <a:p>
            <a:pPr indent="-342900" lvl="1" marL="914400" rtl="0" algn="l">
              <a:spcBef>
                <a:spcPts val="0"/>
              </a:spcBef>
              <a:spcAft>
                <a:spcPts val="0"/>
              </a:spcAft>
              <a:buSzPts val="1800"/>
              <a:buChar char="○"/>
            </a:pPr>
            <a:r>
              <a:rPr lang="en" sz="1800"/>
              <a:t>Difference in muon neutrino flux through the earth!</a:t>
            </a:r>
            <a:endParaRPr sz="1800"/>
          </a:p>
          <a:p>
            <a:pPr indent="-342900" lvl="1" marL="914400" rtl="0" algn="l">
              <a:spcBef>
                <a:spcPts val="0"/>
              </a:spcBef>
              <a:spcAft>
                <a:spcPts val="0"/>
              </a:spcAft>
              <a:buSzPts val="1800"/>
              <a:buChar char="○"/>
            </a:pPr>
            <a:r>
              <a:rPr lang="en" sz="1800"/>
              <a:t>Caused by muon neutrinos oscillating!</a:t>
            </a:r>
            <a:endParaRPr sz="1800"/>
          </a:p>
        </p:txBody>
      </p:sp>
      <p:sp>
        <p:nvSpPr>
          <p:cNvPr id="387" name="Google Shape;387;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8" name="Google Shape;388;p46"/>
          <p:cNvPicPr preferRelativeResize="0"/>
          <p:nvPr/>
        </p:nvPicPr>
        <p:blipFill rotWithShape="1">
          <a:blip r:embed="rId3">
            <a:alphaModFix/>
          </a:blip>
          <a:srcRect b="0" l="0" r="0" t="8155"/>
          <a:stretch/>
        </p:blipFill>
        <p:spPr>
          <a:xfrm>
            <a:off x="2174889" y="2482700"/>
            <a:ext cx="4607361" cy="2574124"/>
          </a:xfrm>
          <a:prstGeom prst="rect">
            <a:avLst/>
          </a:prstGeom>
          <a:noFill/>
          <a:ln>
            <a:noFill/>
          </a:ln>
        </p:spPr>
      </p:pic>
      <p:sp>
        <p:nvSpPr>
          <p:cNvPr id="389" name="Google Shape;389;p46"/>
          <p:cNvSpPr txBox="1"/>
          <p:nvPr/>
        </p:nvSpPr>
        <p:spPr>
          <a:xfrm>
            <a:off x="4909100" y="746575"/>
            <a:ext cx="4112100" cy="1746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Char char="●"/>
            </a:pPr>
            <a:r>
              <a:rPr lang="en" sz="1800">
                <a:solidFill>
                  <a:schemeClr val="dk2"/>
                </a:solidFill>
              </a:rPr>
              <a:t>Solar neutrino problem: </a:t>
            </a:r>
            <a:endParaRPr sz="1800">
              <a:solidFill>
                <a:schemeClr val="dk2"/>
              </a:solidFill>
            </a:endParaRPr>
          </a:p>
          <a:p>
            <a:pPr indent="-342900" lvl="1" marL="914400" rtl="0" algn="l">
              <a:lnSpc>
                <a:spcPct val="115000"/>
              </a:lnSpc>
              <a:spcBef>
                <a:spcPts val="0"/>
              </a:spcBef>
              <a:spcAft>
                <a:spcPts val="0"/>
              </a:spcAft>
              <a:buClr>
                <a:schemeClr val="dk2"/>
              </a:buClr>
              <a:buSzPts val="1800"/>
              <a:buChar char="○"/>
            </a:pPr>
            <a:r>
              <a:rPr lang="en" sz="1800">
                <a:solidFill>
                  <a:schemeClr val="dk2"/>
                </a:solidFill>
              </a:rPr>
              <a:t>Only half the electron neutrino flux detected!</a:t>
            </a:r>
            <a:endParaRPr sz="1800">
              <a:solidFill>
                <a:schemeClr val="dk2"/>
              </a:solidFill>
            </a:endParaRPr>
          </a:p>
          <a:p>
            <a:pPr indent="-342900" lvl="1" marL="914400" rtl="0" algn="l">
              <a:lnSpc>
                <a:spcPct val="115000"/>
              </a:lnSpc>
              <a:spcBef>
                <a:spcPts val="0"/>
              </a:spcBef>
              <a:spcAft>
                <a:spcPts val="0"/>
              </a:spcAft>
              <a:buClr>
                <a:schemeClr val="dk2"/>
              </a:buClr>
              <a:buSzPts val="1800"/>
              <a:buChar char="○"/>
            </a:pPr>
            <a:r>
              <a:rPr lang="en" sz="1800">
                <a:solidFill>
                  <a:schemeClr val="dk2"/>
                </a:solidFill>
              </a:rPr>
              <a:t>Caused by electron neutrinos oscillating into other flavours!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395" name="Google Shape;395;p47"/>
          <p:cNvSpPr txBox="1"/>
          <p:nvPr>
            <p:ph idx="1" type="body"/>
          </p:nvPr>
        </p:nvSpPr>
        <p:spPr>
          <a:xfrm>
            <a:off x="0" y="735800"/>
            <a:ext cx="8880600" cy="1443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Lots of exciting properties to study, many things we don’t understand yet</a:t>
            </a:r>
            <a:br>
              <a:rPr lang="en"/>
            </a:br>
            <a:endParaRPr/>
          </a:p>
          <a:p>
            <a:pPr indent="-342900" lvl="0" marL="457200" rtl="0" algn="l">
              <a:spcBef>
                <a:spcPts val="0"/>
              </a:spcBef>
              <a:spcAft>
                <a:spcPts val="0"/>
              </a:spcAft>
              <a:buSzPts val="1800"/>
              <a:buChar char="●"/>
            </a:pPr>
            <a:r>
              <a:rPr lang="en"/>
              <a:t>Next steps: to precisely measure various properties of neutrinos, lots of experiments planned and underway</a:t>
            </a:r>
            <a:endParaRPr/>
          </a:p>
        </p:txBody>
      </p:sp>
      <p:sp>
        <p:nvSpPr>
          <p:cNvPr id="396" name="Google Shape;396;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97" name="Google Shape;397;p47"/>
          <p:cNvSpPr txBox="1"/>
          <p:nvPr/>
        </p:nvSpPr>
        <p:spPr>
          <a:xfrm>
            <a:off x="4909100" y="746575"/>
            <a:ext cx="4112100" cy="174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
        <p:nvSpPr>
          <p:cNvPr id="398" name="Google Shape;398;p47"/>
          <p:cNvSpPr txBox="1"/>
          <p:nvPr/>
        </p:nvSpPr>
        <p:spPr>
          <a:xfrm>
            <a:off x="5061500" y="898975"/>
            <a:ext cx="4112100" cy="174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a:p>
        </p:txBody>
      </p:sp>
      <p:sp>
        <p:nvSpPr>
          <p:cNvPr id="399" name="Google Shape;399;p47"/>
          <p:cNvSpPr txBox="1"/>
          <p:nvPr>
            <p:ph type="title"/>
          </p:nvPr>
        </p:nvSpPr>
        <p:spPr>
          <a:xfrm>
            <a:off x="0" y="2331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can I find out more?</a:t>
            </a:r>
            <a:endParaRPr/>
          </a:p>
        </p:txBody>
      </p:sp>
      <p:pic>
        <p:nvPicPr>
          <p:cNvPr id="400" name="Google Shape;400;p47"/>
          <p:cNvPicPr preferRelativeResize="0"/>
          <p:nvPr/>
        </p:nvPicPr>
        <p:blipFill>
          <a:blip r:embed="rId3">
            <a:alphaModFix/>
          </a:blip>
          <a:stretch>
            <a:fillRect/>
          </a:stretch>
        </p:blipFill>
        <p:spPr>
          <a:xfrm>
            <a:off x="4572000" y="3057100"/>
            <a:ext cx="2652776" cy="1934400"/>
          </a:xfrm>
          <a:prstGeom prst="rect">
            <a:avLst/>
          </a:prstGeom>
          <a:noFill/>
          <a:ln>
            <a:noFill/>
          </a:ln>
        </p:spPr>
      </p:pic>
      <p:pic>
        <p:nvPicPr>
          <p:cNvPr id="401" name="Google Shape;401;p47"/>
          <p:cNvPicPr preferRelativeResize="0"/>
          <p:nvPr/>
        </p:nvPicPr>
        <p:blipFill>
          <a:blip r:embed="rId4">
            <a:alphaModFix/>
          </a:blip>
          <a:stretch>
            <a:fillRect/>
          </a:stretch>
        </p:blipFill>
        <p:spPr>
          <a:xfrm>
            <a:off x="1541350" y="3057100"/>
            <a:ext cx="2097542" cy="1934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BACKUP</a:t>
            </a:r>
            <a:endParaRPr/>
          </a:p>
        </p:txBody>
      </p:sp>
      <p:sp>
        <p:nvSpPr>
          <p:cNvPr id="407" name="Google Shape;407;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9"/>
          <p:cNvSpPr txBox="1"/>
          <p:nvPr>
            <p:ph type="title"/>
          </p:nvPr>
        </p:nvSpPr>
        <p:spPr>
          <a:xfrm>
            <a:off x="0" y="0"/>
            <a:ext cx="6414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Cherenkov Radiation and IceCube</a:t>
            </a:r>
            <a:endParaRPr/>
          </a:p>
        </p:txBody>
      </p:sp>
      <p:sp>
        <p:nvSpPr>
          <p:cNvPr id="413" name="Google Shape;413;p49"/>
          <p:cNvSpPr txBox="1"/>
          <p:nvPr>
            <p:ph idx="1" type="body"/>
          </p:nvPr>
        </p:nvSpPr>
        <p:spPr>
          <a:xfrm>
            <a:off x="-59700" y="504900"/>
            <a:ext cx="9263400" cy="7431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Number of photons captured ∝ deposited energy. Photon arrival times at DOMs helps reconstruct particle trajectory.</a:t>
            </a:r>
            <a:endParaRPr/>
          </a:p>
        </p:txBody>
      </p:sp>
      <p:pic>
        <p:nvPicPr>
          <p:cNvPr id="414" name="Google Shape;414;p49"/>
          <p:cNvPicPr preferRelativeResize="0"/>
          <p:nvPr/>
        </p:nvPicPr>
        <p:blipFill>
          <a:blip r:embed="rId3">
            <a:alphaModFix/>
          </a:blip>
          <a:stretch>
            <a:fillRect/>
          </a:stretch>
        </p:blipFill>
        <p:spPr>
          <a:xfrm>
            <a:off x="621430" y="1335725"/>
            <a:ext cx="3659344" cy="3467825"/>
          </a:xfrm>
          <a:prstGeom prst="rect">
            <a:avLst/>
          </a:prstGeom>
          <a:noFill/>
          <a:ln>
            <a:noFill/>
          </a:ln>
        </p:spPr>
      </p:pic>
      <p:sp>
        <p:nvSpPr>
          <p:cNvPr id="415" name="Google Shape;415;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16" name="Google Shape;416;p49"/>
          <p:cNvPicPr preferRelativeResize="0"/>
          <p:nvPr/>
        </p:nvPicPr>
        <p:blipFill rotWithShape="1">
          <a:blip r:embed="rId4">
            <a:alphaModFix/>
          </a:blip>
          <a:srcRect b="0" l="22529" r="26889" t="0"/>
          <a:stretch/>
        </p:blipFill>
        <p:spPr>
          <a:xfrm>
            <a:off x="5096252" y="1589000"/>
            <a:ext cx="3472201" cy="3467825"/>
          </a:xfrm>
          <a:prstGeom prst="rect">
            <a:avLst/>
          </a:prstGeom>
          <a:noFill/>
          <a:ln>
            <a:noFill/>
          </a:ln>
        </p:spPr>
      </p:pic>
      <p:cxnSp>
        <p:nvCxnSpPr>
          <p:cNvPr id="417" name="Google Shape;417;p49"/>
          <p:cNvCxnSpPr/>
          <p:nvPr/>
        </p:nvCxnSpPr>
        <p:spPr>
          <a:xfrm>
            <a:off x="5096238" y="2262625"/>
            <a:ext cx="3098400" cy="1727700"/>
          </a:xfrm>
          <a:prstGeom prst="straightConnector1">
            <a:avLst/>
          </a:prstGeom>
          <a:noFill/>
          <a:ln cap="flat" cmpd="sng" w="28575">
            <a:solidFill>
              <a:schemeClr val="lt1"/>
            </a:solidFill>
            <a:prstDash val="solid"/>
            <a:round/>
            <a:headEnd len="med" w="med" type="none"/>
            <a:tailEnd len="med" w="med" type="triangle"/>
          </a:ln>
        </p:spPr>
      </p:cxnSp>
      <p:sp>
        <p:nvSpPr>
          <p:cNvPr id="418" name="Google Shape;418;p49"/>
          <p:cNvSpPr txBox="1"/>
          <p:nvPr/>
        </p:nvSpPr>
        <p:spPr>
          <a:xfrm>
            <a:off x="5012950" y="4286275"/>
            <a:ext cx="3013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Charged particle trajectory</a:t>
            </a:r>
            <a:endParaRPr sz="1800">
              <a:solidFill>
                <a:schemeClr val="lt1"/>
              </a:solidFill>
            </a:endParaRPr>
          </a:p>
        </p:txBody>
      </p:sp>
      <p:pic>
        <p:nvPicPr>
          <p:cNvPr id="419" name="Google Shape;419;p49"/>
          <p:cNvPicPr preferRelativeResize="0"/>
          <p:nvPr/>
        </p:nvPicPr>
        <p:blipFill>
          <a:blip r:embed="rId5">
            <a:alphaModFix/>
          </a:blip>
          <a:stretch>
            <a:fillRect/>
          </a:stretch>
        </p:blipFill>
        <p:spPr>
          <a:xfrm>
            <a:off x="5315368" y="911898"/>
            <a:ext cx="3157081" cy="67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p:cNvPicPr preferRelativeResize="0"/>
          <p:nvPr/>
        </p:nvPicPr>
        <p:blipFill>
          <a:blip r:embed="rId4">
            <a:alphaModFix/>
          </a:blip>
          <a:stretch>
            <a:fillRect/>
          </a:stretch>
        </p:blipFill>
        <p:spPr>
          <a:xfrm>
            <a:off x="94675" y="2862825"/>
            <a:ext cx="2427150" cy="2280675"/>
          </a:xfrm>
          <a:prstGeom prst="rect">
            <a:avLst/>
          </a:prstGeom>
          <a:noFill/>
          <a:ln>
            <a:noFill/>
          </a:ln>
        </p:spPr>
      </p:pic>
      <p:sp>
        <p:nvSpPr>
          <p:cNvPr id="88" name="Google Shape;88;p1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neutrinos?</a:t>
            </a:r>
            <a:endParaRPr/>
          </a:p>
        </p:txBody>
      </p:sp>
      <p:sp>
        <p:nvSpPr>
          <p:cNvPr id="89" name="Google Shape;89;p17"/>
          <p:cNvSpPr txBox="1"/>
          <p:nvPr>
            <p:ph idx="1" type="body"/>
          </p:nvPr>
        </p:nvSpPr>
        <p:spPr>
          <a:xfrm>
            <a:off x="94675" y="572700"/>
            <a:ext cx="3898200" cy="2422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solidFill>
                  <a:schemeClr val="hlink"/>
                </a:solidFill>
                <a:hlinkClick r:id="rId5"/>
              </a:rPr>
              <a:t>Theorized by Pauli </a:t>
            </a:r>
            <a:r>
              <a:rPr lang="en"/>
              <a:t>in 1930, to explain spread in e</a:t>
            </a:r>
            <a:r>
              <a:rPr baseline="30000" lang="en"/>
              <a:t>- </a:t>
            </a:r>
            <a:r>
              <a:rPr lang="en"/>
              <a:t>energies observed in beta-decays</a:t>
            </a:r>
            <a:endParaRPr/>
          </a:p>
          <a:p>
            <a:pPr indent="-342900" lvl="0" marL="457200" rtl="0" algn="l">
              <a:spcBef>
                <a:spcPts val="0"/>
              </a:spcBef>
              <a:spcAft>
                <a:spcPts val="0"/>
              </a:spcAft>
              <a:buSzPts val="1800"/>
              <a:buChar char="●"/>
            </a:pPr>
            <a:r>
              <a:rPr lang="en" u="sng">
                <a:solidFill>
                  <a:schemeClr val="hlink"/>
                </a:solidFill>
                <a:hlinkClick r:id="rId6"/>
              </a:rPr>
              <a:t>Pauli’s Letter</a:t>
            </a:r>
            <a:endParaRPr/>
          </a:p>
        </p:txBody>
      </p:sp>
      <p:pic>
        <p:nvPicPr>
          <p:cNvPr id="90" name="Google Shape;90;p17"/>
          <p:cNvPicPr preferRelativeResize="0"/>
          <p:nvPr/>
        </p:nvPicPr>
        <p:blipFill>
          <a:blip r:embed="rId7">
            <a:alphaModFix/>
          </a:blip>
          <a:stretch>
            <a:fillRect/>
          </a:stretch>
        </p:blipFill>
        <p:spPr>
          <a:xfrm>
            <a:off x="4120975" y="12"/>
            <a:ext cx="5023031" cy="3416400"/>
          </a:xfrm>
          <a:prstGeom prst="rect">
            <a:avLst/>
          </a:prstGeom>
          <a:noFill/>
          <a:ln>
            <a:noFill/>
          </a:ln>
        </p:spPr>
      </p:pic>
      <p:sp>
        <p:nvSpPr>
          <p:cNvPr id="91" name="Google Shape;9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2" name="Google Shape;92;p17"/>
          <p:cNvSpPr txBox="1"/>
          <p:nvPr/>
        </p:nvSpPr>
        <p:spPr>
          <a:xfrm>
            <a:off x="2890775" y="3784925"/>
            <a:ext cx="5629800" cy="10989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en" sz="1800">
                <a:solidFill>
                  <a:schemeClr val="dk2"/>
                </a:solidFill>
              </a:rPr>
              <a:t>Discovered by Cowen and Reines in 1956 using the inverse beta-decay process</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 sz="1800" u="sng">
                <a:solidFill>
                  <a:schemeClr val="hlink"/>
                </a:solidFill>
                <a:hlinkClick r:id="rId8"/>
              </a:rPr>
              <a:t>Further reading</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3992875" y="167601"/>
            <a:ext cx="5028274" cy="4808283"/>
          </a:xfrm>
          <a:prstGeom prst="rect">
            <a:avLst/>
          </a:prstGeom>
          <a:noFill/>
          <a:ln>
            <a:noFill/>
          </a:ln>
        </p:spPr>
      </p:pic>
      <p:sp>
        <p:nvSpPr>
          <p:cNvPr id="98" name="Google Shape;98;p1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neutrinos?</a:t>
            </a:r>
            <a:endParaRPr/>
          </a:p>
        </p:txBody>
      </p:sp>
      <p:sp>
        <p:nvSpPr>
          <p:cNvPr id="99" name="Google Shape;99;p18"/>
          <p:cNvSpPr txBox="1"/>
          <p:nvPr>
            <p:ph idx="1" type="body"/>
          </p:nvPr>
        </p:nvSpPr>
        <p:spPr>
          <a:xfrm>
            <a:off x="94675" y="694350"/>
            <a:ext cx="3898200" cy="375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Near-massless, at least a million times lighter than electrons</a:t>
            </a:r>
            <a:br>
              <a:rPr lang="en"/>
            </a:br>
            <a:endParaRPr/>
          </a:p>
          <a:p>
            <a:pPr indent="-342900" lvl="0" marL="457200" rtl="0" algn="l">
              <a:spcBef>
                <a:spcPts val="0"/>
              </a:spcBef>
              <a:spcAft>
                <a:spcPts val="0"/>
              </a:spcAft>
              <a:buSzPts val="1800"/>
              <a:buChar char="●"/>
            </a:pPr>
            <a:r>
              <a:rPr lang="en"/>
              <a:t>electrically neutral </a:t>
            </a:r>
            <a:br>
              <a:rPr lang="en"/>
            </a:br>
            <a:endParaRPr/>
          </a:p>
          <a:p>
            <a:pPr indent="-342900" lvl="0" marL="457200" rtl="0" algn="l">
              <a:spcBef>
                <a:spcPts val="0"/>
              </a:spcBef>
              <a:spcAft>
                <a:spcPts val="0"/>
              </a:spcAft>
              <a:buSzPts val="1800"/>
              <a:buChar char="●"/>
            </a:pPr>
            <a:r>
              <a:rPr lang="en"/>
              <a:t>lepton-&gt; interact mostly via weak interaction</a:t>
            </a:r>
            <a:br>
              <a:rPr lang="en"/>
            </a:br>
            <a:endParaRPr/>
          </a:p>
        </p:txBody>
      </p:sp>
      <p:sp>
        <p:nvSpPr>
          <p:cNvPr id="100" name="Google Shape;100;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9"/>
          <p:cNvPicPr preferRelativeResize="0"/>
          <p:nvPr/>
        </p:nvPicPr>
        <p:blipFill rotWithShape="1">
          <a:blip r:embed="rId3">
            <a:alphaModFix/>
          </a:blip>
          <a:srcRect b="0" l="0" r="0" t="9329"/>
          <a:stretch/>
        </p:blipFill>
        <p:spPr>
          <a:xfrm>
            <a:off x="1854175" y="0"/>
            <a:ext cx="6186486" cy="5143499"/>
          </a:xfrm>
          <a:prstGeom prst="rect">
            <a:avLst/>
          </a:prstGeom>
          <a:noFill/>
          <a:ln>
            <a:noFill/>
          </a:ln>
        </p:spPr>
      </p:pic>
      <p:sp>
        <p:nvSpPr>
          <p:cNvPr id="106" name="Google Shape;106;p1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Weak?</a:t>
            </a:r>
            <a:endParaRPr/>
          </a:p>
        </p:txBody>
      </p:sp>
      <p:sp>
        <p:nvSpPr>
          <p:cNvPr id="107" name="Google Shape;10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8" name="Google Shape;108;p19"/>
          <p:cNvSpPr txBox="1"/>
          <p:nvPr/>
        </p:nvSpPr>
        <p:spPr>
          <a:xfrm>
            <a:off x="6506100" y="1594500"/>
            <a:ext cx="2014500" cy="2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1 Joule ~ heartbeat</a:t>
            </a:r>
            <a:endParaRPr b="1">
              <a:solidFill>
                <a:srgbClr val="0000FF"/>
              </a:solidFill>
            </a:endParaRPr>
          </a:p>
        </p:txBody>
      </p:sp>
      <p:sp>
        <p:nvSpPr>
          <p:cNvPr id="109" name="Google Shape;109;p19"/>
          <p:cNvSpPr txBox="1"/>
          <p:nvPr/>
        </p:nvSpPr>
        <p:spPr>
          <a:xfrm>
            <a:off x="4041150" y="2922625"/>
            <a:ext cx="1203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0000FF"/>
                </a:solidFill>
              </a:rPr>
              <a:t>electronvolt </a:t>
            </a:r>
            <a:endParaRPr b="1" sz="1300">
              <a:solidFill>
                <a:srgbClr val="0000FF"/>
              </a:solidFill>
            </a:endParaRPr>
          </a:p>
        </p:txBody>
      </p:sp>
      <p:sp>
        <p:nvSpPr>
          <p:cNvPr id="110" name="Google Shape;110;p19"/>
          <p:cNvSpPr txBox="1"/>
          <p:nvPr/>
        </p:nvSpPr>
        <p:spPr>
          <a:xfrm>
            <a:off x="5474025" y="2773575"/>
            <a:ext cx="792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Flying Mosquito</a:t>
            </a:r>
            <a:endParaRPr b="1" sz="800">
              <a:solidFill>
                <a:srgbClr val="FF0000"/>
              </a:solidFill>
            </a:endParaRPr>
          </a:p>
        </p:txBody>
      </p:sp>
      <p:sp>
        <p:nvSpPr>
          <p:cNvPr id="111" name="Google Shape;111;p19"/>
          <p:cNvSpPr txBox="1"/>
          <p:nvPr/>
        </p:nvSpPr>
        <p:spPr>
          <a:xfrm>
            <a:off x="3953150" y="2773575"/>
            <a:ext cx="165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Atomic Binding Energies</a:t>
            </a:r>
            <a:endParaRPr b="1" sz="800">
              <a:solidFill>
                <a:srgbClr val="FF0000"/>
              </a:solidFill>
            </a:endParaRPr>
          </a:p>
        </p:txBody>
      </p:sp>
      <p:sp>
        <p:nvSpPr>
          <p:cNvPr id="112" name="Google Shape;112;p19"/>
          <p:cNvSpPr txBox="1"/>
          <p:nvPr/>
        </p:nvSpPr>
        <p:spPr>
          <a:xfrm>
            <a:off x="6616700" y="1286700"/>
            <a:ext cx="879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Tennis serve</a:t>
            </a:r>
            <a:endParaRPr b="1" sz="800">
              <a:solidFill>
                <a:srgbClr val="FF0000"/>
              </a:solidFill>
            </a:endParaRPr>
          </a:p>
        </p:txBody>
      </p:sp>
      <p:sp>
        <p:nvSpPr>
          <p:cNvPr id="113" name="Google Shape;113;p19"/>
          <p:cNvSpPr txBox="1"/>
          <p:nvPr/>
        </p:nvSpPr>
        <p:spPr>
          <a:xfrm>
            <a:off x="6616700" y="14351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Sending a tweet!</a:t>
            </a:r>
            <a:endParaRPr b="1" sz="800">
              <a:solidFill>
                <a:srgbClr val="FF0000"/>
              </a:solidFill>
            </a:endParaRPr>
          </a:p>
        </p:txBody>
      </p:sp>
      <p:sp>
        <p:nvSpPr>
          <p:cNvPr id="114" name="Google Shape;114;p19"/>
          <p:cNvSpPr txBox="1"/>
          <p:nvPr/>
        </p:nvSpPr>
        <p:spPr>
          <a:xfrm>
            <a:off x="3953150" y="1324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Tornado</a:t>
            </a:r>
            <a:endParaRPr b="1" sz="800">
              <a:solidFill>
                <a:srgbClr val="FF0000"/>
              </a:solidFill>
            </a:endParaRPr>
          </a:p>
        </p:txBody>
      </p:sp>
      <p:sp>
        <p:nvSpPr>
          <p:cNvPr id="115" name="Google Shape;115;p19"/>
          <p:cNvSpPr txBox="1"/>
          <p:nvPr/>
        </p:nvSpPr>
        <p:spPr>
          <a:xfrm>
            <a:off x="3072000" y="0"/>
            <a:ext cx="21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First atomic bomb</a:t>
            </a:r>
            <a:endParaRPr b="1" sz="800">
              <a:solidFill>
                <a:srgbClr val="FF0000"/>
              </a:solidFill>
            </a:endParaRPr>
          </a:p>
        </p:txBody>
      </p:sp>
      <p:sp>
        <p:nvSpPr>
          <p:cNvPr id="116" name="Google Shape;116;p19"/>
          <p:cNvSpPr txBox="1"/>
          <p:nvPr/>
        </p:nvSpPr>
        <p:spPr>
          <a:xfrm>
            <a:off x="2095475" y="1286688"/>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Hurricane</a:t>
            </a:r>
            <a:endParaRPr b="1" sz="800">
              <a:solidFill>
                <a:srgbClr val="FF0000"/>
              </a:solidFill>
            </a:endParaRPr>
          </a:p>
        </p:txBody>
      </p:sp>
      <p:sp>
        <p:nvSpPr>
          <p:cNvPr id="117" name="Google Shape;117;p19"/>
          <p:cNvSpPr txBox="1"/>
          <p:nvPr/>
        </p:nvSpPr>
        <p:spPr>
          <a:xfrm>
            <a:off x="508650" y="1851600"/>
            <a:ext cx="2415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Annual Solar Energy received by Earth</a:t>
            </a:r>
            <a:endParaRPr b="1" sz="800">
              <a:solidFill>
                <a:srgbClr val="FF0000"/>
              </a:solidFill>
            </a:endParaRPr>
          </a:p>
        </p:txBody>
      </p:sp>
      <p:sp>
        <p:nvSpPr>
          <p:cNvPr id="118" name="Google Shape;118;p19"/>
          <p:cNvSpPr txBox="1"/>
          <p:nvPr/>
        </p:nvSpPr>
        <p:spPr>
          <a:xfrm>
            <a:off x="2387600" y="44466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Mass energy of the Earth</a:t>
            </a:r>
            <a:endParaRPr b="1" sz="800">
              <a:solidFill>
                <a:srgbClr val="FF0000"/>
              </a:solidFill>
            </a:endParaRPr>
          </a:p>
        </p:txBody>
      </p:sp>
      <p:sp>
        <p:nvSpPr>
          <p:cNvPr id="119" name="Google Shape;119;p19"/>
          <p:cNvSpPr txBox="1"/>
          <p:nvPr/>
        </p:nvSpPr>
        <p:spPr>
          <a:xfrm>
            <a:off x="3616700" y="47061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Average Supernova</a:t>
            </a:r>
            <a:endParaRPr b="1" sz="800">
              <a:solidFill>
                <a:srgbClr val="FF0000"/>
              </a:solidFill>
            </a:endParaRPr>
          </a:p>
        </p:txBody>
      </p:sp>
      <p:sp>
        <p:nvSpPr>
          <p:cNvPr id="120" name="Google Shape;120;p19"/>
          <p:cNvSpPr txBox="1"/>
          <p:nvPr/>
        </p:nvSpPr>
        <p:spPr>
          <a:xfrm>
            <a:off x="4102100" y="40781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Sun’s output since birth</a:t>
            </a:r>
            <a:endParaRPr b="1" sz="800">
              <a:solidFill>
                <a:srgbClr val="FF0000"/>
              </a:solidFill>
            </a:endParaRPr>
          </a:p>
        </p:txBody>
      </p:sp>
      <p:sp>
        <p:nvSpPr>
          <p:cNvPr id="121" name="Google Shape;121;p19"/>
          <p:cNvSpPr txBox="1"/>
          <p:nvPr/>
        </p:nvSpPr>
        <p:spPr>
          <a:xfrm>
            <a:off x="5040650" y="48151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Annual light output by the Milky Way</a:t>
            </a:r>
            <a:endParaRPr b="1" sz="800">
              <a:solidFill>
                <a:srgbClr val="FF0000"/>
              </a:solidFill>
            </a:endParaRPr>
          </a:p>
        </p:txBody>
      </p:sp>
      <p:sp>
        <p:nvSpPr>
          <p:cNvPr id="122" name="Google Shape;122;p19"/>
          <p:cNvSpPr txBox="1"/>
          <p:nvPr/>
        </p:nvSpPr>
        <p:spPr>
          <a:xfrm>
            <a:off x="6343125" y="45073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Annual light output of the visible universe</a:t>
            </a:r>
            <a:endParaRPr b="1" sz="800">
              <a:solidFill>
                <a:srgbClr val="FF0000"/>
              </a:solidFill>
            </a:endParaRPr>
          </a:p>
        </p:txBody>
      </p:sp>
      <p:sp>
        <p:nvSpPr>
          <p:cNvPr id="123" name="Google Shape;123;p19"/>
          <p:cNvSpPr txBox="1"/>
          <p:nvPr/>
        </p:nvSpPr>
        <p:spPr>
          <a:xfrm>
            <a:off x="7246800" y="20812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Mass energy of observable universe</a:t>
            </a:r>
            <a:endParaRPr b="1" sz="800">
              <a:solidFill>
                <a:srgbClr val="FF0000"/>
              </a:solidFill>
            </a:endParaRPr>
          </a:p>
        </p:txBody>
      </p:sp>
      <p:sp>
        <p:nvSpPr>
          <p:cNvPr id="124" name="Google Shape;124;p19"/>
          <p:cNvSpPr txBox="1"/>
          <p:nvPr/>
        </p:nvSpPr>
        <p:spPr>
          <a:xfrm>
            <a:off x="3848100" y="17429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Energy of radio photon</a:t>
            </a:r>
            <a:endParaRPr b="1" sz="800">
              <a:solidFill>
                <a:srgbClr val="FF0000"/>
              </a:solidFill>
            </a:endParaRPr>
          </a:p>
        </p:txBody>
      </p:sp>
      <p:sp>
        <p:nvSpPr>
          <p:cNvPr id="125" name="Google Shape;125;p19"/>
          <p:cNvSpPr txBox="1"/>
          <p:nvPr/>
        </p:nvSpPr>
        <p:spPr>
          <a:xfrm>
            <a:off x="4370475" y="37231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Typical gamma ray</a:t>
            </a:r>
            <a:endParaRPr b="1" sz="800">
              <a:solidFill>
                <a:srgbClr val="FF0000"/>
              </a:solidFill>
            </a:endParaRPr>
          </a:p>
        </p:txBody>
      </p:sp>
      <p:sp>
        <p:nvSpPr>
          <p:cNvPr id="126" name="Google Shape;126;p19"/>
          <p:cNvSpPr txBox="1"/>
          <p:nvPr/>
        </p:nvSpPr>
        <p:spPr>
          <a:xfrm>
            <a:off x="5603150" y="3640425"/>
            <a:ext cx="1335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GeV </a:t>
            </a:r>
            <a:endParaRPr b="1" sz="800">
              <a:solidFill>
                <a:srgbClr val="FF0000"/>
              </a:solidFill>
            </a:endParaRPr>
          </a:p>
        </p:txBody>
      </p:sp>
      <p:sp>
        <p:nvSpPr>
          <p:cNvPr id="127" name="Google Shape;127;p19"/>
          <p:cNvSpPr txBox="1"/>
          <p:nvPr/>
        </p:nvSpPr>
        <p:spPr>
          <a:xfrm>
            <a:off x="5095475" y="2158688"/>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Typical LED for 1 second</a:t>
            </a:r>
            <a:endParaRPr b="1" sz="800">
              <a:solidFill>
                <a:srgbClr val="FF0000"/>
              </a:solidFill>
            </a:endParaRPr>
          </a:p>
        </p:txBody>
      </p:sp>
      <p:sp>
        <p:nvSpPr>
          <p:cNvPr id="128" name="Google Shape;128;p19"/>
          <p:cNvSpPr txBox="1"/>
          <p:nvPr/>
        </p:nvSpPr>
        <p:spPr>
          <a:xfrm>
            <a:off x="5387600" y="1592300"/>
            <a:ext cx="1118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Photographic Flash</a:t>
            </a:r>
            <a:endParaRPr b="1" sz="800">
              <a:solidFill>
                <a:srgbClr val="FF0000"/>
              </a:solidFill>
            </a:endParaRPr>
          </a:p>
        </p:txBody>
      </p:sp>
      <p:sp>
        <p:nvSpPr>
          <p:cNvPr id="129" name="Google Shape;129;p19"/>
          <p:cNvSpPr txBox="1"/>
          <p:nvPr/>
        </p:nvSpPr>
        <p:spPr>
          <a:xfrm>
            <a:off x="4981725" y="1453000"/>
            <a:ext cx="1777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Highest energy cosmic ray</a:t>
            </a:r>
            <a:endParaRPr b="1" sz="800">
              <a:solidFill>
                <a:srgbClr val="FF0000"/>
              </a:solidFill>
            </a:endParaRPr>
          </a:p>
        </p:txBody>
      </p:sp>
      <p:sp>
        <p:nvSpPr>
          <p:cNvPr id="130" name="Google Shape;130;p19"/>
          <p:cNvSpPr txBox="1"/>
          <p:nvPr/>
        </p:nvSpPr>
        <p:spPr>
          <a:xfrm>
            <a:off x="1370475" y="25734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Dino-killing meteors</a:t>
            </a:r>
            <a:endParaRPr b="1" sz="800">
              <a:solidFill>
                <a:srgbClr val="FF0000"/>
              </a:solidFill>
            </a:endParaRPr>
          </a:p>
        </p:txBody>
      </p:sp>
      <p:sp>
        <p:nvSpPr>
          <p:cNvPr id="131" name="Google Shape;131;p19"/>
          <p:cNvSpPr txBox="1"/>
          <p:nvPr/>
        </p:nvSpPr>
        <p:spPr>
          <a:xfrm>
            <a:off x="1241800" y="29648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Rotational energy of the Earth</a:t>
            </a:r>
            <a:endParaRPr b="1" sz="800">
              <a:solidFill>
                <a:srgbClr val="FF0000"/>
              </a:solidFill>
            </a:endParaRPr>
          </a:p>
        </p:txBody>
      </p:sp>
      <p:sp>
        <p:nvSpPr>
          <p:cNvPr id="132" name="Google Shape;132;p19"/>
          <p:cNvSpPr txBox="1"/>
          <p:nvPr/>
        </p:nvSpPr>
        <p:spPr>
          <a:xfrm>
            <a:off x="7102100" y="4115238"/>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0000"/>
                </a:solidFill>
              </a:rPr>
              <a:t>Mass energy of the visible Milky Way</a:t>
            </a:r>
            <a:endParaRPr b="1" sz="800">
              <a:solidFill>
                <a:srgbClr val="FF0000"/>
              </a:solidFill>
            </a:endParaRPr>
          </a:p>
        </p:txBody>
      </p:sp>
      <p:sp>
        <p:nvSpPr>
          <p:cNvPr id="133" name="Google Shape;133;p19"/>
          <p:cNvSpPr txBox="1"/>
          <p:nvPr/>
        </p:nvSpPr>
        <p:spPr>
          <a:xfrm>
            <a:off x="796700" y="3860100"/>
            <a:ext cx="24150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Annual output of the Sun</a:t>
            </a:r>
            <a:endParaRPr/>
          </a:p>
        </p:txBody>
      </p:sp>
      <p:sp>
        <p:nvSpPr>
          <p:cNvPr id="134" name="Google Shape;134;p19"/>
          <p:cNvSpPr txBox="1"/>
          <p:nvPr/>
        </p:nvSpPr>
        <p:spPr>
          <a:xfrm>
            <a:off x="6057450" y="233675"/>
            <a:ext cx="24150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Human body everyday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Different Interactions in nature</a:t>
            </a:r>
            <a:endParaRPr/>
          </a:p>
        </p:txBody>
      </p:sp>
      <p:sp>
        <p:nvSpPr>
          <p:cNvPr id="140" name="Google Shape;14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1" name="Google Shape;141;p20"/>
          <p:cNvPicPr preferRelativeResize="0"/>
          <p:nvPr/>
        </p:nvPicPr>
        <p:blipFill>
          <a:blip r:embed="rId4">
            <a:alphaModFix/>
          </a:blip>
          <a:stretch>
            <a:fillRect/>
          </a:stretch>
        </p:blipFill>
        <p:spPr>
          <a:xfrm>
            <a:off x="686763" y="923913"/>
            <a:ext cx="8334375" cy="4219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1"/>
          <p:cNvPicPr preferRelativeResize="0"/>
          <p:nvPr/>
        </p:nvPicPr>
        <p:blipFill>
          <a:blip r:embed="rId3">
            <a:alphaModFix/>
          </a:blip>
          <a:stretch>
            <a:fillRect/>
          </a:stretch>
        </p:blipFill>
        <p:spPr>
          <a:xfrm>
            <a:off x="3719838" y="2571750"/>
            <a:ext cx="5095875" cy="2476500"/>
          </a:xfrm>
          <a:prstGeom prst="rect">
            <a:avLst/>
          </a:prstGeom>
          <a:noFill/>
          <a:ln>
            <a:noFill/>
          </a:ln>
        </p:spPr>
      </p:pic>
      <p:sp>
        <p:nvSpPr>
          <p:cNvPr id="147" name="Google Shape;147;p21"/>
          <p:cNvSpPr/>
          <p:nvPr/>
        </p:nvSpPr>
        <p:spPr>
          <a:xfrm>
            <a:off x="8493000" y="4370900"/>
            <a:ext cx="651000" cy="6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1"/>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Neutrinos and Antineutrinos</a:t>
            </a:r>
            <a:endParaRPr/>
          </a:p>
        </p:txBody>
      </p:sp>
      <p:sp>
        <p:nvSpPr>
          <p:cNvPr id="149" name="Google Shape;14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0" name="Google Shape;150;p21"/>
          <p:cNvSpPr txBox="1"/>
          <p:nvPr/>
        </p:nvSpPr>
        <p:spPr>
          <a:xfrm>
            <a:off x="311700" y="432500"/>
            <a:ext cx="8520600" cy="1225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For each neutrino, there also exists a corresponding antiparticle, called an antineutrino. </a:t>
            </a:r>
            <a:endParaRPr sz="1800"/>
          </a:p>
          <a:p>
            <a:pPr indent="-342900" lvl="0" marL="457200" rtl="0" algn="l">
              <a:spcBef>
                <a:spcPts val="0"/>
              </a:spcBef>
              <a:spcAft>
                <a:spcPts val="0"/>
              </a:spcAft>
              <a:buSzPts val="1800"/>
              <a:buChar char="●"/>
            </a:pPr>
            <a:r>
              <a:rPr lang="en" sz="1800"/>
              <a:t>Each lepton has a lepton number of 1, and each antilepton has a lepton number of -1. The total lepton number is conserved in all particle reactions. </a:t>
            </a:r>
            <a:endParaRPr sz="1800"/>
          </a:p>
          <a:p>
            <a:pPr indent="-342900" lvl="0" marL="457200" rtl="0" algn="l">
              <a:spcBef>
                <a:spcPts val="0"/>
              </a:spcBef>
              <a:spcAft>
                <a:spcPts val="0"/>
              </a:spcAft>
              <a:buSzPts val="1800"/>
              <a:buChar char="●"/>
            </a:pPr>
            <a:r>
              <a:rPr lang="en" sz="1800"/>
              <a:t>Conservation of lepton number means that whenever a lepton of a certain flavour is created or destroyed in a reaction, a corresponding antilepton from the same flavour must be created or destroyed</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2"/>
          <p:cNvPicPr preferRelativeResize="0"/>
          <p:nvPr/>
        </p:nvPicPr>
        <p:blipFill>
          <a:blip r:embed="rId3">
            <a:alphaModFix/>
          </a:blip>
          <a:stretch>
            <a:fillRect/>
          </a:stretch>
        </p:blipFill>
        <p:spPr>
          <a:xfrm>
            <a:off x="3419463" y="0"/>
            <a:ext cx="5724525" cy="2705100"/>
          </a:xfrm>
          <a:prstGeom prst="rect">
            <a:avLst/>
          </a:prstGeom>
          <a:noFill/>
          <a:ln>
            <a:noFill/>
          </a:ln>
        </p:spPr>
      </p:pic>
      <p:sp>
        <p:nvSpPr>
          <p:cNvPr id="156" name="Google Shape;156;p22"/>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did we find them?</a:t>
            </a:r>
            <a:endParaRPr/>
          </a:p>
        </p:txBody>
      </p:sp>
      <p:sp>
        <p:nvSpPr>
          <p:cNvPr id="157" name="Google Shape;157;p22"/>
          <p:cNvSpPr txBox="1"/>
          <p:nvPr>
            <p:ph idx="1" type="body"/>
          </p:nvPr>
        </p:nvSpPr>
        <p:spPr>
          <a:xfrm>
            <a:off x="0" y="963350"/>
            <a:ext cx="3555000" cy="1345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Electron Neutrinos: Cowan &amp; Reines in 1956</a:t>
            </a:r>
            <a:endParaRPr/>
          </a:p>
        </p:txBody>
      </p:sp>
      <p:sp>
        <p:nvSpPr>
          <p:cNvPr id="158" name="Google Shape;15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9" name="Google Shape;159;p22"/>
          <p:cNvPicPr preferRelativeResize="0"/>
          <p:nvPr/>
        </p:nvPicPr>
        <p:blipFill>
          <a:blip r:embed="rId4">
            <a:alphaModFix/>
          </a:blip>
          <a:stretch>
            <a:fillRect/>
          </a:stretch>
        </p:blipFill>
        <p:spPr>
          <a:xfrm>
            <a:off x="0" y="2374875"/>
            <a:ext cx="5056122" cy="2681950"/>
          </a:xfrm>
          <a:prstGeom prst="rect">
            <a:avLst/>
          </a:prstGeom>
          <a:noFill/>
          <a:ln>
            <a:noFill/>
          </a:ln>
        </p:spPr>
      </p:pic>
      <p:sp>
        <p:nvSpPr>
          <p:cNvPr id="160" name="Google Shape;160;p22"/>
          <p:cNvSpPr/>
          <p:nvPr/>
        </p:nvSpPr>
        <p:spPr>
          <a:xfrm>
            <a:off x="26050" y="3459375"/>
            <a:ext cx="1714500" cy="1684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2"/>
          <p:cNvSpPr/>
          <p:nvPr/>
        </p:nvSpPr>
        <p:spPr>
          <a:xfrm>
            <a:off x="1111175" y="3711125"/>
            <a:ext cx="759600" cy="13458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2"/>
          <p:cNvSpPr txBox="1"/>
          <p:nvPr>
            <p:ph idx="1" type="body"/>
          </p:nvPr>
        </p:nvSpPr>
        <p:spPr>
          <a:xfrm>
            <a:off x="5144000" y="3011263"/>
            <a:ext cx="3555000" cy="1345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Muon</a:t>
            </a:r>
            <a:r>
              <a:rPr lang="en"/>
              <a:t> Neutrinos: Lederman, Schwartz and Steinberger in 1962</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