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323" r:id="rId6"/>
    <p:sldId id="322" r:id="rId7"/>
    <p:sldId id="324" r:id="rId8"/>
    <p:sldId id="326" r:id="rId9"/>
    <p:sldId id="287" r:id="rId10"/>
    <p:sldId id="302" r:id="rId11"/>
    <p:sldId id="303" r:id="rId12"/>
    <p:sldId id="288" r:id="rId13"/>
    <p:sldId id="286" r:id="rId14"/>
    <p:sldId id="289" r:id="rId15"/>
    <p:sldId id="290" r:id="rId16"/>
    <p:sldId id="291" r:id="rId17"/>
    <p:sldId id="292" r:id="rId18"/>
    <p:sldId id="305" r:id="rId19"/>
    <p:sldId id="293" r:id="rId20"/>
    <p:sldId id="294" r:id="rId21"/>
    <p:sldId id="295" r:id="rId22"/>
    <p:sldId id="296" r:id="rId23"/>
    <p:sldId id="299" r:id="rId24"/>
    <p:sldId id="327" r:id="rId25"/>
    <p:sldId id="300" r:id="rId26"/>
    <p:sldId id="297" r:id="rId27"/>
    <p:sldId id="306" r:id="rId28"/>
    <p:sldId id="308" r:id="rId29"/>
    <p:sldId id="307" r:id="rId30"/>
    <p:sldId id="312" r:id="rId31"/>
    <p:sldId id="309" r:id="rId32"/>
    <p:sldId id="315" r:id="rId33"/>
    <p:sldId id="328" r:id="rId34"/>
    <p:sldId id="321" r:id="rId35"/>
    <p:sldId id="325" r:id="rId36"/>
    <p:sldId id="314" r:id="rId37"/>
    <p:sldId id="316" r:id="rId38"/>
    <p:sldId id="317" r:id="rId39"/>
    <p:sldId id="329" r:id="rId40"/>
    <p:sldId id="2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3A"/>
    <a:srgbClr val="002136"/>
    <a:srgbClr val="103350"/>
    <a:srgbClr val="0C4360"/>
    <a:srgbClr val="1B6872"/>
    <a:srgbClr val="63B7C6"/>
    <a:srgbClr val="0C7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 snapToGrid="0">
      <p:cViewPr>
        <p:scale>
          <a:sx n="69" d="100"/>
          <a:sy n="69" d="100"/>
        </p:scale>
        <p:origin x="6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86CE2F-969B-4399-A663-BFE7B416591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07FD57-1D4A-4797-8C4E-F86E0520661C}">
      <dgm:prSet phldrT="[Text]"/>
      <dgm:spPr/>
      <dgm:t>
        <a:bodyPr/>
        <a:lstStyle/>
        <a:p>
          <a:r>
            <a:rPr lang="en-US" dirty="0" smtClean="0"/>
            <a:t>PAGASA Activities</a:t>
          </a:r>
          <a:endParaRPr lang="en-US" dirty="0"/>
        </a:p>
      </dgm:t>
    </dgm:pt>
    <dgm:pt modelId="{D413B51F-278F-4E7B-975A-B57289E191A6}" type="parTrans" cxnId="{0981B1C7-D32E-4169-876C-3F4D43E9DCF4}">
      <dgm:prSet/>
      <dgm:spPr/>
      <dgm:t>
        <a:bodyPr/>
        <a:lstStyle/>
        <a:p>
          <a:endParaRPr lang="en-US"/>
        </a:p>
      </dgm:t>
    </dgm:pt>
    <dgm:pt modelId="{1A479B9D-D32F-4E48-AAB2-A5079FED0029}" type="sibTrans" cxnId="{0981B1C7-D32E-4169-876C-3F4D43E9DCF4}">
      <dgm:prSet/>
      <dgm:spPr/>
      <dgm:t>
        <a:bodyPr/>
        <a:lstStyle/>
        <a:p>
          <a:endParaRPr lang="en-US"/>
        </a:p>
      </dgm:t>
    </dgm:pt>
    <dgm:pt modelId="{E74B703D-2DE1-418A-84CC-4E7D718907BE}">
      <dgm:prSet phldrT="[Text]"/>
      <dgm:spPr/>
      <dgm:t>
        <a:bodyPr/>
        <a:lstStyle/>
        <a:p>
          <a:r>
            <a:rPr lang="en-US" dirty="0" smtClean="0"/>
            <a:t>Popularization of Astronomy</a:t>
          </a:r>
          <a:endParaRPr lang="en-US" dirty="0"/>
        </a:p>
      </dgm:t>
    </dgm:pt>
    <dgm:pt modelId="{150E9406-4634-4D49-A4D8-76D0CCB32B2E}" type="parTrans" cxnId="{6FC65342-245C-4C31-92B3-88DA0374F8DE}">
      <dgm:prSet/>
      <dgm:spPr/>
      <dgm:t>
        <a:bodyPr/>
        <a:lstStyle/>
        <a:p>
          <a:endParaRPr lang="en-US"/>
        </a:p>
      </dgm:t>
    </dgm:pt>
    <dgm:pt modelId="{F4804EF2-01EF-47A7-BAE2-24C9965816DA}" type="sibTrans" cxnId="{6FC65342-245C-4C31-92B3-88DA0374F8DE}">
      <dgm:prSet/>
      <dgm:spPr/>
      <dgm:t>
        <a:bodyPr/>
        <a:lstStyle/>
        <a:p>
          <a:endParaRPr lang="en-US"/>
        </a:p>
      </dgm:t>
    </dgm:pt>
    <dgm:pt modelId="{EBD54DB5-82A2-40BC-9EE1-C92CBA83D272}">
      <dgm:prSet phldrT="[Text]"/>
      <dgm:spPr/>
      <dgm:t>
        <a:bodyPr/>
        <a:lstStyle/>
        <a:p>
          <a:r>
            <a:rPr lang="en-US" dirty="0" smtClean="0"/>
            <a:t>Rizal Technological University Activities</a:t>
          </a:r>
          <a:endParaRPr lang="en-US" dirty="0"/>
        </a:p>
      </dgm:t>
    </dgm:pt>
    <dgm:pt modelId="{4F5FCD6F-3547-4D47-953B-BB2F42C8BF58}" type="parTrans" cxnId="{EB3D7C74-2554-444D-9433-DE056FC6400D}">
      <dgm:prSet/>
      <dgm:spPr/>
      <dgm:t>
        <a:bodyPr/>
        <a:lstStyle/>
        <a:p>
          <a:endParaRPr lang="en-US"/>
        </a:p>
      </dgm:t>
    </dgm:pt>
    <dgm:pt modelId="{F030B1B0-A5E9-45F8-937B-8106B57837C4}" type="sibTrans" cxnId="{EB3D7C74-2554-444D-9433-DE056FC6400D}">
      <dgm:prSet/>
      <dgm:spPr/>
      <dgm:t>
        <a:bodyPr/>
        <a:lstStyle/>
        <a:p>
          <a:endParaRPr lang="en-US"/>
        </a:p>
      </dgm:t>
    </dgm:pt>
    <dgm:pt modelId="{DCC175E2-7339-4995-B4BA-8DF1A5B6C549}">
      <dgm:prSet/>
      <dgm:spPr/>
      <dgm:t>
        <a:bodyPr/>
        <a:lstStyle/>
        <a:p>
          <a:r>
            <a:rPr lang="en-US" dirty="0" smtClean="0"/>
            <a:t>Infrastructure Projects</a:t>
          </a:r>
        </a:p>
      </dgm:t>
    </dgm:pt>
    <dgm:pt modelId="{4CCFAE14-FBEE-465B-B1F3-FBC7046312E2}" type="parTrans" cxnId="{55109020-B7E9-43D5-AED6-058E48250494}">
      <dgm:prSet/>
      <dgm:spPr/>
      <dgm:t>
        <a:bodyPr/>
        <a:lstStyle/>
        <a:p>
          <a:endParaRPr lang="en-US"/>
        </a:p>
      </dgm:t>
    </dgm:pt>
    <dgm:pt modelId="{4F5BA435-1E6E-48C8-B644-F3A711BC35A8}" type="sibTrans" cxnId="{55109020-B7E9-43D5-AED6-058E48250494}">
      <dgm:prSet/>
      <dgm:spPr/>
      <dgm:t>
        <a:bodyPr/>
        <a:lstStyle/>
        <a:p>
          <a:endParaRPr lang="en-US"/>
        </a:p>
      </dgm:t>
    </dgm:pt>
    <dgm:pt modelId="{858B65C7-EE74-474A-B365-D4F7BBA1CD77}" type="pres">
      <dgm:prSet presAssocID="{CA86CE2F-969B-4399-A663-BFE7B41659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E9BA2A-7412-48D3-A89D-A1F572189E17}" type="pres">
      <dgm:prSet presAssocID="{CD07FD57-1D4A-4797-8C4E-F86E0520661C}" presName="parentLin" presStyleCnt="0"/>
      <dgm:spPr/>
    </dgm:pt>
    <dgm:pt modelId="{4F64CE04-A611-41C0-BBC1-EA774D9E801C}" type="pres">
      <dgm:prSet presAssocID="{CD07FD57-1D4A-4797-8C4E-F86E0520661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CE0192F1-34CF-4D5B-96BF-7D68D4BF0EEC}" type="pres">
      <dgm:prSet presAssocID="{CD07FD57-1D4A-4797-8C4E-F86E0520661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004B7A-006D-4AA3-BD50-EE79CD46A2D3}" type="pres">
      <dgm:prSet presAssocID="{CD07FD57-1D4A-4797-8C4E-F86E0520661C}" presName="negativeSpace" presStyleCnt="0"/>
      <dgm:spPr/>
    </dgm:pt>
    <dgm:pt modelId="{0738ACD8-B282-416A-AF79-53C0940B8D29}" type="pres">
      <dgm:prSet presAssocID="{CD07FD57-1D4A-4797-8C4E-F86E0520661C}" presName="childText" presStyleLbl="conFgAcc1" presStyleIdx="0" presStyleCnt="4">
        <dgm:presLayoutVars>
          <dgm:bulletEnabled val="1"/>
        </dgm:presLayoutVars>
      </dgm:prSet>
      <dgm:spPr/>
    </dgm:pt>
    <dgm:pt modelId="{394D1AB1-B395-404D-997A-FE18183A81B9}" type="pres">
      <dgm:prSet presAssocID="{1A479B9D-D32F-4E48-AAB2-A5079FED0029}" presName="spaceBetweenRectangles" presStyleCnt="0"/>
      <dgm:spPr/>
    </dgm:pt>
    <dgm:pt modelId="{C451B18D-9B74-42DF-8727-7024E7028DFF}" type="pres">
      <dgm:prSet presAssocID="{E74B703D-2DE1-418A-84CC-4E7D718907BE}" presName="parentLin" presStyleCnt="0"/>
      <dgm:spPr/>
    </dgm:pt>
    <dgm:pt modelId="{86A7FD8B-86C7-4018-A3DF-00A1F9C21C19}" type="pres">
      <dgm:prSet presAssocID="{E74B703D-2DE1-418A-84CC-4E7D718907BE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795078BD-1F4D-4FCE-B360-2C5BCA6A4933}" type="pres">
      <dgm:prSet presAssocID="{E74B703D-2DE1-418A-84CC-4E7D718907B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C78C8-BE7D-469E-914E-AD111FD53AC1}" type="pres">
      <dgm:prSet presAssocID="{E74B703D-2DE1-418A-84CC-4E7D718907BE}" presName="negativeSpace" presStyleCnt="0"/>
      <dgm:spPr/>
    </dgm:pt>
    <dgm:pt modelId="{B0A73996-B7CD-423E-9DFA-B7AC9B9AF5E2}" type="pres">
      <dgm:prSet presAssocID="{E74B703D-2DE1-418A-84CC-4E7D718907BE}" presName="childText" presStyleLbl="conFgAcc1" presStyleIdx="1" presStyleCnt="4">
        <dgm:presLayoutVars>
          <dgm:bulletEnabled val="1"/>
        </dgm:presLayoutVars>
      </dgm:prSet>
      <dgm:spPr/>
    </dgm:pt>
    <dgm:pt modelId="{F4548697-B60B-4E91-B631-23CCABFF582B}" type="pres">
      <dgm:prSet presAssocID="{F4804EF2-01EF-47A7-BAE2-24C9965816DA}" presName="spaceBetweenRectangles" presStyleCnt="0"/>
      <dgm:spPr/>
    </dgm:pt>
    <dgm:pt modelId="{7381A67A-237D-4751-857A-9ACD460E3C02}" type="pres">
      <dgm:prSet presAssocID="{EBD54DB5-82A2-40BC-9EE1-C92CBA83D272}" presName="parentLin" presStyleCnt="0"/>
      <dgm:spPr/>
    </dgm:pt>
    <dgm:pt modelId="{6848F0A2-B239-4808-A0F2-CB595C498B1A}" type="pres">
      <dgm:prSet presAssocID="{EBD54DB5-82A2-40BC-9EE1-C92CBA83D272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E084062-F17D-49A4-A9CD-E92EC812B428}" type="pres">
      <dgm:prSet presAssocID="{EBD54DB5-82A2-40BC-9EE1-C92CBA83D27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5848A3-46C2-48A2-85EC-8C9C9B74B806}" type="pres">
      <dgm:prSet presAssocID="{EBD54DB5-82A2-40BC-9EE1-C92CBA83D272}" presName="negativeSpace" presStyleCnt="0"/>
      <dgm:spPr/>
    </dgm:pt>
    <dgm:pt modelId="{2F1FC98D-38F8-4920-8975-D08DDB1CCBFF}" type="pres">
      <dgm:prSet presAssocID="{EBD54DB5-82A2-40BC-9EE1-C92CBA83D272}" presName="childText" presStyleLbl="conFgAcc1" presStyleIdx="2" presStyleCnt="4">
        <dgm:presLayoutVars>
          <dgm:bulletEnabled val="1"/>
        </dgm:presLayoutVars>
      </dgm:prSet>
      <dgm:spPr/>
    </dgm:pt>
    <dgm:pt modelId="{29589204-0665-430F-A8EE-1B633C99305C}" type="pres">
      <dgm:prSet presAssocID="{F030B1B0-A5E9-45F8-937B-8106B57837C4}" presName="spaceBetweenRectangles" presStyleCnt="0"/>
      <dgm:spPr/>
    </dgm:pt>
    <dgm:pt modelId="{DAC3FDD0-20D3-4D67-BA24-EC96054AF866}" type="pres">
      <dgm:prSet presAssocID="{DCC175E2-7339-4995-B4BA-8DF1A5B6C549}" presName="parentLin" presStyleCnt="0"/>
      <dgm:spPr/>
    </dgm:pt>
    <dgm:pt modelId="{F97312FC-A2EB-400F-9AF8-D9998216571E}" type="pres">
      <dgm:prSet presAssocID="{DCC175E2-7339-4995-B4BA-8DF1A5B6C549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63F742C-2A74-47BE-907E-2D0CF255D8BD}" type="pres">
      <dgm:prSet presAssocID="{DCC175E2-7339-4995-B4BA-8DF1A5B6C54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7135A-D092-4AC7-8283-B37E92367EBF}" type="pres">
      <dgm:prSet presAssocID="{DCC175E2-7339-4995-B4BA-8DF1A5B6C549}" presName="negativeSpace" presStyleCnt="0"/>
      <dgm:spPr/>
    </dgm:pt>
    <dgm:pt modelId="{4884507A-E123-4418-81A0-B8D4AEBADD8F}" type="pres">
      <dgm:prSet presAssocID="{DCC175E2-7339-4995-B4BA-8DF1A5B6C54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FF4D90B-BE47-4566-8C3A-11B3884D2E15}" type="presOf" srcId="{CD07FD57-1D4A-4797-8C4E-F86E0520661C}" destId="{CE0192F1-34CF-4D5B-96BF-7D68D4BF0EEC}" srcOrd="1" destOrd="0" presId="urn:microsoft.com/office/officeart/2005/8/layout/list1"/>
    <dgm:cxn modelId="{CADB1B42-D020-4336-9729-F8018DE6806B}" type="presOf" srcId="{DCC175E2-7339-4995-B4BA-8DF1A5B6C549}" destId="{D63F742C-2A74-47BE-907E-2D0CF255D8BD}" srcOrd="1" destOrd="0" presId="urn:microsoft.com/office/officeart/2005/8/layout/list1"/>
    <dgm:cxn modelId="{A5BB5799-31BD-4373-8B0F-79DFAFD99336}" type="presOf" srcId="{EBD54DB5-82A2-40BC-9EE1-C92CBA83D272}" destId="{CE084062-F17D-49A4-A9CD-E92EC812B428}" srcOrd="1" destOrd="0" presId="urn:microsoft.com/office/officeart/2005/8/layout/list1"/>
    <dgm:cxn modelId="{2A9B57CC-2D97-4FF7-BB0F-B681614FA905}" type="presOf" srcId="{CA86CE2F-969B-4399-A663-BFE7B4165910}" destId="{858B65C7-EE74-474A-B365-D4F7BBA1CD77}" srcOrd="0" destOrd="0" presId="urn:microsoft.com/office/officeart/2005/8/layout/list1"/>
    <dgm:cxn modelId="{ADAF0392-3C42-4B65-9869-394AC14C27F5}" type="presOf" srcId="{EBD54DB5-82A2-40BC-9EE1-C92CBA83D272}" destId="{6848F0A2-B239-4808-A0F2-CB595C498B1A}" srcOrd="0" destOrd="0" presId="urn:microsoft.com/office/officeart/2005/8/layout/list1"/>
    <dgm:cxn modelId="{E1FAEBFF-B684-4969-994B-B1404004CC1F}" type="presOf" srcId="{E74B703D-2DE1-418A-84CC-4E7D718907BE}" destId="{86A7FD8B-86C7-4018-A3DF-00A1F9C21C19}" srcOrd="0" destOrd="0" presId="urn:microsoft.com/office/officeart/2005/8/layout/list1"/>
    <dgm:cxn modelId="{6FC65342-245C-4C31-92B3-88DA0374F8DE}" srcId="{CA86CE2F-969B-4399-A663-BFE7B4165910}" destId="{E74B703D-2DE1-418A-84CC-4E7D718907BE}" srcOrd="1" destOrd="0" parTransId="{150E9406-4634-4D49-A4D8-76D0CCB32B2E}" sibTransId="{F4804EF2-01EF-47A7-BAE2-24C9965816DA}"/>
    <dgm:cxn modelId="{A41315E2-D9B4-4607-8BCD-70AB59073052}" type="presOf" srcId="{CD07FD57-1D4A-4797-8C4E-F86E0520661C}" destId="{4F64CE04-A611-41C0-BBC1-EA774D9E801C}" srcOrd="0" destOrd="0" presId="urn:microsoft.com/office/officeart/2005/8/layout/list1"/>
    <dgm:cxn modelId="{5930B0A9-0897-4E6A-9B54-7A50BD17679D}" type="presOf" srcId="{E74B703D-2DE1-418A-84CC-4E7D718907BE}" destId="{795078BD-1F4D-4FCE-B360-2C5BCA6A4933}" srcOrd="1" destOrd="0" presId="urn:microsoft.com/office/officeart/2005/8/layout/list1"/>
    <dgm:cxn modelId="{55109020-B7E9-43D5-AED6-058E48250494}" srcId="{CA86CE2F-969B-4399-A663-BFE7B4165910}" destId="{DCC175E2-7339-4995-B4BA-8DF1A5B6C549}" srcOrd="3" destOrd="0" parTransId="{4CCFAE14-FBEE-465B-B1F3-FBC7046312E2}" sibTransId="{4F5BA435-1E6E-48C8-B644-F3A711BC35A8}"/>
    <dgm:cxn modelId="{0981B1C7-D32E-4169-876C-3F4D43E9DCF4}" srcId="{CA86CE2F-969B-4399-A663-BFE7B4165910}" destId="{CD07FD57-1D4A-4797-8C4E-F86E0520661C}" srcOrd="0" destOrd="0" parTransId="{D413B51F-278F-4E7B-975A-B57289E191A6}" sibTransId="{1A479B9D-D32F-4E48-AAB2-A5079FED0029}"/>
    <dgm:cxn modelId="{F1B1CDCB-E7C9-4147-9129-11706C6BB250}" type="presOf" srcId="{DCC175E2-7339-4995-B4BA-8DF1A5B6C549}" destId="{F97312FC-A2EB-400F-9AF8-D9998216571E}" srcOrd="0" destOrd="0" presId="urn:microsoft.com/office/officeart/2005/8/layout/list1"/>
    <dgm:cxn modelId="{EB3D7C74-2554-444D-9433-DE056FC6400D}" srcId="{CA86CE2F-969B-4399-A663-BFE7B4165910}" destId="{EBD54DB5-82A2-40BC-9EE1-C92CBA83D272}" srcOrd="2" destOrd="0" parTransId="{4F5FCD6F-3547-4D47-953B-BB2F42C8BF58}" sibTransId="{F030B1B0-A5E9-45F8-937B-8106B57837C4}"/>
    <dgm:cxn modelId="{E4DAEE88-E76F-4F81-841B-8B8D8591D2BA}" type="presParOf" srcId="{858B65C7-EE74-474A-B365-D4F7BBA1CD77}" destId="{55E9BA2A-7412-48D3-A89D-A1F572189E17}" srcOrd="0" destOrd="0" presId="urn:microsoft.com/office/officeart/2005/8/layout/list1"/>
    <dgm:cxn modelId="{E91248EA-39D7-4716-BF99-27CD80CE301C}" type="presParOf" srcId="{55E9BA2A-7412-48D3-A89D-A1F572189E17}" destId="{4F64CE04-A611-41C0-BBC1-EA774D9E801C}" srcOrd="0" destOrd="0" presId="urn:microsoft.com/office/officeart/2005/8/layout/list1"/>
    <dgm:cxn modelId="{E89A9CF5-2AF1-4007-A3ED-512859BEF4BB}" type="presParOf" srcId="{55E9BA2A-7412-48D3-A89D-A1F572189E17}" destId="{CE0192F1-34CF-4D5B-96BF-7D68D4BF0EEC}" srcOrd="1" destOrd="0" presId="urn:microsoft.com/office/officeart/2005/8/layout/list1"/>
    <dgm:cxn modelId="{7FE13BA8-3DA1-43B7-8ED8-A18F33BCCB1A}" type="presParOf" srcId="{858B65C7-EE74-474A-B365-D4F7BBA1CD77}" destId="{4D004B7A-006D-4AA3-BD50-EE79CD46A2D3}" srcOrd="1" destOrd="0" presId="urn:microsoft.com/office/officeart/2005/8/layout/list1"/>
    <dgm:cxn modelId="{F044F376-829F-4B08-8A90-75DAACEC922F}" type="presParOf" srcId="{858B65C7-EE74-474A-B365-D4F7BBA1CD77}" destId="{0738ACD8-B282-416A-AF79-53C0940B8D29}" srcOrd="2" destOrd="0" presId="urn:microsoft.com/office/officeart/2005/8/layout/list1"/>
    <dgm:cxn modelId="{A30F6C5C-4283-4CDB-B27F-77AEB164ADBC}" type="presParOf" srcId="{858B65C7-EE74-474A-B365-D4F7BBA1CD77}" destId="{394D1AB1-B395-404D-997A-FE18183A81B9}" srcOrd="3" destOrd="0" presId="urn:microsoft.com/office/officeart/2005/8/layout/list1"/>
    <dgm:cxn modelId="{E86CF8E2-F71D-47EC-BF40-DA0B98529571}" type="presParOf" srcId="{858B65C7-EE74-474A-B365-D4F7BBA1CD77}" destId="{C451B18D-9B74-42DF-8727-7024E7028DFF}" srcOrd="4" destOrd="0" presId="urn:microsoft.com/office/officeart/2005/8/layout/list1"/>
    <dgm:cxn modelId="{2D1032A3-1A4E-41F9-89C9-B60EA0B94B55}" type="presParOf" srcId="{C451B18D-9B74-42DF-8727-7024E7028DFF}" destId="{86A7FD8B-86C7-4018-A3DF-00A1F9C21C19}" srcOrd="0" destOrd="0" presId="urn:microsoft.com/office/officeart/2005/8/layout/list1"/>
    <dgm:cxn modelId="{42D79545-D6C5-40BD-B43A-E3074798DC12}" type="presParOf" srcId="{C451B18D-9B74-42DF-8727-7024E7028DFF}" destId="{795078BD-1F4D-4FCE-B360-2C5BCA6A4933}" srcOrd="1" destOrd="0" presId="urn:microsoft.com/office/officeart/2005/8/layout/list1"/>
    <dgm:cxn modelId="{188C58BC-7F0B-48AF-A486-D7188555D40F}" type="presParOf" srcId="{858B65C7-EE74-474A-B365-D4F7BBA1CD77}" destId="{8E0C78C8-BE7D-469E-914E-AD111FD53AC1}" srcOrd="5" destOrd="0" presId="urn:microsoft.com/office/officeart/2005/8/layout/list1"/>
    <dgm:cxn modelId="{84C9B920-FF8E-461F-99D2-6DBBC5A8699E}" type="presParOf" srcId="{858B65C7-EE74-474A-B365-D4F7BBA1CD77}" destId="{B0A73996-B7CD-423E-9DFA-B7AC9B9AF5E2}" srcOrd="6" destOrd="0" presId="urn:microsoft.com/office/officeart/2005/8/layout/list1"/>
    <dgm:cxn modelId="{52B600EE-7E9E-48A9-8295-B075DA005652}" type="presParOf" srcId="{858B65C7-EE74-474A-B365-D4F7BBA1CD77}" destId="{F4548697-B60B-4E91-B631-23CCABFF582B}" srcOrd="7" destOrd="0" presId="urn:microsoft.com/office/officeart/2005/8/layout/list1"/>
    <dgm:cxn modelId="{77960F6C-9984-4C8D-A125-349ED41D094D}" type="presParOf" srcId="{858B65C7-EE74-474A-B365-D4F7BBA1CD77}" destId="{7381A67A-237D-4751-857A-9ACD460E3C02}" srcOrd="8" destOrd="0" presId="urn:microsoft.com/office/officeart/2005/8/layout/list1"/>
    <dgm:cxn modelId="{CA4583EF-F31D-45F9-8C21-B8E94E24C191}" type="presParOf" srcId="{7381A67A-237D-4751-857A-9ACD460E3C02}" destId="{6848F0A2-B239-4808-A0F2-CB595C498B1A}" srcOrd="0" destOrd="0" presId="urn:microsoft.com/office/officeart/2005/8/layout/list1"/>
    <dgm:cxn modelId="{85C782B0-85BF-4DAF-AFEB-6791E53038D8}" type="presParOf" srcId="{7381A67A-237D-4751-857A-9ACD460E3C02}" destId="{CE084062-F17D-49A4-A9CD-E92EC812B428}" srcOrd="1" destOrd="0" presId="urn:microsoft.com/office/officeart/2005/8/layout/list1"/>
    <dgm:cxn modelId="{3A5E0FAC-B6C3-4DA6-970B-3C7C17AE9A90}" type="presParOf" srcId="{858B65C7-EE74-474A-B365-D4F7BBA1CD77}" destId="{6F5848A3-46C2-48A2-85EC-8C9C9B74B806}" srcOrd="9" destOrd="0" presId="urn:microsoft.com/office/officeart/2005/8/layout/list1"/>
    <dgm:cxn modelId="{416E099C-AE5E-42E0-BFC7-366590F0FBD4}" type="presParOf" srcId="{858B65C7-EE74-474A-B365-D4F7BBA1CD77}" destId="{2F1FC98D-38F8-4920-8975-D08DDB1CCBFF}" srcOrd="10" destOrd="0" presId="urn:microsoft.com/office/officeart/2005/8/layout/list1"/>
    <dgm:cxn modelId="{B1218595-DDF4-4D39-8348-7AB11773B578}" type="presParOf" srcId="{858B65C7-EE74-474A-B365-D4F7BBA1CD77}" destId="{29589204-0665-430F-A8EE-1B633C99305C}" srcOrd="11" destOrd="0" presId="urn:microsoft.com/office/officeart/2005/8/layout/list1"/>
    <dgm:cxn modelId="{316E9B1B-F395-49CD-BBCC-BB7953D45A50}" type="presParOf" srcId="{858B65C7-EE74-474A-B365-D4F7BBA1CD77}" destId="{DAC3FDD0-20D3-4D67-BA24-EC96054AF866}" srcOrd="12" destOrd="0" presId="urn:microsoft.com/office/officeart/2005/8/layout/list1"/>
    <dgm:cxn modelId="{429C2A70-08A4-485C-A6A2-B12B2F8EC36E}" type="presParOf" srcId="{DAC3FDD0-20D3-4D67-BA24-EC96054AF866}" destId="{F97312FC-A2EB-400F-9AF8-D9998216571E}" srcOrd="0" destOrd="0" presId="urn:microsoft.com/office/officeart/2005/8/layout/list1"/>
    <dgm:cxn modelId="{CC960B58-E04F-45D8-B8DF-0F42A78922CF}" type="presParOf" srcId="{DAC3FDD0-20D3-4D67-BA24-EC96054AF866}" destId="{D63F742C-2A74-47BE-907E-2D0CF255D8BD}" srcOrd="1" destOrd="0" presId="urn:microsoft.com/office/officeart/2005/8/layout/list1"/>
    <dgm:cxn modelId="{9BC1DBBA-2EEE-435E-BCDC-F0EC6BA27EB4}" type="presParOf" srcId="{858B65C7-EE74-474A-B365-D4F7BBA1CD77}" destId="{17C7135A-D092-4AC7-8283-B37E92367EBF}" srcOrd="13" destOrd="0" presId="urn:microsoft.com/office/officeart/2005/8/layout/list1"/>
    <dgm:cxn modelId="{561C1098-36A8-47F8-808D-EF148CDD80E3}" type="presParOf" srcId="{858B65C7-EE74-474A-B365-D4F7BBA1CD77}" destId="{4884507A-E123-4418-81A0-B8D4AEBADD8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8ACD8-B282-416A-AF79-53C0940B8D29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192F1-34CF-4D5B-96BF-7D68D4BF0EEC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PAGASA Activities</a:t>
          </a:r>
          <a:endParaRPr lang="en-US" sz="2300" kern="1200" dirty="0"/>
        </a:p>
      </dsp:txBody>
      <dsp:txXfrm>
        <a:off x="337944" y="40683"/>
        <a:ext cx="4200912" cy="612672"/>
      </dsp:txXfrm>
    </dsp:sp>
    <dsp:sp modelId="{B0A73996-B7CD-423E-9DFA-B7AC9B9AF5E2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078BD-1F4D-4FCE-B360-2C5BCA6A4933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Popularization of Astronomy</a:t>
          </a:r>
          <a:endParaRPr lang="en-US" sz="2300" kern="1200" dirty="0"/>
        </a:p>
      </dsp:txBody>
      <dsp:txXfrm>
        <a:off x="337944" y="1083963"/>
        <a:ext cx="4200912" cy="612672"/>
      </dsp:txXfrm>
    </dsp:sp>
    <dsp:sp modelId="{2F1FC98D-38F8-4920-8975-D08DDB1CCBFF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84062-F17D-49A4-A9CD-E92EC812B428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Rizal Technological University Activities</a:t>
          </a:r>
          <a:endParaRPr lang="en-US" sz="2300" kern="1200" dirty="0"/>
        </a:p>
      </dsp:txBody>
      <dsp:txXfrm>
        <a:off x="337944" y="2127244"/>
        <a:ext cx="4200912" cy="612672"/>
      </dsp:txXfrm>
    </dsp:sp>
    <dsp:sp modelId="{4884507A-E123-4418-81A0-B8D4AEBADD8F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F742C-2A74-47BE-907E-2D0CF255D8BD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Infrastructure Projects</a:t>
          </a:r>
        </a:p>
      </dsp:txBody>
      <dsp:txXfrm>
        <a:off x="337944" y="3170524"/>
        <a:ext cx="420091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2FF6B6-4F8A-40F7-B5F4-FC3996824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0A999-F365-48DF-976A-0517FE045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5457B-CDAE-4DEB-AEC8-C82DE2312E37}" type="datetimeFigureOut">
              <a:rPr lang="en-US" smtClean="0"/>
              <a:t>2/1/2023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35C90-ADBF-4B9E-BE88-E1C8F83E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06A01-6D0A-45EF-A584-05A3361D6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430A-4AA4-45C8-AC23-CD6B61C41A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B78EA-28CE-41D8-9043-90E391E5F567}" type="datetimeFigureOut">
              <a:rPr lang="en-US" noProof="0" smtClean="0"/>
              <a:t>2/1/2023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4D747-9380-41EE-9946-EC9EC0CA5D1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772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3695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959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626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745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48682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65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298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2304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36386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851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 smtClean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6751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 smtClean="0"/>
              <a:t>Click to 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147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316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57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370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74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367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916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60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54" r:id="rId5"/>
    <p:sldLayoutId id="2147483661" r:id="rId6"/>
    <p:sldLayoutId id="2147483677" r:id="rId7"/>
    <p:sldLayoutId id="2147483674" r:id="rId8"/>
    <p:sldLayoutId id="2147483665" r:id="rId9"/>
    <p:sldLayoutId id="2147483673" r:id="rId10"/>
    <p:sldLayoutId id="2147483662" r:id="rId11"/>
    <p:sldLayoutId id="2147483663" r:id="rId12"/>
    <p:sldLayoutId id="2147483664" r:id="rId13"/>
    <p:sldLayoutId id="2147483675" r:id="rId14"/>
    <p:sldLayoutId id="2147483676" r:id="rId15"/>
    <p:sldLayoutId id="2147483672" r:id="rId16"/>
    <p:sldLayoutId id="2147483667" r:id="rId17"/>
    <p:sldLayoutId id="214748366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1161" y="1427106"/>
            <a:ext cx="7077456" cy="1243584"/>
          </a:xfrm>
        </p:spPr>
        <p:txBody>
          <a:bodyPr/>
          <a:lstStyle/>
          <a:p>
            <a:r>
              <a:rPr lang="en-US" sz="8000" dirty="0" smtClean="0">
                <a:latin typeface="Antonio" panose="02000503000000000000" pitchFamily="2" charset="0"/>
              </a:rPr>
              <a:t>12</a:t>
            </a:r>
            <a:r>
              <a:rPr lang="en-US" sz="8000" baseline="30000" dirty="0" smtClean="0">
                <a:latin typeface="Antonio" panose="02000503000000000000" pitchFamily="2" charset="0"/>
              </a:rPr>
              <a:t>TH</a:t>
            </a:r>
            <a:r>
              <a:rPr lang="en-US" sz="8000" dirty="0" smtClean="0">
                <a:latin typeface="Antonio" panose="02000503000000000000" pitchFamily="2" charset="0"/>
              </a:rPr>
              <a:t> SEAAN</a:t>
            </a:r>
            <a:endParaRPr lang="en-US" sz="8000" dirty="0">
              <a:latin typeface="Antonio" panose="02000503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7F64-4C96-4AA8-BB21-E8053A318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5546" y="2639637"/>
            <a:ext cx="3549727" cy="3991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SIEM REAP, CAMBODIA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0725" y="3477264"/>
            <a:ext cx="8192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PHILIPPINES COUNTRY REPORT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5035" y="5181412"/>
            <a:ext cx="697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150" dirty="0" smtClean="0">
                <a:solidFill>
                  <a:schemeClr val="bg1">
                    <a:lumMod val="95000"/>
                  </a:schemeClr>
                </a:solidFill>
                <a:latin typeface="Antonio" panose="02000503000000000000" pitchFamily="2" charset="0"/>
              </a:rPr>
              <a:t>MA. ROSARIO C. RAMOS</a:t>
            </a:r>
          </a:p>
          <a:p>
            <a:pPr algn="ctr"/>
            <a:r>
              <a:rPr lang="en-US" sz="3200" b="1" spc="150" dirty="0" smtClean="0">
                <a:solidFill>
                  <a:schemeClr val="bg1">
                    <a:lumMod val="95000"/>
                  </a:schemeClr>
                </a:solidFill>
                <a:latin typeface="Antonio" panose="02000503000000000000" pitchFamily="2" charset="0"/>
              </a:rPr>
              <a:t>Philippines</a:t>
            </a:r>
            <a:endParaRPr lang="en-US" sz="3200" b="1" spc="150" dirty="0">
              <a:solidFill>
                <a:schemeClr val="bg1">
                  <a:lumMod val="95000"/>
                </a:schemeClr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8" y="335902"/>
            <a:ext cx="5542952" cy="4646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41" y="1807645"/>
            <a:ext cx="5812193" cy="487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1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646331"/>
          </a:xfrm>
        </p:spPr>
        <p:txBody>
          <a:bodyPr/>
          <a:lstStyle/>
          <a:p>
            <a:r>
              <a:rPr lang="en-US" sz="4000" dirty="0" smtClean="0">
                <a:latin typeface="Antonio" panose="02000503000000000000" pitchFamily="2" charset="0"/>
              </a:rPr>
              <a:t>100 HOURS OF ASTRONOMY</a:t>
            </a:r>
            <a:endParaRPr lang="en-US" sz="4000" dirty="0">
              <a:latin typeface="Antonio" panose="02000503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52" y="298580"/>
            <a:ext cx="5117550" cy="6279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444" y="3345059"/>
            <a:ext cx="5070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ETHNOASTRONOMY IN THE PHILIPPINES</a:t>
            </a:r>
            <a:endParaRPr lang="en-PH" sz="3200" b="1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473" y="2207491"/>
            <a:ext cx="435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WEBINAR TITLE:</a:t>
            </a:r>
            <a:endParaRPr lang="en-P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757130"/>
          </a:xfrm>
        </p:spPr>
        <p:txBody>
          <a:bodyPr/>
          <a:lstStyle/>
          <a:p>
            <a:r>
              <a:rPr lang="en-US" sz="4800" dirty="0" smtClean="0">
                <a:latin typeface="Antonio" panose="02000503000000000000" pitchFamily="2" charset="0"/>
              </a:rPr>
              <a:t>WORLD SPACE WEEK</a:t>
            </a:r>
            <a:endParaRPr lang="en-US" sz="4800" dirty="0">
              <a:latin typeface="Antonio" panose="02000503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18" y="317240"/>
            <a:ext cx="4471653" cy="6258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273" y="2388637"/>
            <a:ext cx="6046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ON-LINE ASTRONOMY WEBINAR FOR TECHERS</a:t>
            </a:r>
          </a:p>
          <a:p>
            <a:endParaRPr lang="en-US" sz="2800" b="1" dirty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No. Of Participants: 92 Science Teachers form Luzon, </a:t>
            </a:r>
            <a:r>
              <a:rPr lang="en-US" sz="2800" b="1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Visayas</a:t>
            </a:r>
            <a:r>
              <a:rPr lang="en-US" sz="28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 And Mindanao </a:t>
            </a:r>
            <a:endParaRPr lang="en-US" sz="2800" b="1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6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822649"/>
            <a:ext cx="5419531" cy="5419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5763" y="2500604"/>
            <a:ext cx="6046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ntonio" panose="02000503000000000000" pitchFamily="2" charset="0"/>
              </a:rPr>
              <a:t>ON-LINE ASTRO QUIZ BEE</a:t>
            </a:r>
          </a:p>
          <a:p>
            <a:endParaRPr lang="en-US" sz="2800" b="1" dirty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No. Of Participants: 36 students from Luzon, </a:t>
            </a:r>
            <a:r>
              <a:rPr lang="en-US" sz="2800" b="1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Visayas</a:t>
            </a:r>
            <a:r>
              <a:rPr lang="en-US" sz="28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 and Mindanao </a:t>
            </a:r>
            <a:endParaRPr lang="en-US" sz="2800" b="1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5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" y="1156994"/>
            <a:ext cx="5010539" cy="5010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28" y="167952"/>
            <a:ext cx="3024674" cy="3024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04" y="1791477"/>
            <a:ext cx="3125755" cy="3125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61" y="3377681"/>
            <a:ext cx="3312367" cy="3312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99984" y="5187820"/>
            <a:ext cx="2649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latin typeface="Antonio" panose="02000503000000000000" pitchFamily="2" charset="0"/>
              </a:rPr>
              <a:t>No. of Participants: 156</a:t>
            </a:r>
            <a:endParaRPr lang="en-US" sz="2000" b="1" dirty="0">
              <a:solidFill>
                <a:srgbClr val="FFC000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8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679579"/>
            <a:ext cx="11143861" cy="55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39" y="2502354"/>
            <a:ext cx="11214100" cy="2917722"/>
          </a:xfrm>
        </p:spPr>
        <p:txBody>
          <a:bodyPr/>
          <a:lstStyle/>
          <a:p>
            <a:pPr algn="ctr"/>
            <a:r>
              <a:rPr lang="en-US" sz="13800" dirty="0">
                <a:latin typeface="Antonio" panose="02000503000000000000" pitchFamily="2" charset="0"/>
              </a:rPr>
              <a:t>2022</a:t>
            </a: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58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09" y="269763"/>
            <a:ext cx="10089570" cy="3734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140" y="4289612"/>
            <a:ext cx="11093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1</a:t>
            </a:r>
            <a:r>
              <a:rPr lang="en-US" sz="2400" baseline="30000" dirty="0" smtClean="0">
                <a:solidFill>
                  <a:schemeClr val="bg1"/>
                </a:solidFill>
                <a:latin typeface="Antonio" panose="02000503000000000000" pitchFamily="2" charset="0"/>
              </a:rPr>
              <a:t>st</a:t>
            </a: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 PAGASA Astro Vlog Contest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Webinar Series entitles “Revisiting Philippine </a:t>
            </a:r>
            <a:r>
              <a:rPr lang="en-US" sz="2400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Ethnoastronomy</a:t>
            </a: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 Amidst the Pandemic”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Understanding the Philippine </a:t>
            </a:r>
            <a:r>
              <a:rPr lang="en-US" sz="2400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Ethnoastronomy</a:t>
            </a: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: A Research Symposium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Virtual Telescope viewing using the 45 cm GOTO Telescope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Virtual Planetarium Show</a:t>
            </a:r>
            <a:endParaRPr lang="en-US" sz="24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45" y="231709"/>
            <a:ext cx="6495661" cy="64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19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23" y="2711367"/>
            <a:ext cx="3517640" cy="351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1" y="935532"/>
            <a:ext cx="3275043" cy="3275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05" y="1390535"/>
            <a:ext cx="3480318" cy="34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9375" y="430306"/>
            <a:ext cx="7781544" cy="85905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76189728"/>
              </p:ext>
            </p:extLst>
          </p:nvPr>
        </p:nvGraphicFramePr>
        <p:xfrm>
          <a:off x="3558848" y="17391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46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67" y="802432"/>
            <a:ext cx="5047861" cy="504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612" y="485192"/>
            <a:ext cx="705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GLOBAL ASTRONOMY MONTH  2022</a:t>
            </a:r>
            <a:endParaRPr lang="en-US" sz="3600" b="1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1" y="1399590"/>
            <a:ext cx="4189445" cy="418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21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67673"/>
          <a:stretch/>
        </p:blipFill>
        <p:spPr>
          <a:xfrm>
            <a:off x="241299" y="1699491"/>
            <a:ext cx="4099791" cy="145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2" b="52070"/>
          <a:stretch/>
        </p:blipFill>
        <p:spPr>
          <a:xfrm>
            <a:off x="4341090" y="1699491"/>
            <a:ext cx="3802462" cy="145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5" b="36818"/>
          <a:stretch/>
        </p:blipFill>
        <p:spPr>
          <a:xfrm>
            <a:off x="8143552" y="1699491"/>
            <a:ext cx="3691625" cy="145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7"/>
          <a:stretch/>
        </p:blipFill>
        <p:spPr>
          <a:xfrm>
            <a:off x="7493623" y="217987"/>
            <a:ext cx="4341554" cy="1352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4" b="19987"/>
          <a:stretch/>
        </p:blipFill>
        <p:spPr>
          <a:xfrm>
            <a:off x="241300" y="3149599"/>
            <a:ext cx="4099790" cy="1459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79"/>
          <a:stretch/>
        </p:blipFill>
        <p:spPr>
          <a:xfrm>
            <a:off x="4341090" y="3149598"/>
            <a:ext cx="3802462" cy="1459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6" b="74928"/>
          <a:stretch/>
        </p:blipFill>
        <p:spPr>
          <a:xfrm>
            <a:off x="8143552" y="3149597"/>
            <a:ext cx="3691625" cy="14501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57437"/>
          <a:stretch/>
        </p:blipFill>
        <p:spPr>
          <a:xfrm>
            <a:off x="241299" y="4608944"/>
            <a:ext cx="4099791" cy="15794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37507"/>
          <a:stretch/>
        </p:blipFill>
        <p:spPr>
          <a:xfrm>
            <a:off x="4341090" y="4599707"/>
            <a:ext cx="3802462" cy="1588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6" b="19554"/>
          <a:stretch/>
        </p:blipFill>
        <p:spPr>
          <a:xfrm>
            <a:off x="8143552" y="4608944"/>
            <a:ext cx="3691625" cy="15794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44500" y="542925"/>
            <a:ext cx="5808518" cy="978729"/>
          </a:xfrm>
        </p:spPr>
        <p:txBody>
          <a:bodyPr/>
          <a:lstStyle/>
          <a:p>
            <a:r>
              <a:rPr lang="en-US" dirty="0" smtClean="0">
                <a:latin typeface="Antonio" panose="02000503000000000000" pitchFamily="2" charset="0"/>
              </a:rPr>
              <a:t>INTERNATIONAL ASTEROID DAY</a:t>
            </a:r>
            <a:br>
              <a:rPr lang="en-US" dirty="0" smtClean="0">
                <a:latin typeface="Antonio" panose="02000503000000000000" pitchFamily="2" charset="0"/>
              </a:rPr>
            </a:br>
            <a:r>
              <a:rPr lang="en-US" dirty="0" smtClean="0">
                <a:latin typeface="Antonio" panose="02000503000000000000" pitchFamily="2" charset="0"/>
              </a:rPr>
              <a:t>JUNE 30, 2022</a:t>
            </a:r>
            <a:endParaRPr lang="en-US" dirty="0"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 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6146" name="Picture 2" descr="No description availa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6404" r="8355"/>
          <a:stretch/>
        </p:blipFill>
        <p:spPr bwMode="auto">
          <a:xfrm>
            <a:off x="2687215" y="386670"/>
            <a:ext cx="9106678" cy="60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24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25</a:t>
            </a:fld>
            <a:endParaRPr lang="en-US" noProof="0" dirty="0"/>
          </a:p>
        </p:txBody>
      </p:sp>
      <p:pic>
        <p:nvPicPr>
          <p:cNvPr id="3074" name="Picture 2" descr="N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2" y="1082350"/>
            <a:ext cx="10787054" cy="477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6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26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46" y="343432"/>
            <a:ext cx="6158204" cy="620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27</a:t>
            </a:fld>
            <a:endParaRPr lang="en-US" noProof="0" dirty="0"/>
          </a:p>
        </p:txBody>
      </p:sp>
      <p:pic>
        <p:nvPicPr>
          <p:cNvPr id="4098" name="Picture 2" descr="N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02" y="602903"/>
            <a:ext cx="8316620" cy="55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28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SCIENCE AND TECHNOLOGY WEEK CELEBRATION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29</a:t>
            </a:fld>
            <a:endParaRPr lang="en-US" noProof="0" dirty="0"/>
          </a:p>
        </p:txBody>
      </p:sp>
      <p:pic>
        <p:nvPicPr>
          <p:cNvPr id="5" name="Picture 2" descr="Open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340735"/>
            <a:ext cx="5629405" cy="37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o descript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2"/>
          <a:stretch/>
        </p:blipFill>
        <p:spPr bwMode="auto">
          <a:xfrm>
            <a:off x="5635690" y="2318349"/>
            <a:ext cx="6270172" cy="369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02220" y="6232849"/>
            <a:ext cx="498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ntonio" panose="02000503000000000000" pitchFamily="2" charset="0"/>
              </a:rPr>
              <a:t>Mindanao</a:t>
            </a:r>
            <a:endParaRPr lang="en-US" sz="2400" b="1" dirty="0">
              <a:solidFill>
                <a:srgbClr val="FFC000"/>
              </a:solidFill>
              <a:latin typeface="Antonio" panose="020005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531" y="5281127"/>
            <a:ext cx="363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Antonio" panose="02000503000000000000" pitchFamily="2" charset="0"/>
              </a:rPr>
              <a:t>Manila</a:t>
            </a:r>
            <a:endParaRPr lang="en-US" sz="2800" b="1" dirty="0">
              <a:solidFill>
                <a:srgbClr val="FFC000"/>
              </a:solidFill>
              <a:latin typeface="Antonio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6784" y="1231641"/>
            <a:ext cx="5337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</a:rPr>
              <a:t>MOBILE PLANETARIUM ON TOUR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6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5" name="Title 12"/>
          <p:cNvSpPr txBox="1">
            <a:spLocks/>
          </p:cNvSpPr>
          <p:nvPr/>
        </p:nvSpPr>
        <p:spPr>
          <a:xfrm>
            <a:off x="1828800" y="1173689"/>
            <a:ext cx="9144000" cy="1587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tonio" panose="02000503000000000000" pitchFamily="2" charset="0"/>
                <a:ea typeface="+mj-ea"/>
                <a:cs typeface="Times New Roman" pitchFamily="18" charset="0"/>
              </a:rPr>
              <a:t>PAGASA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2910224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Antonio" panose="02000503000000000000" pitchFamily="2" charset="0"/>
                <a:cs typeface="Times New Roman" pitchFamily="18" charset="0"/>
              </a:rPr>
              <a:t>Philippine Atmospheric, Geophysical and </a:t>
            </a:r>
            <a:endParaRPr lang="en-US" sz="2400" b="1" dirty="0" smtClean="0">
              <a:solidFill>
                <a:schemeClr val="bg1"/>
              </a:solidFill>
              <a:latin typeface="Antonio" panose="02000503000000000000" pitchFamily="2" charset="0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ntonio" panose="02000503000000000000" pitchFamily="2" charset="0"/>
                <a:cs typeface="Times New Roman" pitchFamily="18" charset="0"/>
              </a:rPr>
              <a:t>Astronomical Services Administration</a:t>
            </a:r>
            <a:endParaRPr lang="en-US" sz="2400" b="1" dirty="0">
              <a:solidFill>
                <a:schemeClr val="bg1"/>
              </a:solidFill>
              <a:latin typeface="Antonio" panose="02000503000000000000" pitchFamily="2" charset="0"/>
              <a:cs typeface="Times New Roman" pitchFamily="18" charset="0"/>
            </a:endParaRPr>
          </a:p>
        </p:txBody>
      </p:sp>
      <p:pic>
        <p:nvPicPr>
          <p:cNvPr id="7" name="Picture 6" descr="XPAGASA LOGO 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5428" y="3853389"/>
            <a:ext cx="1963551" cy="196022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6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802433" y="452645"/>
            <a:ext cx="84535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ntonio" panose="02000503000000000000" pitchFamily="2" charset="0"/>
              </a:rPr>
              <a:t>Training on the Introduction to Space Weather</a:t>
            </a:r>
          </a:p>
          <a:p>
            <a:endParaRPr lang="en-US" sz="3200" dirty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Lecturer:  Dr. Ernest </a:t>
            </a:r>
            <a:r>
              <a:rPr lang="en-US" sz="3200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Macalalad</a:t>
            </a:r>
            <a:endParaRPr lang="en-US" sz="3200" dirty="0" smtClean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ntonio" panose="02000503000000000000" pitchFamily="2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                MAPUA University</a:t>
            </a:r>
            <a:endParaRPr lang="en-US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433" y="2687216"/>
            <a:ext cx="97784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ntonio" panose="02000503000000000000" pitchFamily="2" charset="0"/>
              </a:rPr>
              <a:t>Astronomy Research Completed:</a:t>
            </a:r>
          </a:p>
          <a:p>
            <a:endParaRPr lang="en-US" sz="3600" dirty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Antonio" panose="02000503000000000000" pitchFamily="2" charset="0"/>
              </a:rPr>
              <a:t>The effects of three (3) Solar Cycle on the Intensity of Tropical Cyclones and Meteorological Parameters in the Philippines</a:t>
            </a:r>
          </a:p>
          <a:p>
            <a:endParaRPr lang="en-US" sz="3600" dirty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Lead Researcher: Ma. Angela Lourdes </a:t>
            </a:r>
            <a:r>
              <a:rPr lang="en-US" sz="2800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Lequiron</a:t>
            </a:r>
            <a:r>
              <a:rPr lang="en-US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- PAGASA</a:t>
            </a:r>
          </a:p>
          <a:p>
            <a:endParaRPr lang="en-US" sz="3600" dirty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endParaRPr lang="en-US" sz="3600" dirty="0" smtClean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5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5169" y="1134767"/>
            <a:ext cx="104689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ntonio" panose="02000503000000000000" pitchFamily="2" charset="0"/>
              </a:rPr>
              <a:t>Current Capacity Building Initiatives:</a:t>
            </a:r>
          </a:p>
          <a:p>
            <a:pPr algn="r"/>
            <a:endParaRPr lang="en-US" dirty="0"/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One (1) </a:t>
            </a:r>
            <a:r>
              <a:rPr lang="en-US" sz="3200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Ph</a:t>
            </a:r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 D fellow in Korea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Incoming One (1) MSc  to Japan</a:t>
            </a:r>
            <a:endParaRPr lang="en-US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646331"/>
          </a:xfrm>
        </p:spPr>
        <p:txBody>
          <a:bodyPr/>
          <a:lstStyle/>
          <a:p>
            <a:r>
              <a:rPr lang="en-US" sz="4000" dirty="0" smtClean="0">
                <a:ln>
                  <a:solidFill>
                    <a:schemeClr val="tx1"/>
                  </a:solidFill>
                </a:ln>
                <a:latin typeface="Antonio" panose="02000503000000000000" pitchFamily="2" charset="0"/>
              </a:rPr>
              <a:t>ON-GOING INFRASTRUCTURE PROJECTS</a:t>
            </a:r>
            <a:endParaRPr lang="en-US" sz="4000" dirty="0">
              <a:ln>
                <a:solidFill>
                  <a:schemeClr val="tx1"/>
                </a:solidFill>
              </a:ln>
              <a:latin typeface="Antonio" panose="02000503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32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4499" y="1625385"/>
            <a:ext cx="10851029" cy="553039"/>
          </a:xfrm>
        </p:spPr>
        <p:txBody>
          <a:bodyPr/>
          <a:lstStyle/>
          <a:p>
            <a:r>
              <a:rPr lang="en-US" sz="2400" dirty="0" smtClean="0">
                <a:latin typeface="Antonio" panose="02000503000000000000" pitchFamily="2" charset="0"/>
              </a:rPr>
              <a:t>2 Fixed Planetariums (</a:t>
            </a:r>
            <a:r>
              <a:rPr lang="en-US" sz="2400" dirty="0" err="1" smtClean="0">
                <a:latin typeface="Antonio" panose="02000503000000000000" pitchFamily="2" charset="0"/>
              </a:rPr>
              <a:t>Visayas</a:t>
            </a:r>
            <a:r>
              <a:rPr lang="en-US" sz="2400" dirty="0" smtClean="0">
                <a:latin typeface="Antonio" panose="02000503000000000000" pitchFamily="2" charset="0"/>
              </a:rPr>
              <a:t> and Mindanao)</a:t>
            </a:r>
            <a:endParaRPr lang="en-US" sz="2400" dirty="0">
              <a:latin typeface="Antonio" panose="02000503000000000000" pitchFamily="2" charset="0"/>
            </a:endParaRPr>
          </a:p>
        </p:txBody>
      </p:sp>
      <p:pic>
        <p:nvPicPr>
          <p:cNvPr id="9218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/>
        </p:blipFill>
        <p:spPr bwMode="auto">
          <a:xfrm>
            <a:off x="787588" y="2545138"/>
            <a:ext cx="6858000" cy="360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6834" y="3832412"/>
            <a:ext cx="295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Mindanao</a:t>
            </a:r>
            <a:endParaRPr lang="en-US" sz="2800" b="1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5192" y="354563"/>
            <a:ext cx="9909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rgbClr val="00243A"/>
                  </a:solidFill>
                </a:ln>
                <a:solidFill>
                  <a:schemeClr val="bg1"/>
                </a:solidFill>
                <a:latin typeface="Antonio" panose="02000503000000000000" pitchFamily="2" charset="0"/>
              </a:rPr>
              <a:t>Astronomy Education:</a:t>
            </a:r>
            <a:endParaRPr lang="en-US" sz="4400" b="1" dirty="0">
              <a:ln>
                <a:solidFill>
                  <a:srgbClr val="00243A"/>
                </a:solidFill>
              </a:ln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209" y="1492898"/>
            <a:ext cx="675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RIZAL TECHNOLOGICAL UNIVERSITY</a:t>
            </a:r>
            <a:endParaRPr lang="en-US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067970"/>
              </p:ext>
            </p:extLst>
          </p:nvPr>
        </p:nvGraphicFramePr>
        <p:xfrm>
          <a:off x="557764" y="2361853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COURSE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NO. OF RADUATES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BS ASTRONOMY 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BS ASTRONOMY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109600"/>
              </p:ext>
            </p:extLst>
          </p:nvPr>
        </p:nvGraphicFramePr>
        <p:xfrm>
          <a:off x="595085" y="3948057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COURSE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NO.</a:t>
                      </a:r>
                      <a:r>
                        <a:rPr lang="en-US" baseline="0" dirty="0" smtClean="0"/>
                        <a:t> OF ENROLLEES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BS ASTRONOMY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0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8066" y="488486"/>
            <a:ext cx="433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RECENT ACHIEVEMENTS:</a:t>
            </a:r>
            <a:endParaRPr lang="en-US" sz="3600" b="1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2501" y="2012462"/>
            <a:ext cx="83909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Establishment of Center for Astronomy Research and Development funded by the Department of Science and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Established memorandum of Understanding with NARIT and  Chiang Mai University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Awarded by the IAU Office of  Astronomy Outreach as Honorable Mention in the Most Innovative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Hosted </a:t>
            </a:r>
            <a:r>
              <a:rPr lang="en-US" sz="2800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Balik</a:t>
            </a:r>
            <a:r>
              <a:rPr lang="en-US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 Scientist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ntonio" panose="020005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0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ACTIVITIES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>
                <a:latin typeface="Antonio" panose="02000503000000000000" pitchFamily="2" charset="0"/>
              </a:rPr>
              <a:t>RESEARCH PROPOSAL	- 135</a:t>
            </a:r>
          </a:p>
          <a:p>
            <a:r>
              <a:rPr lang="en-US" sz="2400" dirty="0" smtClean="0">
                <a:latin typeface="Antonio" panose="02000503000000000000" pitchFamily="2" charset="0"/>
              </a:rPr>
              <a:t>Completed Research -	 61	</a:t>
            </a:r>
          </a:p>
          <a:p>
            <a:r>
              <a:rPr lang="en-US" sz="2400" dirty="0" smtClean="0">
                <a:latin typeface="Antonio" panose="02000503000000000000" pitchFamily="2" charset="0"/>
              </a:rPr>
              <a:t>Published Research            - 17</a:t>
            </a:r>
          </a:p>
          <a:p>
            <a:r>
              <a:rPr lang="en-US" sz="2400" dirty="0" smtClean="0">
                <a:latin typeface="Antonio" panose="02000503000000000000" pitchFamily="2" charset="0"/>
              </a:rPr>
              <a:t>Trained Students -                 180</a:t>
            </a:r>
          </a:p>
          <a:p>
            <a:r>
              <a:rPr lang="en-US" sz="2400" dirty="0" smtClean="0">
                <a:latin typeface="Antonio" panose="02000503000000000000" pitchFamily="2" charset="0"/>
              </a:rPr>
              <a:t>Faculties Collaborated        - 15</a:t>
            </a:r>
          </a:p>
          <a:p>
            <a:r>
              <a:rPr lang="en-US" sz="2400" dirty="0" smtClean="0">
                <a:latin typeface="Antonio" panose="02000503000000000000" pitchFamily="2" charset="0"/>
              </a:rPr>
              <a:t>Communities Served           - 21</a:t>
            </a:r>
          </a:p>
          <a:p>
            <a:r>
              <a:rPr lang="en-US" sz="2400" dirty="0" smtClean="0">
                <a:latin typeface="Antonio" panose="02000503000000000000" pitchFamily="2" charset="0"/>
              </a:rPr>
              <a:t>Institutional Collaborations – 20</a:t>
            </a:r>
          </a:p>
          <a:p>
            <a:r>
              <a:rPr lang="en-US" sz="2400" dirty="0" smtClean="0">
                <a:latin typeface="Antonio" panose="02000503000000000000" pitchFamily="2" charset="0"/>
              </a:rPr>
              <a:t>Funded research Projects   - 2</a:t>
            </a:r>
            <a:endParaRPr lang="en-US" sz="2400" dirty="0"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6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701731"/>
          </a:xfrm>
        </p:spPr>
        <p:txBody>
          <a:bodyPr/>
          <a:lstStyle/>
          <a:p>
            <a:r>
              <a:rPr lang="en-US" sz="4400" dirty="0" smtClean="0">
                <a:ln>
                  <a:solidFill>
                    <a:schemeClr val="tx1"/>
                  </a:solidFill>
                </a:ln>
                <a:latin typeface="Antonio" panose="02000503000000000000" pitchFamily="2" charset="0"/>
              </a:rPr>
              <a:t>Astronomical Infrastructure inside the University</a:t>
            </a:r>
            <a:endParaRPr lang="en-PH" sz="4400" dirty="0">
              <a:ln>
                <a:solidFill>
                  <a:schemeClr val="tx1"/>
                </a:solidFill>
              </a:ln>
              <a:latin typeface="Antonio" panose="02000503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 dirty="0" smtClean="0">
                <a:latin typeface="Antonio" panose="02000503000000000000" pitchFamily="2" charset="0"/>
              </a:rPr>
              <a:t>Small Astronomical Observatory</a:t>
            </a:r>
            <a:endParaRPr lang="en-PH" sz="4000" dirty="0">
              <a:latin typeface="Antonio" panose="02000503000000000000" pitchFamily="2" charset="0"/>
            </a:endParaRPr>
          </a:p>
          <a:p>
            <a:r>
              <a:rPr lang="en-US" sz="4000" dirty="0" smtClean="0">
                <a:latin typeface="Antonio" panose="02000503000000000000" pitchFamily="2" charset="0"/>
              </a:rPr>
              <a:t>Mobile Planetarium</a:t>
            </a:r>
            <a:endParaRPr lang="en-PH" sz="4000" dirty="0"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ank You GIFs - The Best GIF Collections Are On GIFSE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13" y="615822"/>
            <a:ext cx="6974633" cy="55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71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4</a:t>
            </a:fld>
            <a:endParaRPr lang="en-US" noProof="0" dirty="0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497562"/>
              </p:ext>
            </p:extLst>
          </p:nvPr>
        </p:nvGraphicFramePr>
        <p:xfrm>
          <a:off x="2079812" y="775991"/>
          <a:ext cx="8229600" cy="6128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2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8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ntonio" panose="02000503000000000000" pitchFamily="2" charset="0"/>
                        </a:rPr>
                        <a:t>ACTIVITIES</a:t>
                      </a:r>
                      <a:endParaRPr lang="en-US" sz="2800" dirty="0"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ntonio" panose="02000503000000000000" pitchFamily="2" charset="0"/>
                        </a:rPr>
                        <a:t> </a:t>
                      </a:r>
                      <a:endParaRPr lang="en-US" sz="1100" dirty="0"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146">
                <a:tc>
                  <a:txBody>
                    <a:bodyPr/>
                    <a:lstStyle/>
                    <a:p>
                      <a:pPr marL="349250" marR="0" indent="-3492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Antonio" panose="02000503000000000000" pitchFamily="2" charset="0"/>
                        </a:rPr>
                        <a:t>Mobile Planetarium on Tour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ntonio" panose="02000503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Various schools from Metro Manila and Mindanao</a:t>
                      </a:r>
                      <a:endParaRPr lang="en-US" sz="1400" dirty="0">
                        <a:effectLst/>
                        <a:latin typeface="Antonio" panose="02000503000000000000" pitchFamily="2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Students</a:t>
                      </a:r>
                      <a:r>
                        <a:rPr lang="en-US" sz="1400" dirty="0">
                          <a:effectLst/>
                          <a:latin typeface="Antonio" panose="02000503000000000000" pitchFamily="2" charset="0"/>
                        </a:rPr>
                        <a:t>/ Teachers/ </a:t>
                      </a: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General Public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14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Stargazing and Telescoping</a:t>
                      </a:r>
                      <a:r>
                        <a:rPr lang="en-US" sz="1400" baseline="0" dirty="0" smtClean="0">
                          <a:effectLst/>
                          <a:latin typeface="Antonio" panose="02000503000000000000" pitchFamily="2" charset="0"/>
                        </a:rPr>
                        <a:t> @ PAGASA Astronomical Observatory</a:t>
                      </a:r>
                      <a:endParaRPr lang="en-US" sz="1400" dirty="0"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300 students/ </a:t>
                      </a:r>
                      <a:r>
                        <a:rPr lang="en-US" sz="1400" dirty="0" err="1">
                          <a:effectLst/>
                          <a:latin typeface="Antonio" panose="02000503000000000000" pitchFamily="2" charset="0"/>
                        </a:rPr>
                        <a:t>astro</a:t>
                      </a:r>
                      <a:r>
                        <a:rPr lang="en-US" sz="1400" dirty="0">
                          <a:effectLst/>
                          <a:latin typeface="Antonio" panose="02000503000000000000" pitchFamily="2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enthusiasts during the 8 November 2022 Total</a:t>
                      </a:r>
                      <a:r>
                        <a:rPr lang="en-US" sz="1400" baseline="0" dirty="0" smtClean="0">
                          <a:effectLst/>
                          <a:latin typeface="Antonio" panose="02000503000000000000" pitchFamily="2" charset="0"/>
                        </a:rPr>
                        <a:t> Lunar Eclipse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14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  <a:latin typeface="Antonio" panose="02000503000000000000" pitchFamily="2" charset="0"/>
                        </a:rPr>
                        <a:t>Accommodation of Visitors at the </a:t>
                      </a: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PAGASA Planetarium</a:t>
                      </a:r>
                      <a:endParaRPr lang="en-US" sz="1400" dirty="0"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61 Trainees from PAGASA and Phil Coast Guard Trainees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14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  <a:latin typeface="Antonio" panose="02000503000000000000" pitchFamily="2" charset="0"/>
                        </a:rPr>
                        <a:t>Astronomical Publication</a:t>
                      </a:r>
                      <a:endParaRPr lang="en-US" sz="1400" dirty="0"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200 sold</a:t>
                      </a:r>
                      <a:endParaRPr lang="en-US" sz="1400" dirty="0">
                        <a:effectLst/>
                        <a:latin typeface="Antonio" panose="02000503000000000000" pitchFamily="2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210 complimentary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3094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  <a:latin typeface="Antonio" panose="02000503000000000000" pitchFamily="2" charset="0"/>
                        </a:rPr>
                        <a:t>Press Release </a:t>
                      </a: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Issued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       ( Astronomical</a:t>
                      </a:r>
                      <a:r>
                        <a:rPr lang="en-US" sz="1400" baseline="0" dirty="0" smtClean="0">
                          <a:effectLst/>
                          <a:latin typeface="Antonio" panose="02000503000000000000" pitchFamily="2" charset="0"/>
                        </a:rPr>
                        <a:t> Diary) and  Monthly     Astronomical Events  Video</a:t>
                      </a:r>
                      <a:endParaRPr lang="en-US" sz="1400" dirty="0"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12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222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  <a:latin typeface="Antonio" panose="02000503000000000000" pitchFamily="2" charset="0"/>
                        </a:rPr>
                        <a:t>Astronomical Observations</a:t>
                      </a:r>
                      <a:endParaRPr lang="en-US" sz="1400" dirty="0"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300 Sunspots</a:t>
                      </a:r>
                      <a:endParaRPr lang="en-US" sz="1400" dirty="0">
                        <a:effectLst/>
                        <a:latin typeface="Antonio" panose="02000503000000000000" pitchFamily="2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</a:rPr>
                        <a:t>3 </a:t>
                      </a:r>
                      <a:r>
                        <a:rPr lang="en-US" sz="1400" dirty="0">
                          <a:effectLst/>
                          <a:latin typeface="Antonio" panose="02000503000000000000" pitchFamily="2" charset="0"/>
                        </a:rPr>
                        <a:t>Meteor Shower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222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 smtClean="0">
                          <a:effectLst/>
                          <a:latin typeface="Antonio" panose="02000503000000000000" pitchFamily="2" charset="0"/>
                          <a:ea typeface="Calibri"/>
                          <a:cs typeface="Times New Roman"/>
                        </a:rPr>
                        <a:t>Monitored</a:t>
                      </a:r>
                      <a:r>
                        <a:rPr lang="en-US" sz="1400" baseline="0" dirty="0" smtClean="0">
                          <a:effectLst/>
                          <a:latin typeface="Antonio" panose="02000503000000000000" pitchFamily="2" charset="0"/>
                          <a:ea typeface="Calibri"/>
                          <a:cs typeface="Times New Roman"/>
                        </a:rPr>
                        <a:t> the dissemination of Philippine Standard Time</a:t>
                      </a:r>
                      <a:endParaRPr lang="en-US" sz="1400" dirty="0"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Antonio" panose="02000503000000000000" pitchFamily="2" charset="0"/>
                          <a:ea typeface="Calibri"/>
                          <a:cs typeface="Times New Roman"/>
                        </a:rPr>
                        <a:t>11 TV Stations and 7 Radio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Antonio" panose="02000503000000000000" pitchFamily="2" charset="0"/>
                          <a:ea typeface="Calibri"/>
                          <a:cs typeface="Times New Roman"/>
                        </a:rPr>
                        <a:t> Stations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ntonio" panose="02000503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3904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1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3398981" y="2022764"/>
            <a:ext cx="6890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io" panose="02000503000000000000" pitchFamily="2" charset="0"/>
              </a:rPr>
              <a:t>2021</a:t>
            </a:r>
            <a:endParaRPr lang="en-PH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1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36" y="122925"/>
            <a:ext cx="6991927" cy="2467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303" y="2746816"/>
            <a:ext cx="10089425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Online Planetarium Show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Basic Astrophotography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Quick Tour in </a:t>
            </a:r>
            <a:r>
              <a:rPr lang="en-US" sz="2400" dirty="0" err="1" smtClean="0">
                <a:solidFill>
                  <a:schemeClr val="bg1"/>
                </a:solidFill>
                <a:latin typeface="Antonio" panose="02000503000000000000" pitchFamily="2" charset="0"/>
              </a:rPr>
              <a:t>Stellarium</a:t>
            </a: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 Web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5 Beautiful Reasons Why Everyone Loves the Moon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PAGASA Astronomical Services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The Sun and Astronomical Seasons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Special Podcast Episode</a:t>
            </a:r>
          </a:p>
          <a:p>
            <a:pPr marL="801688" indent="-801688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Antonio" panose="02000503000000000000" pitchFamily="2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ntonio" panose="02000503000000000000" pitchFamily="2" charset="0"/>
              </a:rPr>
              <a:t>        Ask An Astronomer: Debunking Myths and Misconceptions in Astronomy</a:t>
            </a:r>
            <a:endParaRPr lang="en-US" sz="24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3" y="1136948"/>
            <a:ext cx="5715000" cy="4791075"/>
          </a:xfrm>
          <a:prstGeom prst="rect">
            <a:avLst/>
          </a:prstGeom>
        </p:spPr>
      </p:pic>
      <p:pic>
        <p:nvPicPr>
          <p:cNvPr id="1026" name="Picture 2" descr="N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13677900"/>
            <a:ext cx="481284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49" y="1682107"/>
            <a:ext cx="5129170" cy="38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95"/>
            <a:ext cx="12192000" cy="502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" y="637158"/>
            <a:ext cx="4052483" cy="5735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30" y="1492896"/>
            <a:ext cx="7584860" cy="427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B26E0C9-B2AA-42E6-97B6-E1B7D9EAF1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103400-4A22-4E35-B588-4C4D426389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757914-1161-4661-9696-421FD6935CDD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16c05727-aa75-4e4a-9b5f-8a80a1165891"/>
    <ds:schemaRef ds:uri="71af3243-3dd4-4a8d-8c0d-dd76da1f02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blue presentation</Template>
  <TotalTime>0</TotalTime>
  <Words>472</Words>
  <Application>Microsoft Office PowerPoint</Application>
  <PresentationFormat>Widescreen</PresentationFormat>
  <Paragraphs>146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Antonio</vt:lpstr>
      <vt:lpstr>Arial</vt:lpstr>
      <vt:lpstr>Calibri</vt:lpstr>
      <vt:lpstr>Symbol</vt:lpstr>
      <vt:lpstr>Tahoma</vt:lpstr>
      <vt:lpstr>Times New Roman</vt:lpstr>
      <vt:lpstr>Trade Gothic LT Pro</vt:lpstr>
      <vt:lpstr>Trebuchet MS</vt:lpstr>
      <vt:lpstr>Office Theme</vt:lpstr>
      <vt:lpstr>12TH SEAAN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100 HOURS OF ASTRONOMY</vt:lpstr>
      <vt:lpstr>WORLD SPACE WEEK</vt:lpstr>
      <vt:lpstr>PowerPoint Presentation</vt:lpstr>
      <vt:lpstr>PowerPoint Presentation</vt:lpstr>
      <vt:lpstr>PowerPoint Presentation</vt:lpstr>
      <vt:lpstr>2022 </vt:lpstr>
      <vt:lpstr>PowerPoint Presentation</vt:lpstr>
      <vt:lpstr>PowerPoint Presentation</vt:lpstr>
      <vt:lpstr>PowerPoint Presentation</vt:lpstr>
      <vt:lpstr>PowerPoint Presentation</vt:lpstr>
      <vt:lpstr>INTERNATIONAL ASTEROID DAY JUNE 30, 2022</vt:lpstr>
      <vt:lpstr>CAP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SCIENCE AND TECHNOLOGY WEEK CELEBRATION</vt:lpstr>
      <vt:lpstr>PowerPoint Presentation</vt:lpstr>
      <vt:lpstr>PowerPoint Presentation</vt:lpstr>
      <vt:lpstr>ON-GOING INFRASTRUCTURE PROJECTS</vt:lpstr>
      <vt:lpstr>PowerPoint Presentation</vt:lpstr>
      <vt:lpstr>PowerPoint Presentation</vt:lpstr>
      <vt:lpstr>RESEARCH ACTIVITIES</vt:lpstr>
      <vt:lpstr>Astronomical Infrastructure inside the University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2023-01-29T01:16:15Z</dcterms:created>
  <dcterms:modified xsi:type="dcterms:W3CDTF">2023-02-01T05:15:47Z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