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2" r:id="rId2"/>
  </p:sldMasterIdLst>
  <p:notesMasterIdLst>
    <p:notesMasterId r:id="rId55"/>
  </p:notesMasterIdLst>
  <p:handoutMasterIdLst>
    <p:handoutMasterId r:id="rId56"/>
  </p:handoutMasterIdLst>
  <p:sldIdLst>
    <p:sldId id="964" r:id="rId3"/>
    <p:sldId id="1046" r:id="rId4"/>
    <p:sldId id="1031" r:id="rId5"/>
    <p:sldId id="1045" r:id="rId6"/>
    <p:sldId id="1047" r:id="rId7"/>
    <p:sldId id="1060" r:id="rId8"/>
    <p:sldId id="1061" r:id="rId9"/>
    <p:sldId id="1006" r:id="rId10"/>
    <p:sldId id="1062" r:id="rId11"/>
    <p:sldId id="1048" r:id="rId12"/>
    <p:sldId id="1120" r:id="rId13"/>
    <p:sldId id="1106" r:id="rId14"/>
    <p:sldId id="1103" r:id="rId15"/>
    <p:sldId id="1097" r:id="rId16"/>
    <p:sldId id="1098" r:id="rId17"/>
    <p:sldId id="1104" r:id="rId18"/>
    <p:sldId id="1089" r:id="rId19"/>
    <p:sldId id="1090" r:id="rId20"/>
    <p:sldId id="1091" r:id="rId21"/>
    <p:sldId id="1108" r:id="rId22"/>
    <p:sldId id="1107" r:id="rId23"/>
    <p:sldId id="1092" r:id="rId24"/>
    <p:sldId id="1093" r:id="rId25"/>
    <p:sldId id="1109" r:id="rId26"/>
    <p:sldId id="1117" r:id="rId27"/>
    <p:sldId id="1116" r:id="rId28"/>
    <p:sldId id="1068" r:id="rId29"/>
    <p:sldId id="1067" r:id="rId30"/>
    <p:sldId id="1069" r:id="rId31"/>
    <p:sldId id="1057" r:id="rId32"/>
    <p:sldId id="1071" r:id="rId33"/>
    <p:sldId id="967" r:id="rId34"/>
    <p:sldId id="1050" r:id="rId35"/>
    <p:sldId id="1051" r:id="rId36"/>
    <p:sldId id="1078" r:id="rId37"/>
    <p:sldId id="1079" r:id="rId38"/>
    <p:sldId id="1072" r:id="rId39"/>
    <p:sldId id="1121" r:id="rId40"/>
    <p:sldId id="1073" r:id="rId41"/>
    <p:sldId id="1074" r:id="rId42"/>
    <p:sldId id="1055" r:id="rId43"/>
    <p:sldId id="1076" r:id="rId44"/>
    <p:sldId id="1123" r:id="rId45"/>
    <p:sldId id="1081" r:id="rId46"/>
    <p:sldId id="1077" r:id="rId47"/>
    <p:sldId id="1083" r:id="rId48"/>
    <p:sldId id="1080" r:id="rId49"/>
    <p:sldId id="1084" r:id="rId50"/>
    <p:sldId id="1085" r:id="rId51"/>
    <p:sldId id="1094" r:id="rId52"/>
    <p:sldId id="1095" r:id="rId53"/>
    <p:sldId id="1096" r:id="rId54"/>
  </p:sldIdLst>
  <p:sldSz cx="9144000" cy="6858000" type="screen4x3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bg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bg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bg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bg1"/>
        </a:solidFill>
        <a:latin typeface="Times New Roman" pitchFamily="18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000000"/>
    <a:srgbClr val="FF0066"/>
    <a:srgbClr val="FFFF66"/>
    <a:srgbClr val="480048"/>
    <a:srgbClr val="FF00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38" autoAdjust="0"/>
    <p:restoredTop sz="95008" autoAdjust="0"/>
  </p:normalViewPr>
  <p:slideViewPr>
    <p:cSldViewPr showGuides="1">
      <p:cViewPr varScale="1">
        <p:scale>
          <a:sx n="70" d="100"/>
          <a:sy n="70" d="100"/>
        </p:scale>
        <p:origin x="4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4"/>
    </p:cViewPr>
  </p:sorterViewPr>
  <p:notesViewPr>
    <p:cSldViewPr showGuides="1">
      <p:cViewPr varScale="1">
        <p:scale>
          <a:sx n="85" d="100"/>
          <a:sy n="85" d="100"/>
        </p:scale>
        <p:origin x="-1866" y="-6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272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272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+mn-ea"/>
              </a:defRPr>
            </a:lvl1pPr>
          </a:lstStyle>
          <a:p>
            <a:pPr>
              <a:defRPr/>
            </a:pPr>
            <a:fld id="{CBAFA33C-81BB-4452-8DDA-EB515A26851C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03896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39939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39940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en-US" noProof="0" smtClean="0"/>
          </a:p>
        </p:txBody>
      </p:sp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8" tIns="50694" rIns="97488" bIns="50694" anchor="b">
            <a:spAutoFit/>
          </a:bodyPr>
          <a:lstStyle>
            <a:lvl1pPr defTabSz="990600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defTabSz="990600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defTabSz="990600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defTabSz="990600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defTabSz="990600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fld id="{B1FB75EE-CA02-40E9-B940-A04C4ACDC7EA}" type="slidenum">
              <a:rPr lang="en-GB" altLang="ja-JP" sz="1300" smtClean="0">
                <a:solidFill>
                  <a:schemeClr val="tx1"/>
                </a:solidFill>
              </a:rPr>
              <a:pPr algn="r" eaLnBrk="1" hangingPunct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t>‹#›</a:t>
            </a:fld>
            <a:endParaRPr lang="en-GB" altLang="ja-JP" sz="13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53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4096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2502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81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3537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328578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512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3592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1945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9349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21507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4187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2355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276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43011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lIns="98993" tIns="49497" rIns="98993" bIns="49497" anchor="ctr"/>
          <a:lstStyle/>
          <a:p>
            <a:pPr>
              <a:defRPr/>
            </a:pPr>
            <a:endParaRPr lang="en-US" altLang="ja-JP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2819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524509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701980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13074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55946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464642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870440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36217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786356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122780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574356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845313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820658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870929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69218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6070726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653898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7352720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915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259487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482960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8571205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501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989125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84255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031009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2560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02356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397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680032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96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8" tIns="50694" rIns="97488" bIns="50694">
            <a:spAutoFit/>
          </a:bodyPr>
          <a:lstStyle/>
          <a:p>
            <a:pPr eaLnBrk="1" hangingPunct="1">
              <a:lnSpc>
                <a:spcPct val="95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altLang="ja-JP" dirty="0" smtClean="0"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82226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0" cy="0"/>
          </a:xfrm>
          <a:ln/>
        </p:spPr>
      </p:sp>
      <p:sp>
        <p:nvSpPr>
          <p:cNvPr id="399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6792988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1526916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566920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368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6839054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368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6247365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368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251947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8862985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368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320415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368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818531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9613241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245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9186503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245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4819282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8138"/>
            <a:ext cx="0" cy="0"/>
          </a:xfrm>
          <a:ln/>
        </p:spPr>
      </p:sp>
      <p:sp>
        <p:nvSpPr>
          <p:cNvPr id="245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02" tIns="49502" rIns="99002" bIns="49502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672505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7171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3971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921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155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512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662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39725"/>
            <a:ext cx="1588" cy="1588"/>
          </a:xfrm>
          <a:ln/>
        </p:spPr>
      </p:sp>
      <p:sp>
        <p:nvSpPr>
          <p:cNvPr id="11267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993" tIns="49497" rIns="98993" bIns="49497" anchor="ctr"/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56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4818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314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26213" y="565150"/>
            <a:ext cx="1951037" cy="565785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71513" y="565150"/>
            <a:ext cx="5702300" cy="565785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550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88526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36230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64977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5875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9183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4997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6413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148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04321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0240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dirty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01217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6372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26213" y="565150"/>
            <a:ext cx="1951037" cy="565785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71513" y="565150"/>
            <a:ext cx="5702300" cy="565785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983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023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5875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382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443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884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68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9955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dirty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0529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5150"/>
            <a:ext cx="78057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タイトルテキストの書式を編集するにはクリックします。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アウトラインテキストの書式を編集するにはクリックします。</a:t>
            </a:r>
          </a:p>
          <a:p>
            <a:pPr lvl="1"/>
            <a:r>
              <a:rPr lang="en-GB" altLang="ja-JP" smtClean="0"/>
              <a:t>2</a:t>
            </a:r>
            <a:r>
              <a:rPr lang="ja-JP" altLang="en-GB" smtClean="0"/>
              <a:t>レベル目のアウトライン</a:t>
            </a:r>
          </a:p>
          <a:p>
            <a:pPr lvl="2"/>
            <a:r>
              <a:rPr lang="en-GB" altLang="ja-JP" smtClean="0"/>
              <a:t>3</a:t>
            </a:r>
            <a:r>
              <a:rPr lang="ja-JP" altLang="en-GB" smtClean="0"/>
              <a:t>レベル目のアウトライン</a:t>
            </a:r>
          </a:p>
          <a:p>
            <a:pPr lvl="3"/>
            <a:r>
              <a:rPr lang="en-GB" altLang="ja-JP" smtClean="0"/>
              <a:t>4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5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6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7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8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9</a:t>
            </a:r>
            <a:r>
              <a:rPr lang="ja-JP" altLang="en-GB" smtClean="0"/>
              <a:t>レベル目のアウトライン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5pPr>
      <a:lvl6pPr marL="15367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6pPr>
      <a:lvl7pPr marL="19939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7pPr>
      <a:lvl8pPr marL="24511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8pPr>
      <a:lvl9pPr marL="29083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39725" indent="-339725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39775" indent="-282575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kumimoji="1"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kumimoji="1"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kumimoji="1"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kumimoji="1"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kumimoji="1"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kumimoji="1"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kumimoji="1"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5150"/>
            <a:ext cx="78057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タイトルテキストの書式を編集するにはクリックします。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アウトラインテキストの書式を編集するにはクリックします。</a:t>
            </a:r>
          </a:p>
          <a:p>
            <a:pPr lvl="1"/>
            <a:r>
              <a:rPr lang="en-GB" altLang="ja-JP" smtClean="0"/>
              <a:t>2</a:t>
            </a:r>
            <a:r>
              <a:rPr lang="ja-JP" altLang="en-GB" smtClean="0"/>
              <a:t>レベル目のアウトライン</a:t>
            </a:r>
          </a:p>
          <a:p>
            <a:pPr lvl="2"/>
            <a:r>
              <a:rPr lang="en-GB" altLang="ja-JP" smtClean="0"/>
              <a:t>3</a:t>
            </a:r>
            <a:r>
              <a:rPr lang="ja-JP" altLang="en-GB" smtClean="0"/>
              <a:t>レベル目のアウトライン</a:t>
            </a:r>
          </a:p>
          <a:p>
            <a:pPr lvl="3"/>
            <a:r>
              <a:rPr lang="en-GB" altLang="ja-JP" smtClean="0"/>
              <a:t>4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5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6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7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8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9</a:t>
            </a:r>
            <a:r>
              <a:rPr lang="ja-JP" altLang="en-GB" smtClean="0"/>
              <a:t>レベル目のアウトライン</a:t>
            </a:r>
          </a:p>
        </p:txBody>
      </p:sp>
    </p:spTree>
    <p:extLst>
      <p:ext uri="{BB962C8B-B14F-4D97-AF65-F5344CB8AC3E}">
        <p14:creationId xmlns:p14="http://schemas.microsoft.com/office/powerpoint/2010/main" val="313365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umimoji="1"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5pPr>
      <a:lvl6pPr marL="15367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6pPr>
      <a:lvl7pPr marL="19939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7pPr>
      <a:lvl8pPr marL="24511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8pPr>
      <a:lvl9pPr marL="2908300" indent="-2159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pitchFamily="2" charset="0"/>
        <a:defRPr kumimoji="1" sz="4400">
          <a:solidFill>
            <a:srgbClr val="000000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39725" indent="-339725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39775" indent="-282575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kumimoji="1"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kumimoji="1"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kumimoji="1"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kumimoji="1"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kumimoji="1"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kumimoji="1"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kumimoji="1"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7.mp4"/><Relationship Id="rId7" Type="http://schemas.openxmlformats.org/officeDocument/2006/relationships/image" Target="../media/image7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262" y="644438"/>
            <a:ext cx="8888412" cy="2280506"/>
          </a:xfrm>
        </p:spPr>
        <p:txBody>
          <a:bodyPr/>
          <a:lstStyle/>
          <a:p>
            <a:pPr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36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 </a:t>
            </a:r>
            <a:r>
              <a:rPr lang="en-US" altLang="ja-JP" sz="36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lang="en-US" altLang="ja-JP" sz="36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Substorm</a:t>
            </a:r>
            <a:br>
              <a:rPr lang="en-US" altLang="ja-JP" sz="36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ja-JP" sz="36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Near-Earth Space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3861048"/>
            <a:ext cx="7789862" cy="2808312"/>
          </a:xfrm>
        </p:spPr>
        <p:txBody>
          <a:bodyPr/>
          <a:lstStyle/>
          <a:p>
            <a:pPr marL="342900" lvl="0" indent="-342900" algn="ctr" eaLnBrk="1" hangingPunct="1">
              <a:spcBef>
                <a:spcPts val="400"/>
              </a:spcBef>
              <a:buNone/>
            </a:pPr>
            <a:r>
              <a:rPr lang="en-US" altLang="ja-JP" sz="2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Yukinaga Miyashita</a:t>
            </a:r>
          </a:p>
          <a:p>
            <a:pPr marL="342900" lvl="0" indent="-342900" algn="ctr" eaLnBrk="1" hangingPunct="1">
              <a:spcBef>
                <a:spcPts val="400"/>
              </a:spcBef>
              <a:buNone/>
            </a:pPr>
            <a:r>
              <a:rPr lang="en-US" altLang="ja-JP" sz="2000" b="1" dirty="0">
                <a:solidFill>
                  <a:srgbClr val="FFFFFF"/>
                </a:solidFill>
                <a:latin typeface="Arial" panose="020B0604020202020204" pitchFamily="34" charset="0"/>
                <a:ea typeface="UD デジタル 教科書体 NK-B" panose="02020700000000000000" pitchFamily="18" charset="-128"/>
                <a:cs typeface="Arial" panose="020B0604020202020204" pitchFamily="34" charset="0"/>
              </a:rPr>
              <a:t>Korea Astronomy and Space Science Institute (KASI)</a:t>
            </a:r>
          </a:p>
          <a:p>
            <a:pPr marL="342900" lvl="0" indent="-342900" algn="ctr" eaLnBrk="1" hangingPunct="1">
              <a:spcBef>
                <a:spcPts val="400"/>
              </a:spcBef>
              <a:buNone/>
            </a:pPr>
            <a:r>
              <a:rPr lang="en-US" altLang="ja-JP" sz="2000" b="1" dirty="0">
                <a:solidFill>
                  <a:srgbClr val="FFFFFF"/>
                </a:solidFill>
                <a:latin typeface="Arial" panose="020B0604020202020204" pitchFamily="34" charset="0"/>
                <a:ea typeface="UD デジタル 教科書体 NK-B" panose="02020700000000000000" pitchFamily="18" charset="-128"/>
                <a:cs typeface="Arial" panose="020B0604020202020204" pitchFamily="34" charset="0"/>
              </a:rPr>
              <a:t>Korea University of Science and Technology (UST)</a:t>
            </a:r>
          </a:p>
          <a:p>
            <a:pPr marL="342900" lvl="0" indent="-342900" algn="ctr" eaLnBrk="1" hangingPunct="1">
              <a:spcBef>
                <a:spcPts val="400"/>
              </a:spcBef>
              <a:buNone/>
            </a:pPr>
            <a:endParaRPr lang="en-US" altLang="ja-JP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 eaLnBrk="1" hangingPunct="1">
              <a:buNone/>
            </a:pPr>
            <a:endParaRPr lang="en-US" altLang="ja-JP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 eaLnBrk="1" hangingPunct="1">
              <a:spcBef>
                <a:spcPts val="0"/>
              </a:spcBef>
              <a:buNone/>
            </a:pPr>
            <a:endParaRPr lang="en-US" altLang="ja-JP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 eaLnBrk="1" hangingPunct="1">
              <a:spcBef>
                <a:spcPts val="0"/>
              </a:spcBef>
              <a:buNone/>
            </a:pPr>
            <a:r>
              <a:rPr lang="en-US" altLang="ja-JP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Planetary Science and Astrophysics Workshop, Thailand, 30 Jul 2022</a:t>
            </a:r>
            <a:endParaRPr lang="en-US" altLang="ja-JP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77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4313" y="884238"/>
            <a:ext cx="8497887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</a:t>
            </a: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the solar wind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and the magnetosphere</a:t>
            </a: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leads to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energy accumulation in the magnetotail.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When </a:t>
            </a: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energy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excessively 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accumulates,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some process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causes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severe energy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release and dissipation: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substorm.</a:t>
            </a:r>
            <a:endParaRPr lang="en-US" altLang="ja-JP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Various </a:t>
            </a: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changes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occur 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in the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magnetosphere and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 ionosphere and on the ground: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dipolarization, auroral </a:t>
            </a: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breakup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geomagnetic disturbances, </a:t>
            </a: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altLang="ja-JP" sz="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l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process causes a substorm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ja-JP" alt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energy release?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149225"/>
            <a:ext cx="8280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Substorm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68" y="100013"/>
            <a:ext cx="2162515" cy="12350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68" y="1452563"/>
            <a:ext cx="2162515" cy="12350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68" y="2805113"/>
            <a:ext cx="2162515" cy="12350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68" y="4157663"/>
            <a:ext cx="2162515" cy="12350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68" y="5510213"/>
            <a:ext cx="2162515" cy="12334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7728407" y="5661025"/>
            <a:ext cx="101710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aurora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7783437" y="792572"/>
            <a:ext cx="13891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magnetotail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6812419" y="52388"/>
            <a:ext cx="866884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</a:t>
            </a:r>
          </a:p>
          <a:p>
            <a:pPr>
              <a:defRPr/>
            </a:pPr>
            <a:r>
              <a:rPr lang="en-US" altLang="ja-JP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</a:t>
            </a:r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V="1">
            <a:off x="5724128" y="636588"/>
            <a:ext cx="1368822" cy="4730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 flipV="1">
            <a:off x="5004048" y="2349500"/>
            <a:ext cx="3320803" cy="27904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>
            <a:off x="5940152" y="2799934"/>
            <a:ext cx="2571339" cy="549021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>
            <a:off x="5292080" y="5085183"/>
            <a:ext cx="2212032" cy="791741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4644008" y="4319650"/>
            <a:ext cx="3528391" cy="333484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円弧 2"/>
          <p:cNvSpPr/>
          <p:nvPr/>
        </p:nvSpPr>
        <p:spPr bwMode="auto">
          <a:xfrm rot="732742">
            <a:off x="7403225" y="216232"/>
            <a:ext cx="1318776" cy="583227"/>
          </a:xfrm>
          <a:prstGeom prst="arc">
            <a:avLst>
              <a:gd name="adj1" fmla="val 11024322"/>
              <a:gd name="adj2" fmla="val 25934"/>
            </a:avLst>
          </a:prstGeom>
          <a:noFill/>
          <a:ln w="317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円弧 19"/>
          <p:cNvSpPr/>
          <p:nvPr/>
        </p:nvSpPr>
        <p:spPr bwMode="auto">
          <a:xfrm rot="1282420" flipV="1">
            <a:off x="7258035" y="551092"/>
            <a:ext cx="1297335" cy="691003"/>
          </a:xfrm>
          <a:prstGeom prst="arc">
            <a:avLst>
              <a:gd name="adj1" fmla="val 10572251"/>
              <a:gd name="adj2" fmla="val 328209"/>
            </a:avLst>
          </a:prstGeom>
          <a:noFill/>
          <a:ln w="317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直線矢印コネクタ 4"/>
          <p:cNvCxnSpPr/>
          <p:nvPr/>
        </p:nvCxnSpPr>
        <p:spPr bwMode="auto">
          <a:xfrm>
            <a:off x="8494713" y="1700808"/>
            <a:ext cx="0" cy="28803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直線矢印コネクタ 24"/>
          <p:cNvCxnSpPr/>
          <p:nvPr/>
        </p:nvCxnSpPr>
        <p:spPr bwMode="auto">
          <a:xfrm rot="10800000">
            <a:off x="8485717" y="2150434"/>
            <a:ext cx="0" cy="28803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円弧 26"/>
          <p:cNvSpPr/>
          <p:nvPr/>
        </p:nvSpPr>
        <p:spPr bwMode="auto">
          <a:xfrm rot="13688175" flipV="1">
            <a:off x="7481602" y="4429700"/>
            <a:ext cx="1297335" cy="691003"/>
          </a:xfrm>
          <a:prstGeom prst="arc">
            <a:avLst>
              <a:gd name="adj1" fmla="val 19537213"/>
              <a:gd name="adj2" fmla="val 328209"/>
            </a:avLst>
          </a:prstGeom>
          <a:noFill/>
          <a:ln w="317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円弧 28"/>
          <p:cNvSpPr/>
          <p:nvPr/>
        </p:nvSpPr>
        <p:spPr bwMode="auto">
          <a:xfrm rot="9300195">
            <a:off x="7601861" y="4592323"/>
            <a:ext cx="1318776" cy="583227"/>
          </a:xfrm>
          <a:prstGeom prst="arc">
            <a:avLst>
              <a:gd name="adj1" fmla="val 19226872"/>
              <a:gd name="adj2" fmla="val 25934"/>
            </a:avLst>
          </a:prstGeom>
          <a:noFill/>
          <a:ln w="317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0" name="直線矢印コネクタ 29"/>
          <p:cNvCxnSpPr/>
          <p:nvPr/>
        </p:nvCxnSpPr>
        <p:spPr bwMode="auto">
          <a:xfrm flipH="1">
            <a:off x="7853663" y="5658145"/>
            <a:ext cx="21216" cy="22409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直線矢印コネクタ 30"/>
          <p:cNvCxnSpPr/>
          <p:nvPr/>
        </p:nvCxnSpPr>
        <p:spPr bwMode="auto">
          <a:xfrm flipH="1" flipV="1">
            <a:off x="7885511" y="6358446"/>
            <a:ext cx="63646" cy="20982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18007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of Aurora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Auroral images are like television-screen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view of magnetospheric processes</a:t>
            </a: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Precipitating particles collide with atoms and molecules,</a:t>
            </a: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 which are excited and emit</a:t>
            </a:r>
            <a:r>
              <a:rPr lang="ja-JP" alt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radiation (aurora).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The color and altitude of auroras depend on the species 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and altitudinal profile of the atoms and molecules and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the energy of precipitating particles.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82" y="3600580"/>
            <a:ext cx="3971518" cy="2919981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442393" y="6494183"/>
            <a:ext cx="3188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</a:rPr>
              <a:t>https://aurorawatch.lancs.ac.uk/alerts/</a:t>
            </a:r>
            <a:endParaRPr lang="ja-JP" altLang="en-US" sz="1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95" y="3600579"/>
            <a:ext cx="3888777" cy="291658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804248" y="6494183"/>
            <a:ext cx="2068149" cy="31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latin typeface="Arial" panose="020B0604020202020204" pitchFamily="34" charset="0"/>
              </a:rPr>
              <a:t>Univ. Alaska, Fairbanks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245443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14313" y="884238"/>
            <a:ext cx="8894191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Another major disturbance in near-Earth space.</a:t>
            </a:r>
          </a:p>
          <a:p>
            <a:pPr marL="342900" indent="-342900"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 huge amount of energy from the Sun enters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the magnetosphere,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ring current </a:t>
            </a: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radiation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belts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inner magnetosphere highly develop,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causing much severer disturbances called 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geomagnetic (space) storms.</a:t>
            </a:r>
          </a:p>
          <a:p>
            <a:pPr marL="342900" indent="-342900"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131763"/>
            <a:ext cx="8280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+mn-ea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Geomagnetic (Space) Storms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ERG_640x3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5522" y="3218567"/>
            <a:ext cx="5970338" cy="335831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434805" y="6529839"/>
            <a:ext cx="3095731" cy="28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200" b="1" dirty="0">
                <a:solidFill>
                  <a:schemeClr val="bg1"/>
                </a:solidFill>
                <a:latin typeface="Arial" panose="020B0604020202020204" pitchFamily="34" charset="0"/>
              </a:rPr>
              <a:t>(c) </a:t>
            </a:r>
            <a:r>
              <a:rPr kumimoji="0" lang="en-US" altLang="ja-JP" sz="1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ERG-SC, JAXA/ISEE Nagoya Univ.</a:t>
            </a:r>
            <a:endParaRPr kumimoji="0" lang="en-US" altLang="ja-JP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11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4313" y="908050"/>
            <a:ext cx="8894191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Storms and substorms are fundamental in space weather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space plasma physics.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It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has become essential to utilize space for human life,</a:t>
            </a:r>
          </a:p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 and human activity is spreading to space more and more.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Severe storms and</a:t>
            </a:r>
          </a:p>
          <a:p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substorms can</a:t>
            </a:r>
          </a:p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cause damage to</a:t>
            </a:r>
          </a:p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human activity.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pace weather</a:t>
            </a:r>
          </a:p>
          <a:p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research and</a:t>
            </a:r>
          </a:p>
          <a:p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forecast are</a:t>
            </a:r>
          </a:p>
          <a:p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essential to</a:t>
            </a:r>
          </a:p>
          <a:p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minimize damage.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2" y="131763"/>
            <a:ext cx="8929687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spc="-100" baseline="6000" dirty="0" smtClean="0">
                <a:solidFill>
                  <a:srgbClr val="FFFF00"/>
                </a:solidFill>
                <a:latin typeface="ＭＳ Ｐゴシック"/>
              </a:rPr>
              <a:t>■ </a:t>
            </a:r>
            <a:r>
              <a:rPr lang="en-US" altLang="ja-JP" sz="30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Importance of </a:t>
            </a:r>
            <a:r>
              <a:rPr lang="en-US" altLang="ja-JP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Weather</a:t>
            </a:r>
            <a:r>
              <a:rPr lang="ja-JP" alt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0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</a:t>
            </a:r>
            <a:endParaRPr lang="ja-JP" altLang="en-US" sz="30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15" y="2533372"/>
            <a:ext cx="5454017" cy="42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03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4313" y="836712"/>
            <a:ext cx="8894191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Substorms are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explosive phenomena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closely related to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various plasma processes, such as instabilities,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particle acceleration, and magnetic reconnection.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They are common at planets</a:t>
            </a: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the sun,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and in the universe.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131763"/>
            <a:ext cx="8280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ＭＳ Ｐゴシック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Universality of Substorm Phenomena 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487" name="グループ化 2"/>
          <p:cNvGrpSpPr>
            <a:grpSpLocks/>
          </p:cNvGrpSpPr>
          <p:nvPr/>
        </p:nvGrpSpPr>
        <p:grpSpPr bwMode="auto">
          <a:xfrm>
            <a:off x="6953356" y="2947320"/>
            <a:ext cx="1470453" cy="3675362"/>
            <a:chOff x="6611763" y="3930774"/>
            <a:chExt cx="1028700" cy="2571750"/>
          </a:xfrm>
        </p:grpSpPr>
        <p:pic>
          <p:nvPicPr>
            <p:cNvPr id="20490" name="Picture 5" descr="E:\miyasita\tmp\100217\授賞式講演\figs\nasa\jupiter_aurora_hubble_nasa_0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763" y="3930774"/>
              <a:ext cx="1028700" cy="1285875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1" name="Picture 6" descr="E:\miyasita\tmp\100217\授賞式講演\figs\nasa\saturn_aurora_hubble_1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763" y="5216649"/>
              <a:ext cx="1028700" cy="1285875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612102" y="6606916"/>
            <a:ext cx="7872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sz="1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(c) NASA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6536454" y="2677848"/>
            <a:ext cx="230425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kumimoji="0"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planetary aurora</a:t>
            </a:r>
            <a:endParaRPr kumimoji="0" lang="ja-JP" alt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58" y="2780928"/>
            <a:ext cx="5311168" cy="398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325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4313" y="3819511"/>
            <a:ext cx="882173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en-US" altLang="ja-JP" sz="800" b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of substorms will further promote that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</a:p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universal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space plasma physics at planets, the sun,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other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celestial objects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Comparison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will deepen not only our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understandings</a:t>
            </a:r>
          </a:p>
          <a:p>
            <a:pPr>
              <a:defRPr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of the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near-Earth space environment itself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</a:p>
          <a:p>
            <a:pPr>
              <a:defRPr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its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universality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specialty but also those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</a:p>
          <a:p>
            <a:pPr>
              <a:defRPr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other objects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131763"/>
            <a:ext cx="8280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Universality 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Substorm Phenomena 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534" name="Picture 7" descr="E:\miyasita\tmp\100217\授賞式講演\figs\jaxa\21-Feb-92_flare.gif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7" y="1334934"/>
            <a:ext cx="4146550" cy="23606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267973" y="3444766"/>
            <a:ext cx="1512168" cy="28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sz="1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(c) </a:t>
            </a:r>
            <a:r>
              <a:rPr lang="en-US" altLang="ja-JP" sz="12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JAXA, Yohkoh</a:t>
            </a:r>
            <a:endParaRPr lang="en-US" altLang="ja-JP" sz="12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600155" y="1010534"/>
            <a:ext cx="412749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kumimoji="0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ja-JP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olar flare</a:t>
            </a:r>
          </a:p>
        </p:txBody>
      </p:sp>
      <p:pic>
        <p:nvPicPr>
          <p:cNvPr id="9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76056" y="1334934"/>
            <a:ext cx="3412786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2870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4313" y="884238"/>
            <a:ext cx="849788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Comprehensive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analyses are needed.</a:t>
            </a:r>
            <a:endParaRPr lang="en-US" altLang="ja-JP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Multi-point satellites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ERG, MMS, THEMIS, Cluster, Geotail, GEO, etc.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Ground-based instruments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magnetometers, cameras, radars, etc.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Simulations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global MHD,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local particle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131763"/>
            <a:ext cx="8849902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Comprehensive Studies of Space Physics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2503750" y="3003040"/>
            <a:ext cx="6360353" cy="3577698"/>
            <a:chOff x="3632778" y="2276872"/>
            <a:chExt cx="5445160" cy="3062902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778" y="2276872"/>
              <a:ext cx="5445160" cy="3062902"/>
            </a:xfrm>
            <a:prstGeom prst="rect">
              <a:avLst/>
            </a:prstGeom>
          </p:spPr>
        </p:pic>
        <p:grpSp>
          <p:nvGrpSpPr>
            <p:cNvPr id="5" name="グループ化 4"/>
            <p:cNvGrpSpPr/>
            <p:nvPr/>
          </p:nvGrpSpPr>
          <p:grpSpPr>
            <a:xfrm>
              <a:off x="7894097" y="3481386"/>
              <a:ext cx="444751" cy="209530"/>
              <a:chOff x="8304048" y="4874990"/>
              <a:chExt cx="620724" cy="292435"/>
            </a:xfrm>
          </p:grpSpPr>
          <p:pic>
            <p:nvPicPr>
              <p:cNvPr id="47111" name="Picture 13" descr="(c) JAXA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8861" y="4970969"/>
                <a:ext cx="465911" cy="1964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 Box 12"/>
              <p:cNvSpPr txBox="1">
                <a:spLocks noChangeArrowheads="1"/>
              </p:cNvSpPr>
              <p:nvPr/>
            </p:nvSpPr>
            <p:spPr bwMode="auto">
              <a:xfrm>
                <a:off x="8304048" y="4874990"/>
                <a:ext cx="502494" cy="236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ja-JP" sz="500" b="1" dirty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ERG</a:t>
                </a:r>
              </a:p>
            </p:txBody>
          </p:sp>
        </p:grpSp>
      </p:grp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866508" y="6552767"/>
            <a:ext cx="10620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200" b="1" dirty="0">
                <a:solidFill>
                  <a:schemeClr val="bg1"/>
                </a:solidFill>
                <a:latin typeface="Arial" panose="020B0604020202020204" pitchFamily="34" charset="0"/>
              </a:rPr>
              <a:t>(c) NASA</a:t>
            </a:r>
          </a:p>
        </p:txBody>
      </p:sp>
    </p:spTree>
    <p:extLst>
      <p:ext uri="{BB962C8B-B14F-4D97-AF65-F5344CB8AC3E}">
        <p14:creationId xmlns:p14="http://schemas.microsoft.com/office/powerpoint/2010/main" val="4092708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Substorm-Associated Phenomena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Various phenomena occurs, associated with substorms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(at onset and in the expansion phase).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Ionosphere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Auroral breakup (poleward expansion)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Intense westward auroral electrojet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Magnetotail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Magnetic reconnection, fast flows, plasmoid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Magnetotail and inner magnetosphere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Dipolarization, energetic particle injection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Others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Auroral kilometric radiation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Pi2 and Pi1 pulsations (magnetosphere and ground)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Geomagnetic and ionospheric changes at middle and low latitudes on the ground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158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Auroral Breakup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Expansion phase</a:t>
            </a:r>
          </a:p>
          <a:p>
            <a:pPr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Initial auroral brightening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near the most equatorward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part of the auroral oval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substorm onset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poleward expansion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auroral breakup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1200" b="1" dirty="0" smtClean="0"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Recovery phase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: Subsiding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85" y="152823"/>
            <a:ext cx="4323926" cy="6405114"/>
          </a:xfrm>
          <a:prstGeom prst="rect">
            <a:avLst/>
          </a:prstGeom>
        </p:spPr>
      </p:pic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5560021" y="2076651"/>
            <a:ext cx="2628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brightening (onset)</a:t>
            </a:r>
            <a:endParaRPr lang="ja-JP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4894028" y="4249702"/>
            <a:ext cx="39604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poleward expansion (auroral breakup)</a:t>
            </a:r>
            <a:endParaRPr lang="ja-JP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5850911" y="2325182"/>
            <a:ext cx="2046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ja-JP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-D: expansion phase</a:t>
            </a:r>
            <a:endParaRPr lang="ja-JP" altLang="en-US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"/>
          <p:cNvSpPr txBox="1">
            <a:spLocks noChangeArrowheads="1"/>
          </p:cNvSpPr>
          <p:nvPr/>
        </p:nvSpPr>
        <p:spPr bwMode="auto">
          <a:xfrm>
            <a:off x="5850911" y="4745875"/>
            <a:ext cx="2046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E-F: recovery phase</a:t>
            </a:r>
            <a:endParaRPr lang="ja-JP" altLang="en-US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 bwMode="auto">
          <a:xfrm flipV="1">
            <a:off x="6951762" y="1921744"/>
            <a:ext cx="898297" cy="17832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直線矢印コネクタ 13"/>
          <p:cNvCxnSpPr/>
          <p:nvPr/>
        </p:nvCxnSpPr>
        <p:spPr bwMode="auto">
          <a:xfrm flipH="1" flipV="1">
            <a:off x="5739626" y="3798559"/>
            <a:ext cx="39595" cy="328741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直線矢印コネクタ 20"/>
          <p:cNvCxnSpPr/>
          <p:nvPr/>
        </p:nvCxnSpPr>
        <p:spPr bwMode="auto">
          <a:xfrm>
            <a:off x="5719595" y="5918284"/>
            <a:ext cx="59626" cy="25593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テキスト ボックス 1"/>
          <p:cNvSpPr txBox="1">
            <a:spLocks noChangeArrowheads="1"/>
          </p:cNvSpPr>
          <p:nvPr/>
        </p:nvSpPr>
        <p:spPr bwMode="auto">
          <a:xfrm>
            <a:off x="7014671" y="6511609"/>
            <a:ext cx="2016224" cy="34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Akasofu (1964)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961204_2100_LBH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049" y="4285004"/>
            <a:ext cx="3397895" cy="232958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6680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Intense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westward ionospheric currents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near midnight</a:t>
            </a:r>
          </a:p>
          <a:p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 associated with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auroral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breakup (poleward expanding </a:t>
            </a:r>
          </a:p>
          <a:p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intense aurora).</a:t>
            </a:r>
          </a:p>
          <a:p>
            <a:endParaRPr lang="en-US" altLang="ja-JP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>
              <a:lnSpc>
                <a:spcPct val="95000"/>
              </a:lnSpc>
            </a:pPr>
            <a:r>
              <a:rPr lang="en-US" altLang="ja-JP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en-US" altLang="ja-JP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maximum eastward electrojet</a:t>
            </a:r>
          </a:p>
          <a:p>
            <a:pPr lvl="0" eaLnBrk="1" hangingPunct="1">
              <a:lnSpc>
                <a:spcPct val="95000"/>
              </a:lnSpc>
            </a:pPr>
            <a:endParaRPr lang="en-US" altLang="ja-JP" sz="8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>
              <a:lnSpc>
                <a:spcPct val="95000"/>
              </a:lnSpc>
            </a:pPr>
            <a:r>
              <a:rPr lang="en-US" altLang="ja-JP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altLang="ja-JP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westward </a:t>
            </a:r>
            <a:r>
              <a:rPr lang="en-US" altLang="ja-JP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electrojet</a:t>
            </a:r>
          </a:p>
          <a:p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(</a:t>
            </a:r>
            <a:r>
              <a:rPr lang="en-US" altLang="ja-JP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poleward geomagnetic </a:t>
            </a: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</a:p>
          <a:p>
            <a:r>
              <a:rPr lang="en-US" altLang="ja-JP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perturbation)</a:t>
            </a:r>
            <a:endParaRPr lang="en-US" altLang="ja-JP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High-Latitude Ground &amp; Substorm Phases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88840"/>
            <a:ext cx="4415924" cy="226138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275796" y="4359493"/>
            <a:ext cx="8761069" cy="2187694"/>
            <a:chOff x="323528" y="4379419"/>
            <a:chExt cx="8136904" cy="2031836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9419"/>
              <a:ext cx="4896544" cy="2031836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4642969"/>
              <a:ext cx="3240360" cy="1768285"/>
            </a:xfrm>
            <a:prstGeom prst="rect">
              <a:avLst/>
            </a:prstGeom>
          </p:spPr>
        </p:pic>
      </p:grpSp>
      <p:sp>
        <p:nvSpPr>
          <p:cNvPr id="11" name="テキスト ボックス 1"/>
          <p:cNvSpPr txBox="1">
            <a:spLocks noChangeArrowheads="1"/>
          </p:cNvSpPr>
          <p:nvPr/>
        </p:nvSpPr>
        <p:spPr bwMode="auto">
          <a:xfrm>
            <a:off x="5729729" y="6522554"/>
            <a:ext cx="33067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Kamide &amp; Kokubun (1996)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 bwMode="auto">
          <a:xfrm flipH="1">
            <a:off x="1496935" y="2580402"/>
            <a:ext cx="3898101" cy="2103439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直線矢印コネクタ 13"/>
          <p:cNvCxnSpPr/>
          <p:nvPr/>
        </p:nvCxnSpPr>
        <p:spPr bwMode="auto">
          <a:xfrm flipH="1">
            <a:off x="3375455" y="2660753"/>
            <a:ext cx="2471569" cy="2023088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直線矢印コネクタ 15"/>
          <p:cNvCxnSpPr/>
          <p:nvPr/>
        </p:nvCxnSpPr>
        <p:spPr bwMode="auto">
          <a:xfrm flipH="1">
            <a:off x="4849906" y="3284984"/>
            <a:ext cx="1370963" cy="1386525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直線矢印コネクタ 19"/>
          <p:cNvCxnSpPr/>
          <p:nvPr/>
        </p:nvCxnSpPr>
        <p:spPr bwMode="auto">
          <a:xfrm flipH="1">
            <a:off x="6378914" y="3826286"/>
            <a:ext cx="2181" cy="816972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直線矢印コネクタ 23"/>
          <p:cNvCxnSpPr/>
          <p:nvPr/>
        </p:nvCxnSpPr>
        <p:spPr bwMode="auto">
          <a:xfrm>
            <a:off x="6876256" y="2985035"/>
            <a:ext cx="870508" cy="1698806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円/楕円 38"/>
          <p:cNvSpPr/>
          <p:nvPr/>
        </p:nvSpPr>
        <p:spPr bwMode="auto">
          <a:xfrm>
            <a:off x="4107778" y="5926324"/>
            <a:ext cx="1040286" cy="57986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8" name="Text Box 10"/>
          <p:cNvSpPr txBox="1">
            <a:spLocks noChangeArrowheads="1"/>
          </p:cNvSpPr>
          <p:nvPr/>
        </p:nvSpPr>
        <p:spPr bwMode="auto">
          <a:xfrm>
            <a:off x="314422" y="3803580"/>
            <a:ext cx="2531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kumimoji="0" lang="en-US" altLang="ja-JP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Ionospheric 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kumimoji="0" lang="en-US" altLang="ja-JP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currents</a:t>
            </a:r>
          </a:p>
        </p:txBody>
      </p:sp>
      <p:sp>
        <p:nvSpPr>
          <p:cNvPr id="18" name="テキスト ボックス 1"/>
          <p:cNvSpPr txBox="1">
            <a:spLocks noChangeArrowheads="1"/>
          </p:cNvSpPr>
          <p:nvPr/>
        </p:nvSpPr>
        <p:spPr bwMode="auto">
          <a:xfrm>
            <a:off x="5196317" y="2958180"/>
            <a:ext cx="978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endParaRPr lang="ja-JP" alt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線矢印コネクタ 24"/>
          <p:cNvCxnSpPr/>
          <p:nvPr/>
        </p:nvCxnSpPr>
        <p:spPr bwMode="auto">
          <a:xfrm>
            <a:off x="6220869" y="2958180"/>
            <a:ext cx="126208" cy="46166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195395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461375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Self-Introduction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95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Yukinaga Miyashita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Principal researcher at Korea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Astronomy and Space Science Institute (KASI)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Professor at University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of Science and Technology (UST)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 smtClean="0">
              <a:latin typeface="Arial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Doctor, Kyoto University, Japan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 smtClean="0">
              <a:latin typeface="Arial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Worked at ISEE, Nagoya University, Japan;</a:t>
            </a: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 ISAS, JAXA, Japan; and UCLA, USA.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 smtClean="0">
              <a:latin typeface="Arial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Research interests:</a:t>
            </a:r>
          </a:p>
          <a:p>
            <a:pPr marL="796925" lvl="1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space physics, solar-terrestrial physics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space weather, space environment,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etc.</a:t>
            </a: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marL="796925" lvl="1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magnetospheric physics</a:t>
            </a:r>
          </a:p>
          <a:p>
            <a:pPr marL="1254125" lvl="2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magnetosphere, magnetotail</a:t>
            </a:r>
          </a:p>
          <a:p>
            <a:pPr marL="1254125" lvl="2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geomagnetic storm,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substorm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aurora</a:t>
            </a:r>
          </a:p>
          <a:p>
            <a:pPr marL="1254125" lvl="2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space weather and its prediction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607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Substorm</a:t>
            </a:r>
            <a:r>
              <a:rPr lang="ja-JP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Growth phase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The energy accumulates in the magnetotail (lobes).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Begins with southward interplanetary magnetic field.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Onset and expansion phase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The accumulated energy releases.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Consequently, various severe changes occur.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Recovery phase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The activities subside.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The magnetosphere and the ionosphere return</a:t>
            </a:r>
          </a:p>
          <a:p>
            <a:pPr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to quiet state.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518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94191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Reconnection in the Magnetotail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Magnetic reconnection </a:t>
            </a: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is disconnecting </a:t>
            </a:r>
            <a:r>
              <a:rPr lang="en-US" altLang="ja-JP" sz="2400" b="1" dirty="0">
                <a:latin typeface="Arial" panose="020B0604020202020204" pitchFamily="34" charset="0"/>
                <a:cs typeface="Arial" pitchFamily="34" charset="0"/>
              </a:rPr>
              <a:t>and </a:t>
            </a: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connecting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   </a:t>
            </a:r>
            <a:r>
              <a:rPr lang="en-US" altLang="ja-JP" sz="2400" b="1" dirty="0">
                <a:latin typeface="Arial" panose="020B0604020202020204" pitchFamily="34" charset="0"/>
                <a:cs typeface="Arial" pitchFamily="34" charset="0"/>
              </a:rPr>
              <a:t>oppositely directed </a:t>
            </a: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magnetic field lines.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It converts magnetic </a:t>
            </a:r>
            <a:r>
              <a:rPr lang="en-US" altLang="ja-JP" sz="2400" b="1" dirty="0">
                <a:latin typeface="Arial" panose="020B0604020202020204" pitchFamily="34" charset="0"/>
                <a:cs typeface="Arial" pitchFamily="34" charset="0"/>
              </a:rPr>
              <a:t>energy into plasma </a:t>
            </a: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energy</a:t>
            </a:r>
            <a:endParaRPr lang="en-US" altLang="ja-JP" sz="2400" b="1" dirty="0"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    i.e., energy release.</a:t>
            </a:r>
            <a:endParaRPr lang="ja-JP" altLang="en-US" sz="2400" dirty="0"/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95536" y="2564904"/>
            <a:ext cx="5400600" cy="3900256"/>
            <a:chOff x="404710" y="2025102"/>
            <a:chExt cx="5533432" cy="3996186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75" y="2025102"/>
              <a:ext cx="5501902" cy="3996186"/>
            </a:xfrm>
            <a:prstGeom prst="rect">
              <a:avLst/>
            </a:prstGeom>
            <a:ln w="50800">
              <a:solidFill>
                <a:schemeClr val="bg1"/>
              </a:solidFill>
              <a:miter lim="800000"/>
            </a:ln>
          </p:spPr>
        </p:pic>
        <p:sp>
          <p:nvSpPr>
            <p:cNvPr id="3" name="円/楕円 2"/>
            <p:cNvSpPr/>
            <p:nvPr/>
          </p:nvSpPr>
          <p:spPr bwMode="auto">
            <a:xfrm>
              <a:off x="4235168" y="2588301"/>
              <a:ext cx="464222" cy="391939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円/楕円 8"/>
            <p:cNvSpPr/>
            <p:nvPr/>
          </p:nvSpPr>
          <p:spPr bwMode="auto">
            <a:xfrm>
              <a:off x="4231282" y="4526055"/>
              <a:ext cx="464222" cy="391939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正方形/長方形 13"/>
            <p:cNvSpPr/>
            <p:nvPr/>
          </p:nvSpPr>
          <p:spPr bwMode="auto">
            <a:xfrm>
              <a:off x="3347864" y="4036596"/>
              <a:ext cx="2590278" cy="33454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2988395" y="4036596"/>
              <a:ext cx="359469" cy="3345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正方形/長方形 15"/>
            <p:cNvSpPr/>
            <p:nvPr/>
          </p:nvSpPr>
          <p:spPr bwMode="auto">
            <a:xfrm>
              <a:off x="4336035" y="5147071"/>
              <a:ext cx="359469" cy="3345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正方形/長方形 16"/>
            <p:cNvSpPr/>
            <p:nvPr/>
          </p:nvSpPr>
          <p:spPr bwMode="auto">
            <a:xfrm>
              <a:off x="1907704" y="5445224"/>
              <a:ext cx="359469" cy="3345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 bwMode="auto">
            <a:xfrm>
              <a:off x="404710" y="5500073"/>
              <a:ext cx="359469" cy="3345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2" name="図 1" descr="(c) Center for Visual Computing, University of California at Rivers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92" y="3611755"/>
            <a:ext cx="2900306" cy="176146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5" name="直線コネクタ 4"/>
          <p:cNvCxnSpPr>
            <a:stCxn id="3" idx="5"/>
          </p:cNvCxnSpPr>
          <p:nvPr/>
        </p:nvCxnSpPr>
        <p:spPr bwMode="auto">
          <a:xfrm>
            <a:off x="4520768" y="3441093"/>
            <a:ext cx="1570410" cy="590503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3" name="直線コネクタ 12"/>
          <p:cNvCxnSpPr>
            <a:stCxn id="9" idx="7"/>
          </p:cNvCxnSpPr>
          <p:nvPr/>
        </p:nvCxnSpPr>
        <p:spPr bwMode="auto">
          <a:xfrm flipV="1">
            <a:off x="4516976" y="4859808"/>
            <a:ext cx="1574202" cy="202033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2955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Reconnection in the Magnetotail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Magnetic reconnection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in the near-Earth magnetotail</a:t>
            </a: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- fast </a:t>
            </a: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tailward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flow with</a:t>
            </a:r>
            <a:endParaRPr lang="en-US" altLang="ja-JP" sz="2400" b="1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 southward </a:t>
            </a: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magnetic field</a:t>
            </a:r>
            <a:endParaRPr lang="en-US" altLang="ja-JP" sz="2400" b="1" dirty="0" smtClean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   (plasmoid)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   - fast earthward flow with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  northward magnetic field</a:t>
            </a: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41245"/>
            <a:ext cx="8762388" cy="230207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62" y="887480"/>
            <a:ext cx="4520046" cy="3172661"/>
          </a:xfrm>
          <a:prstGeom prst="rect">
            <a:avLst/>
          </a:prstGeom>
        </p:spPr>
      </p:pic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7059195" y="3492297"/>
            <a:ext cx="20106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Slavin et al.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7003285" y="6478046"/>
            <a:ext cx="20106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Slavin et al. (2002)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4788024" y="4348692"/>
            <a:ext cx="1715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southward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ja-JP" alt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"/>
          <p:cNvSpPr txBox="1">
            <a:spLocks noChangeArrowheads="1"/>
          </p:cNvSpPr>
          <p:nvPr/>
        </p:nvSpPr>
        <p:spPr bwMode="auto">
          <a:xfrm>
            <a:off x="1373500" y="4356393"/>
            <a:ext cx="1706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northward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ja-JP" alt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"/>
          <p:cNvSpPr txBox="1">
            <a:spLocks noChangeArrowheads="1"/>
          </p:cNvSpPr>
          <p:nvPr/>
        </p:nvSpPr>
        <p:spPr bwMode="auto">
          <a:xfrm>
            <a:off x="1452330" y="6244806"/>
            <a:ext cx="21540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earthward flow</a:t>
            </a:r>
            <a:endParaRPr lang="ja-JP" alt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"/>
          <p:cNvSpPr txBox="1">
            <a:spLocks noChangeArrowheads="1"/>
          </p:cNvSpPr>
          <p:nvPr/>
        </p:nvSpPr>
        <p:spPr bwMode="auto">
          <a:xfrm>
            <a:off x="7411844" y="5959800"/>
            <a:ext cx="16446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tailward</a:t>
            </a:r>
            <a:endParaRPr lang="en-US" altLang="ja-JP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endParaRPr lang="ja-JP" alt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"/>
          <p:cNvSpPr txBox="1">
            <a:spLocks noChangeArrowheads="1"/>
          </p:cNvSpPr>
          <p:nvPr/>
        </p:nvSpPr>
        <p:spPr bwMode="auto">
          <a:xfrm>
            <a:off x="2764978" y="4139248"/>
            <a:ext cx="1715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reconnection</a:t>
            </a:r>
            <a:endParaRPr lang="ja-JP" alt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84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Reconnection in the Magnetotail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An example of the plasmoid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2" y="1340768"/>
            <a:ext cx="8713337" cy="5183515"/>
          </a:xfrm>
          <a:prstGeom prst="rect">
            <a:avLst/>
          </a:prstGeom>
        </p:spPr>
      </p:pic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6300193" y="6476985"/>
            <a:ext cx="27137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Miyashita et al. (2009)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4997226" y="2354600"/>
            <a:ext cx="33123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tailward flow (negative Vx)</a:t>
            </a:r>
            <a:endParaRPr lang="ja-JP" alt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"/>
          <p:cNvSpPr txBox="1">
            <a:spLocks noChangeArrowheads="1"/>
          </p:cNvSpPr>
          <p:nvPr/>
        </p:nvSpPr>
        <p:spPr bwMode="auto">
          <a:xfrm>
            <a:off x="4772258" y="3260274"/>
            <a:ext cx="41044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southward magnetic field</a:t>
            </a:r>
            <a:r>
              <a:rPr lang="ja-JP" alt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(negative Bz)</a:t>
            </a:r>
          </a:p>
        </p:txBody>
      </p: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4489101" y="5438402"/>
            <a:ext cx="12192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substorm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endParaRPr lang="ja-JP" alt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"/>
          <p:cNvSpPr txBox="1">
            <a:spLocks noChangeArrowheads="1"/>
          </p:cNvSpPr>
          <p:nvPr/>
        </p:nvSpPr>
        <p:spPr bwMode="auto">
          <a:xfrm>
            <a:off x="4805912" y="3603446"/>
            <a:ext cx="36724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release</a:t>
            </a:r>
            <a:r>
              <a:rPr lang="ja-JP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(pressure decrease)</a:t>
            </a:r>
          </a:p>
        </p:txBody>
      </p:sp>
    </p:spTree>
    <p:extLst>
      <p:ext uri="{BB962C8B-B14F-4D97-AF65-F5344CB8AC3E}">
        <p14:creationId xmlns:p14="http://schemas.microsoft.com/office/powerpoint/2010/main" val="3533334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During the growth phase, magnetic field lines become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taillike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(stretched) configuration.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In the expansion phase, they return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 dipole-like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configuration: dipolarization.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Dipolarization is directly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connected with auroral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poleward expansion.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59802"/>
            <a:ext cx="3600769" cy="2490591"/>
          </a:xfrm>
          <a:prstGeom prst="rect">
            <a:avLst/>
          </a:prstGeom>
        </p:spPr>
      </p:pic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Dipolarization in the Magnetotail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テキスト ボックス 1"/>
          <p:cNvSpPr txBox="1">
            <a:spLocks noChangeArrowheads="1"/>
          </p:cNvSpPr>
          <p:nvPr/>
        </p:nvSpPr>
        <p:spPr bwMode="auto">
          <a:xfrm>
            <a:off x="6220301" y="6496719"/>
            <a:ext cx="28707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McPherron et al. (1973)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平行四辺形 11"/>
          <p:cNvSpPr/>
          <p:nvPr/>
        </p:nvSpPr>
        <p:spPr bwMode="auto">
          <a:xfrm rot="19968272" flipV="1">
            <a:off x="7563584" y="5604381"/>
            <a:ext cx="689721" cy="197482"/>
          </a:xfrm>
          <a:prstGeom prst="parallelogram">
            <a:avLst>
              <a:gd name="adj" fmla="val 84798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259922" y="2445911"/>
            <a:ext cx="5864512" cy="2127266"/>
            <a:chOff x="323529" y="2532311"/>
            <a:chExt cx="5954365" cy="2159859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9" y="2532311"/>
              <a:ext cx="5954365" cy="2159859"/>
            </a:xfrm>
            <a:prstGeom prst="rect">
              <a:avLst/>
            </a:prstGeom>
          </p:spPr>
        </p:pic>
        <p:cxnSp>
          <p:nvCxnSpPr>
            <p:cNvPr id="3" name="直線矢印コネクタ 2"/>
            <p:cNvCxnSpPr/>
            <p:nvPr/>
          </p:nvCxnSpPr>
          <p:spPr bwMode="auto">
            <a:xfrm flipV="1">
              <a:off x="2987824" y="3140968"/>
              <a:ext cx="0" cy="28803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直線矢印コネクタ 15"/>
            <p:cNvCxnSpPr/>
            <p:nvPr/>
          </p:nvCxnSpPr>
          <p:spPr bwMode="auto">
            <a:xfrm rot="10800000" flipV="1">
              <a:off x="2990710" y="3837398"/>
              <a:ext cx="0" cy="28803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7" name="テキスト ボックス 1"/>
          <p:cNvSpPr txBox="1">
            <a:spLocks noChangeArrowheads="1"/>
          </p:cNvSpPr>
          <p:nvPr/>
        </p:nvSpPr>
        <p:spPr bwMode="auto">
          <a:xfrm>
            <a:off x="6372200" y="3709081"/>
            <a:ext cx="8555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線コネクタ 19"/>
          <p:cNvCxnSpPr/>
          <p:nvPr/>
        </p:nvCxnSpPr>
        <p:spPr bwMode="auto">
          <a:xfrm flipH="1">
            <a:off x="6327903" y="4014991"/>
            <a:ext cx="260321" cy="72553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正方形/長方形 12"/>
          <p:cNvSpPr/>
          <p:nvPr/>
        </p:nvSpPr>
        <p:spPr bwMode="auto">
          <a:xfrm>
            <a:off x="6759075" y="4794442"/>
            <a:ext cx="597384" cy="36275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テキスト ボックス 1"/>
          <p:cNvSpPr txBox="1">
            <a:spLocks noChangeArrowheads="1"/>
          </p:cNvSpPr>
          <p:nvPr/>
        </p:nvSpPr>
        <p:spPr bwMode="auto">
          <a:xfrm>
            <a:off x="7162135" y="3709081"/>
            <a:ext cx="17153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dipolarization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直線コネクタ 25"/>
          <p:cNvCxnSpPr/>
          <p:nvPr/>
        </p:nvCxnSpPr>
        <p:spPr bwMode="auto">
          <a:xfrm>
            <a:off x="7633218" y="4014991"/>
            <a:ext cx="255738" cy="155763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9" name="円弧 18"/>
          <p:cNvSpPr/>
          <p:nvPr/>
        </p:nvSpPr>
        <p:spPr bwMode="auto">
          <a:xfrm rot="11866015" flipH="1">
            <a:off x="2425901" y="4129977"/>
            <a:ext cx="5525667" cy="1326395"/>
          </a:xfrm>
          <a:prstGeom prst="arc">
            <a:avLst>
              <a:gd name="adj1" fmla="val 11323056"/>
              <a:gd name="adj2" fmla="val 21511153"/>
            </a:avLst>
          </a:prstGeom>
          <a:noFill/>
          <a:ln w="25400" cap="flat" cmpd="sng" algn="ctr">
            <a:solidFill>
              <a:srgbClr val="FF3399"/>
            </a:solidFill>
            <a:prstDash val="solid"/>
            <a:round/>
            <a:headEnd type="triangle" w="lg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69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Dipolarization in the Magnetotail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Examples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6" descr="Lui_SSR04_Fig04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68" y="1340768"/>
            <a:ext cx="7241560" cy="492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5"/>
          <p:cNvSpPr txBox="1">
            <a:spLocks noChangeArrowheads="1"/>
          </p:cNvSpPr>
          <p:nvPr/>
        </p:nvSpPr>
        <p:spPr bwMode="auto">
          <a:xfrm>
            <a:off x="6085922" y="6270573"/>
            <a:ext cx="1466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1" lang="en-US" altLang="ja-JP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from Lui [2004]</a:t>
            </a:r>
            <a:endParaRPr kumimoji="1" lang="ja-JP" altLang="en-US" sz="14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テキスト ボックス 1"/>
          <p:cNvSpPr txBox="1">
            <a:spLocks noChangeArrowheads="1"/>
          </p:cNvSpPr>
          <p:nvPr/>
        </p:nvSpPr>
        <p:spPr bwMode="auto">
          <a:xfrm>
            <a:off x="7483852" y="2852936"/>
            <a:ext cx="166014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Dipolarization: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increase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northward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Accompanied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rapid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fluctuation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矢印コネクタ 12"/>
          <p:cNvCxnSpPr/>
          <p:nvPr/>
        </p:nvCxnSpPr>
        <p:spPr bwMode="auto">
          <a:xfrm flipV="1">
            <a:off x="5539812" y="3347220"/>
            <a:ext cx="648736" cy="2160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866398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Particle Injection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Energetic particles are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generated, associated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with dipolarization.</a:t>
            </a:r>
          </a:p>
          <a:p>
            <a:pPr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Then the particles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drift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around Earth.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latin typeface="Arial" pitchFamily="34" charset="0"/>
              <a:cs typeface="Arial" pitchFamily="34" charset="0"/>
            </a:endParaRPr>
          </a:p>
          <a:p>
            <a:pPr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Increase in energetic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particle fluxes: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injection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”</a:t>
            </a: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2" descr="E:\miyasita\tmp\121227_gemsis\figs\Sergeev_etal_JGR98_Fig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35" y="778412"/>
            <a:ext cx="4080037" cy="60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2411760" y="6428368"/>
            <a:ext cx="25584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b="1" dirty="0" smtClean="0">
                <a:solidFill>
                  <a:schemeClr val="tx1"/>
                </a:solidFill>
                <a:latin typeface="Arial" pitchFamily="34" charset="0"/>
              </a:rPr>
              <a:t>Sergeev et al. (1998)</a:t>
            </a:r>
            <a:endParaRPr lang="en-US" altLang="ja-JP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651662" y="6105140"/>
            <a:ext cx="1090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/>
            <a:r>
              <a:rPr lang="en-US" altLang="ja-JP" sz="2000" b="1" dirty="0" smtClean="0">
                <a:solidFill>
                  <a:schemeClr val="tx1"/>
                </a:solidFill>
                <a:latin typeface="Arial" pitchFamily="34" charset="0"/>
              </a:rPr>
              <a:t>at L~5</a:t>
            </a:r>
            <a:endParaRPr lang="en-US" altLang="ja-JP" sz="20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096992" y="3284984"/>
            <a:ext cx="17171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b="1" dirty="0" smtClean="0">
                <a:latin typeface="Arial" pitchFamily="34" charset="0"/>
                <a:ea typeface="+mn-ea"/>
                <a:cs typeface="Arial" pitchFamily="34" charset="0"/>
              </a:rPr>
              <a:t>high-energy</a:t>
            </a:r>
          </a:p>
          <a:p>
            <a:pPr algn="r">
              <a:defRPr/>
            </a:pPr>
            <a:r>
              <a:rPr lang="en-US" altLang="ja-JP" b="1" dirty="0" smtClean="0">
                <a:latin typeface="Arial" pitchFamily="34" charset="0"/>
                <a:ea typeface="+mn-ea"/>
                <a:cs typeface="Arial" pitchFamily="34" charset="0"/>
              </a:rPr>
              <a:t>electron</a:t>
            </a:r>
          </a:p>
          <a:p>
            <a:pPr algn="r">
              <a:defRPr/>
            </a:pPr>
            <a:r>
              <a:rPr lang="en-US" altLang="ja-JP" b="1" dirty="0" smtClean="0">
                <a:latin typeface="Arial" pitchFamily="34" charset="0"/>
                <a:ea typeface="+mn-ea"/>
                <a:cs typeface="Arial" pitchFamily="34" charset="0"/>
              </a:rPr>
              <a:t>fluxes</a:t>
            </a:r>
            <a:endParaRPr lang="en-US" altLang="ja-JP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 flipV="1">
            <a:off x="6072908" y="1359936"/>
            <a:ext cx="51555" cy="15107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096991" y="4221088"/>
            <a:ext cx="17171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b="1" dirty="0" smtClean="0">
                <a:latin typeface="Arial" pitchFamily="34" charset="0"/>
                <a:ea typeface="+mn-ea"/>
                <a:cs typeface="Arial" pitchFamily="34" charset="0"/>
              </a:rPr>
              <a:t>high-energy</a:t>
            </a:r>
          </a:p>
          <a:p>
            <a:pPr algn="r">
              <a:defRPr/>
            </a:pPr>
            <a:r>
              <a:rPr lang="en-US" altLang="ja-JP" b="1" dirty="0" smtClean="0">
                <a:latin typeface="Arial" pitchFamily="34" charset="0"/>
                <a:ea typeface="+mn-ea"/>
                <a:cs typeface="Arial" pitchFamily="34" charset="0"/>
              </a:rPr>
              <a:t>proton</a:t>
            </a:r>
          </a:p>
          <a:p>
            <a:pPr algn="r">
              <a:defRPr/>
            </a:pPr>
            <a:r>
              <a:rPr lang="en-US" altLang="ja-JP" b="1" dirty="0" smtClean="0">
                <a:latin typeface="Arial" pitchFamily="34" charset="0"/>
                <a:ea typeface="+mn-ea"/>
                <a:cs typeface="Arial" pitchFamily="34" charset="0"/>
              </a:rPr>
              <a:t>fluxes</a:t>
            </a:r>
            <a:endParaRPr lang="en-US" altLang="ja-JP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562619" y="1110590"/>
            <a:ext cx="13989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b="1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northward</a:t>
            </a:r>
          </a:p>
          <a:p>
            <a:pPr>
              <a:defRPr/>
            </a:pPr>
            <a:r>
              <a:rPr lang="en-US" altLang="ja-JP" b="1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mag</a:t>
            </a:r>
            <a:endParaRPr lang="en-US" altLang="ja-JP" b="1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0" name="直線コネクタ 19"/>
          <p:cNvCxnSpPr/>
          <p:nvPr/>
        </p:nvCxnSpPr>
        <p:spPr bwMode="auto">
          <a:xfrm flipH="1">
            <a:off x="5937897" y="941313"/>
            <a:ext cx="41670" cy="5572269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矢印コネクタ 16"/>
          <p:cNvCxnSpPr/>
          <p:nvPr/>
        </p:nvCxnSpPr>
        <p:spPr bwMode="auto">
          <a:xfrm flipV="1">
            <a:off x="5955918" y="3917290"/>
            <a:ext cx="6423" cy="20788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直線矢印コネクタ 21"/>
          <p:cNvCxnSpPr/>
          <p:nvPr/>
        </p:nvCxnSpPr>
        <p:spPr bwMode="auto">
          <a:xfrm flipV="1">
            <a:off x="5924922" y="5398477"/>
            <a:ext cx="6423" cy="20788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827668" y="941313"/>
            <a:ext cx="15999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b="1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dipolarization</a:t>
            </a:r>
            <a:endParaRPr lang="en-US" altLang="ja-JP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01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Auroral Kilometric Radiation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49" y="857250"/>
            <a:ext cx="8918983" cy="556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Related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to</a:t>
            </a:r>
            <a:r>
              <a:rPr lang="ja-JP" alt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acceleration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auroral particles</a:t>
            </a:r>
            <a:endParaRPr lang="en-US" altLang="ja-JP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at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~2000-20,000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km altitude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Observed in a wide area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of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near-Earth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space</a:t>
            </a:r>
          </a:p>
          <a:p>
            <a:pPr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Good correlation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with auroral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breakup and geomagnetic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waves</a:t>
            </a: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580965" y="6472005"/>
            <a:ext cx="2458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Morioka et al. (</a:t>
            </a:r>
            <a:r>
              <a:rPr lang="en-US" altLang="ja-JP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2007)</a:t>
            </a:r>
            <a:endParaRPr lang="en-US" altLang="ja-JP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38" y="1431064"/>
            <a:ext cx="3836482" cy="507070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4" y="3278388"/>
            <a:ext cx="4680520" cy="3223377"/>
          </a:xfrm>
          <a:prstGeom prst="rect">
            <a:avLst/>
          </a:prstGeom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27584" y="6033577"/>
            <a:ext cx="1681373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solidFill>
                  <a:srgbClr val="000000"/>
                </a:solidFill>
                <a:latin typeface="+mn-ea"/>
                <a:ea typeface="+mn-ea"/>
              </a:rPr>
              <a:t>ground mag</a:t>
            </a:r>
            <a:endParaRPr lang="en-US" altLang="ja-JP" b="1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635548" y="6472005"/>
            <a:ext cx="2458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Liou </a:t>
            </a:r>
            <a:r>
              <a:rPr lang="en-US" altLang="ja-JP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(</a:t>
            </a:r>
            <a:r>
              <a:rPr lang="en-US" altLang="ja-JP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2000)</a:t>
            </a:r>
            <a:endParaRPr lang="en-US" altLang="ja-JP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384122" y="2348880"/>
            <a:ext cx="1872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b="1" dirty="0" smtClean="0">
                <a:latin typeface="+mn-ea"/>
                <a:ea typeface="+mn-ea"/>
              </a:rPr>
              <a:t>auroral breakup</a:t>
            </a:r>
            <a:endParaRPr lang="en-US" altLang="ja-JP" b="1" dirty="0">
              <a:latin typeface="+mn-ea"/>
              <a:ea typeface="+mn-ea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056202" y="4459189"/>
            <a:ext cx="12241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latin typeface="+mn-ea"/>
                <a:ea typeface="+mn-ea"/>
              </a:rPr>
              <a:t>auroral</a:t>
            </a:r>
          </a:p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latin typeface="+mn-ea"/>
                <a:ea typeface="+mn-ea"/>
              </a:rPr>
              <a:t>kilometric</a:t>
            </a:r>
          </a:p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latin typeface="+mn-ea"/>
                <a:ea typeface="+mn-ea"/>
              </a:rPr>
              <a:t>radiation</a:t>
            </a:r>
          </a:p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latin typeface="+mn-ea"/>
                <a:ea typeface="+mn-ea"/>
              </a:rPr>
              <a:t>(AKR)</a:t>
            </a:r>
            <a:endParaRPr lang="en-US" altLang="ja-JP" b="1" dirty="0">
              <a:latin typeface="+mn-ea"/>
              <a:ea typeface="+mn-ea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002395" y="5000286"/>
            <a:ext cx="12241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latin typeface="+mn-ea"/>
                <a:ea typeface="+mn-ea"/>
              </a:rPr>
              <a:t>auroral</a:t>
            </a:r>
          </a:p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latin typeface="+mn-ea"/>
                <a:ea typeface="+mn-ea"/>
              </a:rPr>
              <a:t>kilometric</a:t>
            </a:r>
          </a:p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latin typeface="+mn-ea"/>
                <a:ea typeface="+mn-ea"/>
              </a:rPr>
              <a:t>radiation</a:t>
            </a:r>
          </a:p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latin typeface="+mn-ea"/>
                <a:ea typeface="+mn-ea"/>
              </a:rPr>
              <a:t>(AKR)</a:t>
            </a:r>
            <a:endParaRPr lang="en-US" altLang="ja-JP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8127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Low-Latitudes 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Substorm (1)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5984726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Pi2</a:t>
            </a:r>
            <a:r>
              <a:rPr lang="ja-JP" alt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pulsation (period: 40-150</a:t>
            </a:r>
            <a:r>
              <a:rPr lang="ja-JP" alt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s)</a:t>
            </a:r>
          </a:p>
          <a:p>
            <a:pPr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Pi1</a:t>
            </a:r>
            <a:r>
              <a:rPr lang="ja-JP" alt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pulsation (period: 1-40</a:t>
            </a:r>
            <a:r>
              <a:rPr lang="ja-JP" alt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s)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- Geomagnetic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waves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- Generated in the near-Earth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 magnetotail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at substorm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onsets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- Propagates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in the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magnetosphere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to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the ground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- Amplitude: a few nT (ground)</a:t>
            </a: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Positive </a:t>
            </a: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bay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perturbation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- Increase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in northward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mag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 inside the substorm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current wedges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- a few to 10 nT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11566"/>
            <a:ext cx="2952697" cy="263436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55" y="5087027"/>
            <a:ext cx="2357310" cy="1630512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4792854" y="3445934"/>
            <a:ext cx="4244011" cy="1546036"/>
            <a:chOff x="4984011" y="2216430"/>
            <a:chExt cx="4041284" cy="147218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475" y="2216430"/>
              <a:ext cx="3963820" cy="1455422"/>
            </a:xfrm>
            <a:prstGeom prst="rect">
              <a:avLst/>
            </a:prstGeom>
          </p:spPr>
        </p:pic>
        <p:sp>
          <p:nvSpPr>
            <p:cNvPr id="9" name="テキスト ボックス 1"/>
            <p:cNvSpPr txBox="1">
              <a:spLocks noChangeArrowheads="1"/>
            </p:cNvSpPr>
            <p:nvPr/>
          </p:nvSpPr>
          <p:spPr bwMode="auto">
            <a:xfrm>
              <a:off x="4984011" y="3442394"/>
              <a:ext cx="159533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32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8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24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Yumoto &amp; CPMN (2001)</a:t>
              </a:r>
              <a:endParaRPr lang="ja-JP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テキスト ボックス 1"/>
          <p:cNvSpPr txBox="1">
            <a:spLocks noChangeArrowheads="1"/>
          </p:cNvSpPr>
          <p:nvPr/>
        </p:nvSpPr>
        <p:spPr bwMode="auto">
          <a:xfrm>
            <a:off x="7125340" y="6496719"/>
            <a:ext cx="19735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McPherron et al. (1973)</a:t>
            </a:r>
            <a:endParaRPr lang="ja-JP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 flipV="1">
            <a:off x="6156176" y="5455064"/>
            <a:ext cx="1702034" cy="35784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8" name="テキスト ボックス 1"/>
          <p:cNvSpPr txBox="1">
            <a:spLocks noChangeArrowheads="1"/>
          </p:cNvSpPr>
          <p:nvPr/>
        </p:nvSpPr>
        <p:spPr bwMode="auto">
          <a:xfrm>
            <a:off x="5023560" y="5791925"/>
            <a:ext cx="1715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substorm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wedge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円/楕円 14"/>
          <p:cNvSpPr/>
          <p:nvPr/>
        </p:nvSpPr>
        <p:spPr bwMode="auto">
          <a:xfrm rot="2329248">
            <a:off x="7154526" y="5171278"/>
            <a:ext cx="1537020" cy="1032866"/>
          </a:xfrm>
          <a:prstGeom prst="ellipse">
            <a:avLst/>
          </a:prstGeom>
          <a:noFill/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 bwMode="auto">
          <a:xfrm flipV="1">
            <a:off x="8244408" y="5661248"/>
            <a:ext cx="0" cy="37323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直線矢印コネクタ 22"/>
          <p:cNvCxnSpPr/>
          <p:nvPr/>
        </p:nvCxnSpPr>
        <p:spPr bwMode="auto">
          <a:xfrm flipV="1">
            <a:off x="7668344" y="5478420"/>
            <a:ext cx="0" cy="37323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89245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55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Low-Latitudes 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Substorm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56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The substorm current wedge expands longitudinally.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Eastward and westward magnetic fields deflect due to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field-aligned currents of the substorm current wedges.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6578203" y="6148424"/>
            <a:ext cx="25303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McPherron et al. (1973)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261498" y="4296786"/>
            <a:ext cx="2775367" cy="1919675"/>
            <a:chOff x="5341581" y="2841665"/>
            <a:chExt cx="3416295" cy="2362994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581" y="2841665"/>
              <a:ext cx="3416295" cy="2362994"/>
            </a:xfrm>
            <a:prstGeom prst="rect">
              <a:avLst/>
            </a:prstGeom>
          </p:spPr>
        </p:pic>
        <p:cxnSp>
          <p:nvCxnSpPr>
            <p:cNvPr id="9" name="直線矢印コネクタ 8"/>
            <p:cNvCxnSpPr/>
            <p:nvPr/>
          </p:nvCxnSpPr>
          <p:spPr bwMode="auto">
            <a:xfrm flipV="1">
              <a:off x="7812360" y="3429000"/>
              <a:ext cx="288032" cy="15321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直線矢印コネクタ 10"/>
            <p:cNvCxnSpPr/>
            <p:nvPr/>
          </p:nvCxnSpPr>
          <p:spPr bwMode="auto">
            <a:xfrm flipH="1">
              <a:off x="7049729" y="3833705"/>
              <a:ext cx="299760" cy="189457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2208362" y="6171035"/>
            <a:ext cx="2016224" cy="34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Nagai (1982)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3" y="2692040"/>
            <a:ext cx="5777982" cy="3536282"/>
          </a:xfrm>
          <a:prstGeom prst="rect">
            <a:avLst/>
          </a:prstGeom>
        </p:spPr>
      </p:pic>
      <p:sp>
        <p:nvSpPr>
          <p:cNvPr id="15" name="テキスト ボックス 1"/>
          <p:cNvSpPr txBox="1">
            <a:spLocks noChangeArrowheads="1"/>
          </p:cNvSpPr>
          <p:nvPr/>
        </p:nvSpPr>
        <p:spPr bwMode="auto">
          <a:xfrm>
            <a:off x="2944995" y="5351641"/>
            <a:ext cx="1080120" cy="34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女満別</a:t>
            </a:r>
            <a:endParaRPr lang="ja-JP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"/>
          <p:cNvSpPr txBox="1">
            <a:spLocks noChangeArrowheads="1"/>
          </p:cNvSpPr>
          <p:nvPr/>
        </p:nvSpPr>
        <p:spPr bwMode="auto">
          <a:xfrm>
            <a:off x="2944995" y="3211642"/>
            <a:ext cx="1080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アメリカ</a:t>
            </a:r>
            <a:endParaRPr lang="ja-JP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"/>
          <p:cNvSpPr txBox="1">
            <a:spLocks noChangeArrowheads="1"/>
          </p:cNvSpPr>
          <p:nvPr/>
        </p:nvSpPr>
        <p:spPr bwMode="auto">
          <a:xfrm>
            <a:off x="2729465" y="4695525"/>
            <a:ext cx="1512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ポリネシア</a:t>
            </a:r>
            <a:endParaRPr lang="ja-JP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コネクタ 21"/>
          <p:cNvCxnSpPr/>
          <p:nvPr/>
        </p:nvCxnSpPr>
        <p:spPr bwMode="auto">
          <a:xfrm>
            <a:off x="4878267" y="2926475"/>
            <a:ext cx="0" cy="280831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線矢印コネクタ 17"/>
          <p:cNvCxnSpPr/>
          <p:nvPr/>
        </p:nvCxnSpPr>
        <p:spPr bwMode="auto">
          <a:xfrm>
            <a:off x="4855680" y="5035650"/>
            <a:ext cx="76360" cy="32068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直線矢印コネクタ 20"/>
          <p:cNvCxnSpPr/>
          <p:nvPr/>
        </p:nvCxnSpPr>
        <p:spPr bwMode="auto">
          <a:xfrm flipV="1">
            <a:off x="4848140" y="4276216"/>
            <a:ext cx="41690" cy="29628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直線コネクタ 33"/>
          <p:cNvCxnSpPr/>
          <p:nvPr/>
        </p:nvCxnSpPr>
        <p:spPr bwMode="auto">
          <a:xfrm>
            <a:off x="2045583" y="2920338"/>
            <a:ext cx="0" cy="280831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線矢印コネクタ 34"/>
          <p:cNvCxnSpPr/>
          <p:nvPr/>
        </p:nvCxnSpPr>
        <p:spPr bwMode="auto">
          <a:xfrm>
            <a:off x="2053646" y="5079146"/>
            <a:ext cx="42210" cy="26961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直線矢印コネクタ 35"/>
          <p:cNvCxnSpPr/>
          <p:nvPr/>
        </p:nvCxnSpPr>
        <p:spPr bwMode="auto">
          <a:xfrm flipV="1">
            <a:off x="2011956" y="4195958"/>
            <a:ext cx="41690" cy="29628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テキスト ボックス 1"/>
          <p:cNvSpPr txBox="1">
            <a:spLocks noChangeArrowheads="1"/>
          </p:cNvSpPr>
          <p:nvPr/>
        </p:nvSpPr>
        <p:spPr bwMode="auto">
          <a:xfrm>
            <a:off x="7035050" y="3773362"/>
            <a:ext cx="1715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substorm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wedge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1"/>
          <p:cNvSpPr txBox="1">
            <a:spLocks noChangeArrowheads="1"/>
          </p:cNvSpPr>
          <p:nvPr/>
        </p:nvSpPr>
        <p:spPr bwMode="auto">
          <a:xfrm>
            <a:off x="1157247" y="2636912"/>
            <a:ext cx="15334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(northward)</a:t>
            </a:r>
            <a:endParaRPr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1"/>
          <p:cNvSpPr txBox="1">
            <a:spLocks noChangeArrowheads="1"/>
          </p:cNvSpPr>
          <p:nvPr/>
        </p:nvSpPr>
        <p:spPr bwMode="auto">
          <a:xfrm>
            <a:off x="3970872" y="2649896"/>
            <a:ext cx="15334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(eastward)</a:t>
            </a:r>
            <a:endParaRPr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1"/>
          <p:cNvSpPr txBox="1">
            <a:spLocks noChangeArrowheads="1"/>
          </p:cNvSpPr>
          <p:nvPr/>
        </p:nvSpPr>
        <p:spPr bwMode="auto">
          <a:xfrm>
            <a:off x="2147497" y="3957188"/>
            <a:ext cx="1533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lang="ja-JP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直線コネクタ 27"/>
          <p:cNvCxnSpPr/>
          <p:nvPr/>
        </p:nvCxnSpPr>
        <p:spPr bwMode="auto">
          <a:xfrm>
            <a:off x="5045863" y="3848678"/>
            <a:ext cx="2665087" cy="61301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30" name="直線コネクタ 29"/>
          <p:cNvCxnSpPr/>
          <p:nvPr/>
        </p:nvCxnSpPr>
        <p:spPr bwMode="auto">
          <a:xfrm flipV="1">
            <a:off x="4932040" y="4870456"/>
            <a:ext cx="2795769" cy="11813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7" name="テキスト ボックス 1"/>
          <p:cNvSpPr txBox="1">
            <a:spLocks noChangeArrowheads="1"/>
          </p:cNvSpPr>
          <p:nvPr/>
        </p:nvSpPr>
        <p:spPr bwMode="auto">
          <a:xfrm>
            <a:off x="225772" y="2348880"/>
            <a:ext cx="60828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mag from longitudinally-aligned low-latitude stations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28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183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KASI</a:t>
            </a:r>
            <a:endParaRPr lang="en-US" altLang="ja-JP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88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UD デジタル 教科書体 NK-B" panose="02020700000000000000" pitchFamily="18" charset="-128"/>
                <a:cs typeface="Arial" panose="020B0604020202020204" pitchFamily="34" charset="0"/>
              </a:rPr>
              <a:t>Korea Astronomy and Space Science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UD デジタル 教科書体 NK-B" panose="02020700000000000000" pitchFamily="18" charset="-128"/>
                <a:cs typeface="Arial" panose="020B0604020202020204" pitchFamily="34" charset="0"/>
              </a:rPr>
              <a:t>Institute</a:t>
            </a:r>
            <a:endParaRPr lang="en-US" altLang="ja-JP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https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www.kasi.re.kr/eng/index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Daejeon, South Korea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Space 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Science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Optical 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Astronomy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Radio 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Astronomy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Theoretical 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Astronomy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Space 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Situational Awareness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39" y="1408618"/>
            <a:ext cx="2204616" cy="59030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</a:ln>
        </p:spPr>
      </p:pic>
      <p:grpSp>
        <p:nvGrpSpPr>
          <p:cNvPr id="6" name="グループ化 5"/>
          <p:cNvGrpSpPr/>
          <p:nvPr/>
        </p:nvGrpSpPr>
        <p:grpSpPr>
          <a:xfrm>
            <a:off x="5028074" y="2204864"/>
            <a:ext cx="3864406" cy="4568036"/>
            <a:chOff x="5443349" y="2132856"/>
            <a:chExt cx="3319998" cy="3924502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3349" y="2132856"/>
              <a:ext cx="1670136" cy="3924502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912" y="2132856"/>
              <a:ext cx="1657435" cy="3911801"/>
            </a:xfrm>
            <a:prstGeom prst="rect">
              <a:avLst/>
            </a:prstGeom>
          </p:spPr>
        </p:pic>
      </p:grpSp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60761"/>
            <a:ext cx="3233356" cy="21605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96310" y="4465724"/>
            <a:ext cx="125095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kumimoji="0" lang="en-US" altLang="ja-JP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SNIPE</a:t>
            </a:r>
            <a:endParaRPr kumimoji="0" lang="ja-JP" alt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74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796782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Low-Latitudes 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Substorm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Substorm phenomena at low-latitudes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Electric </a:t>
            </a:r>
            <a:r>
              <a:rPr lang="en-US" altLang="ja-JP" sz="2400" b="1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field (</a:t>
            </a:r>
            <a:r>
              <a:rPr lang="en-US" altLang="ja-JP" sz="24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convection)</a:t>
            </a:r>
            <a:endParaRPr lang="en-US" altLang="ja-JP" sz="2400" b="1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enhances even on the dayside.</a:t>
            </a:r>
            <a:endParaRPr lang="en-US" altLang="ja-JP" sz="2400" b="1" dirty="0">
              <a:latin typeface="Arial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Large-scale traveling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ionospheric disturbances</a:t>
            </a:r>
          </a:p>
          <a:p>
            <a:pPr marL="796925" lvl="1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Propagates equatorward</a:t>
            </a:r>
          </a:p>
          <a:p>
            <a:pPr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from the auroral region.</a:t>
            </a:r>
          </a:p>
          <a:p>
            <a:pPr marL="796925" lvl="1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Cameras, radars, GPS-TEC,</a:t>
            </a:r>
          </a:p>
          <a:p>
            <a:pPr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ionosondes, etc.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1200" b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13" y="871694"/>
            <a:ext cx="2937582" cy="297254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13" y="3961026"/>
            <a:ext cx="2937582" cy="2813894"/>
          </a:xfrm>
          <a:prstGeom prst="rect">
            <a:avLst/>
          </a:prstGeom>
        </p:spPr>
      </p:pic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4499991" y="6093296"/>
            <a:ext cx="15735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Shiokawa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(2003)</a:t>
            </a:r>
            <a:endParaRPr lang="ja-JP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5076056" y="3197908"/>
            <a:ext cx="10465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Huang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(2009)</a:t>
            </a:r>
            <a:endParaRPr lang="ja-JP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532241" y="1595537"/>
            <a:ext cx="1681373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solidFill>
                  <a:srgbClr val="000000"/>
                </a:solidFill>
                <a:latin typeface="+mn-ea"/>
                <a:ea typeface="+mn-ea"/>
              </a:rPr>
              <a:t>ground mag</a:t>
            </a:r>
            <a:endParaRPr lang="en-US" altLang="ja-JP" b="1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549480" y="968570"/>
            <a:ext cx="735578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solidFill>
                  <a:srgbClr val="000000"/>
                </a:solidFill>
                <a:latin typeface="+mn-ea"/>
                <a:ea typeface="+mn-ea"/>
              </a:rPr>
              <a:t>radar</a:t>
            </a:r>
            <a:endParaRPr lang="en-US" altLang="ja-JP" b="1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988273" y="4729965"/>
            <a:ext cx="1681373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altLang="ja-JP" b="1" dirty="0" smtClean="0">
                <a:solidFill>
                  <a:srgbClr val="000000"/>
                </a:solidFill>
                <a:latin typeface="+mn-ea"/>
                <a:ea typeface="+mn-ea"/>
              </a:rPr>
              <a:t>GPS electron</a:t>
            </a:r>
            <a:endParaRPr lang="en-US" altLang="ja-JP" b="1" dirty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5085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461375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Substorm Triggering Mechanism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The substorm triggering mechanism 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 been</a:t>
            </a:r>
          </a:p>
          <a:p>
            <a:pPr marL="339725" indent="-339725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major 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issue for decades.</a:t>
            </a:r>
          </a:p>
          <a:p>
            <a:pPr marL="339725" indent="-339725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39725" indent="-339725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Various substorm models have been proposed: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180000" lvl="1" indent="-180000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Near-Earth Neutral Line Model (“Outside-In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”)</a:t>
            </a:r>
          </a:p>
          <a:p>
            <a:pPr marL="0" lvl="1" algn="r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</a:t>
            </a:r>
            <a:r>
              <a:rPr lang="en-US" altLang="ja-JP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</a:t>
            </a:r>
            <a:r>
              <a:rPr lang="en-US" altLang="ja-JP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 </a:t>
            </a: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1996</a:t>
            </a:r>
            <a:r>
              <a:rPr lang="en-US" altLang="ja-JP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ja-JP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180000" lvl="1" indent="-180000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Current Disruption Model (“Inside-Out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”)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en-US" altLang="ja-JP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</a:t>
            </a:r>
            <a:r>
              <a:rPr lang="en-US" altLang="ja-JP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</a:t>
            </a: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1996</a:t>
            </a:r>
            <a:r>
              <a:rPr lang="en-US" altLang="ja-JP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ja-JP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180000" lvl="1" indent="-180000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Magnetosphere-Ionosphere 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Coupling</a:t>
            </a:r>
            <a:r>
              <a:rPr lang="en-US" altLang="ja-JP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[</a:t>
            </a: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Kan et al., 1988]</a:t>
            </a:r>
          </a:p>
          <a:p>
            <a:pPr marL="180000" lvl="1" indent="-180000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Convection 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Reduction 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  <a:r>
              <a:rPr lang="en-US" altLang="ja-JP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</a:t>
            </a: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[Lyons, 1995]</a:t>
            </a:r>
          </a:p>
          <a:p>
            <a:pPr marL="180000" lvl="1" indent="-180000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Boundary 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Layer Dynamics 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  </a:t>
            </a:r>
            <a:r>
              <a:rPr lang="en-US" altLang="ja-JP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[Rostoker </a:t>
            </a: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Eastman, 1987</a:t>
            </a:r>
            <a:r>
              <a:rPr lang="en-US" altLang="ja-JP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ja-JP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80000" lvl="1" indent="-180000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Thermal Catastrophe 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  <a:r>
              <a:rPr lang="en-US" altLang="ja-JP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[</a:t>
            </a: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 et al., 1986]</a:t>
            </a:r>
          </a:p>
          <a:p>
            <a:pPr marL="180000" indent="-180000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Catapult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Current-Sheet Relaxation Model</a:t>
            </a:r>
          </a:p>
          <a:p>
            <a:pPr marL="180000" indent="-180000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                              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(Middle </a:t>
            </a: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In &amp; Out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)   </a:t>
            </a:r>
            <a:r>
              <a:rPr lang="en-US" altLang="ja-JP" sz="20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altLang="ja-JP" sz="2000" b="1" dirty="0">
                <a:latin typeface="Arial" pitchFamily="34" charset="0"/>
                <a:cs typeface="Arial" pitchFamily="34" charset="0"/>
              </a:rPr>
              <a:t>Machida et al., 2009]</a:t>
            </a:r>
          </a:p>
          <a:p>
            <a:pPr marL="180000" indent="-180000" defTabSz="449263"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New plasma intrusion (preonset streamer) 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</a:t>
            </a:r>
          </a:p>
          <a:p>
            <a:pPr marL="180000" lvl="0" indent="-180000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[Nishimura </a:t>
            </a:r>
            <a:r>
              <a:rPr lang="en-US" altLang="ja-JP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et al., </a:t>
            </a:r>
            <a:r>
              <a:rPr lang="en-US" altLang="ja-JP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2010]</a:t>
            </a:r>
            <a:endParaRPr lang="en-US" altLang="ja-JP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180000" indent="-180000" defTabSz="449263"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etc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39725" indent="-339725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463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280400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Leading Substorm Models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785813" y="1449388"/>
            <a:ext cx="19970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Near-Earth </a:t>
            </a:r>
          </a:p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Neutral Line  </a:t>
            </a:r>
          </a:p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(NENL) Model</a:t>
            </a:r>
          </a:p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Outside-In</a:t>
            </a:r>
            <a:r>
              <a:rPr lang="en-GB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785813" y="3970338"/>
            <a:ext cx="192881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 Disruption  (CD) Model</a:t>
            </a:r>
          </a:p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Inside-out</a:t>
            </a:r>
            <a:r>
              <a:rPr lang="en-GB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4105" name="グループ化 18"/>
          <p:cNvGrpSpPr>
            <a:grpSpLocks/>
          </p:cNvGrpSpPr>
          <p:nvPr/>
        </p:nvGrpSpPr>
        <p:grpSpPr bwMode="auto">
          <a:xfrm>
            <a:off x="3286125" y="1004888"/>
            <a:ext cx="5143500" cy="4857750"/>
            <a:chOff x="3286116" y="1004870"/>
            <a:chExt cx="5143536" cy="4857784"/>
          </a:xfrm>
        </p:grpSpPr>
        <p:sp>
          <p:nvSpPr>
            <p:cNvPr id="4108" name="正方形/長方形 19"/>
            <p:cNvSpPr>
              <a:spLocks noChangeArrowheads="1"/>
            </p:cNvSpPr>
            <p:nvPr/>
          </p:nvSpPr>
          <p:spPr bwMode="auto">
            <a:xfrm>
              <a:off x="3286116" y="1004870"/>
              <a:ext cx="5143536" cy="485778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endParaRPr lang="ja-JP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9" name="Picture 6" descr="nenl_cd"/>
            <p:cNvPicPr>
              <a:picLocks noChangeAspect="1" noChangeArrowheads="1"/>
            </p:cNvPicPr>
            <p:nvPr/>
          </p:nvPicPr>
          <p:blipFill>
            <a:blip r:embed="rId3">
              <a:lum bright="-4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447" y="1069181"/>
              <a:ext cx="4968875" cy="4729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6211891" y="1555434"/>
              <a:ext cx="1439862" cy="2873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endParaRPr lang="ja-JP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4413571" y="5329557"/>
              <a:ext cx="1800225" cy="4318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endParaRPr lang="ja-JP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乗算記号 14"/>
          <p:cNvSpPr/>
          <p:nvPr/>
        </p:nvSpPr>
        <p:spPr bwMode="auto">
          <a:xfrm>
            <a:off x="6759575" y="1889125"/>
            <a:ext cx="504825" cy="504825"/>
          </a:xfrm>
          <a:prstGeom prst="mathMultiply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107" name="爆発 1 16"/>
          <p:cNvSpPr>
            <a:spLocks noChangeArrowheads="1"/>
          </p:cNvSpPr>
          <p:nvPr/>
        </p:nvSpPr>
        <p:spPr bwMode="auto">
          <a:xfrm>
            <a:off x="5043488" y="4337050"/>
            <a:ext cx="477837" cy="576263"/>
          </a:xfrm>
          <a:prstGeom prst="irregularSeal1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926430" y="5949280"/>
            <a:ext cx="7101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substorm triggering mechanism 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 been</a:t>
            </a:r>
          </a:p>
          <a:p>
            <a:pPr marL="339725" indent="-339725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major 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issue for decades.</a:t>
            </a:r>
            <a:endParaRPr lang="en-US" altLang="ja-JP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0510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461375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Near-Earth Neutral Line Model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Magnetic reconnection </a:t>
            </a: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in the magnetotail drives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    energy release and a substorm.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5" y="2025102"/>
            <a:ext cx="5501902" cy="3996186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pic>
        <p:nvPicPr>
          <p:cNvPr id="2" name="図 1" descr="(c) Center for Visual Computing, University of California at Rivers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3645453"/>
            <a:ext cx="2211437" cy="134308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円/楕円 2"/>
          <p:cNvSpPr/>
          <p:nvPr/>
        </p:nvSpPr>
        <p:spPr bwMode="auto">
          <a:xfrm>
            <a:off x="4235168" y="2588301"/>
            <a:ext cx="464222" cy="39193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円/楕円 8"/>
          <p:cNvSpPr/>
          <p:nvPr/>
        </p:nvSpPr>
        <p:spPr bwMode="auto">
          <a:xfrm>
            <a:off x="4231282" y="4526055"/>
            <a:ext cx="464222" cy="39193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直線コネクタ 4"/>
          <p:cNvCxnSpPr>
            <a:stCxn id="3" idx="5"/>
          </p:cNvCxnSpPr>
          <p:nvPr/>
        </p:nvCxnSpPr>
        <p:spPr bwMode="auto">
          <a:xfrm>
            <a:off x="4631406" y="2922842"/>
            <a:ext cx="1740793" cy="108222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3" name="直線コネクタ 12"/>
          <p:cNvCxnSpPr>
            <a:stCxn id="9" idx="7"/>
          </p:cNvCxnSpPr>
          <p:nvPr/>
        </p:nvCxnSpPr>
        <p:spPr bwMode="auto">
          <a:xfrm flipV="1">
            <a:off x="4627520" y="4508969"/>
            <a:ext cx="1744679" cy="7448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" name="正方形/長方形 3"/>
          <p:cNvSpPr/>
          <p:nvPr/>
        </p:nvSpPr>
        <p:spPr>
          <a:xfrm>
            <a:off x="6084168" y="2013808"/>
            <a:ext cx="30971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000" b="1" dirty="0" smtClean="0">
                <a:latin typeface="Arial" panose="020B0604020202020204" pitchFamily="34" charset="0"/>
                <a:cs typeface="Arial" pitchFamily="34" charset="0"/>
              </a:rPr>
              <a:t>Magnetic reconnection: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000" b="1" dirty="0" smtClean="0">
                <a:latin typeface="Arial" panose="020B0604020202020204" pitchFamily="34" charset="0"/>
                <a:cs typeface="Arial" pitchFamily="34" charset="0"/>
              </a:rPr>
              <a:t>disconnecting and </a:t>
            </a:r>
            <a:r>
              <a:rPr lang="en-US" altLang="ja-JP" sz="2000" b="1" dirty="0">
                <a:latin typeface="Arial" panose="020B0604020202020204" pitchFamily="34" charset="0"/>
                <a:cs typeface="Arial" pitchFamily="34" charset="0"/>
              </a:rPr>
              <a:t>connecting oppositely directed </a:t>
            </a:r>
            <a:r>
              <a:rPr lang="en-US" altLang="ja-JP" sz="2000" b="1" dirty="0" smtClean="0">
                <a:latin typeface="Arial" panose="020B0604020202020204" pitchFamily="34" charset="0"/>
                <a:cs typeface="Arial" pitchFamily="34" charset="0"/>
              </a:rPr>
              <a:t>magnetic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000" b="1" dirty="0" smtClean="0">
                <a:latin typeface="Arial" panose="020B0604020202020204" pitchFamily="34" charset="0"/>
                <a:cs typeface="Arial" pitchFamily="34" charset="0"/>
              </a:rPr>
              <a:t>field lines</a:t>
            </a:r>
            <a:r>
              <a:rPr lang="ja-JP" alt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endParaRPr lang="ja-JP" altLang="en-US" sz="2000" b="1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276731" y="5005625"/>
            <a:ext cx="2615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latin typeface="Arial" panose="020B0604020202020204" pitchFamily="34" charset="0"/>
                <a:cs typeface="Arial" pitchFamily="34" charset="0"/>
              </a:rPr>
              <a:t>Converts</a:t>
            </a:r>
          </a:p>
          <a:p>
            <a:r>
              <a:rPr lang="en-US" altLang="ja-JP" sz="2000" b="1" dirty="0" smtClean="0">
                <a:latin typeface="Arial" panose="020B0604020202020204" pitchFamily="34" charset="0"/>
                <a:cs typeface="Arial" pitchFamily="34" charset="0"/>
              </a:rPr>
              <a:t>magnetic </a:t>
            </a:r>
            <a:r>
              <a:rPr lang="en-US" altLang="ja-JP" sz="2000" b="1" dirty="0">
                <a:latin typeface="Arial" panose="020B0604020202020204" pitchFamily="34" charset="0"/>
                <a:cs typeface="Arial" pitchFamily="34" charset="0"/>
              </a:rPr>
              <a:t>energy into plasma </a:t>
            </a:r>
            <a:r>
              <a:rPr lang="en-US" altLang="ja-JP" sz="2000" b="1" dirty="0" smtClean="0">
                <a:latin typeface="Arial" panose="020B0604020202020204" pitchFamily="34" charset="0"/>
                <a:cs typeface="Arial" pitchFamily="34" charset="0"/>
              </a:rPr>
              <a:t>energy.</a:t>
            </a:r>
            <a:endParaRPr lang="ja-JP" altLang="en-US" sz="2000" dirty="0"/>
          </a:p>
        </p:txBody>
      </p:sp>
      <p:sp>
        <p:nvSpPr>
          <p:cNvPr id="14" name="正方形/長方形 13"/>
          <p:cNvSpPr/>
          <p:nvPr/>
        </p:nvSpPr>
        <p:spPr bwMode="auto">
          <a:xfrm>
            <a:off x="2988395" y="4036596"/>
            <a:ext cx="2949747" cy="33454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096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461375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Disruption Model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The time sequence is different.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Current disruption drives energy release and a substorm.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82" y="1791746"/>
            <a:ext cx="5278699" cy="3797494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55576" y="5877272"/>
            <a:ext cx="774330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ja-JP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altLang="ja-JP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</a:t>
            </a:r>
            <a:r>
              <a:rPr lang="en-GB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and causal </a:t>
            </a:r>
            <a:r>
              <a:rPr lang="en-GB" altLang="ja-JP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between</a:t>
            </a:r>
            <a:endParaRPr lang="en-GB" altLang="ja-JP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ja-JP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reconnection </a:t>
            </a:r>
            <a:r>
              <a:rPr lang="en-GB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altLang="ja-JP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disruption?</a:t>
            </a:r>
            <a:endParaRPr lang="en-GB" altLang="ja-JP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3399348" y="4997410"/>
            <a:ext cx="2060397" cy="61161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035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750300" cy="457200"/>
          </a:xfrm>
        </p:spPr>
        <p:txBody>
          <a:bodyPr/>
          <a:lstStyle/>
          <a:p>
            <a:pPr algn="l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■ </a:t>
            </a:r>
            <a:r>
              <a:rPr kumimoji="0" lang="en-US" altLang="ja-JP" sz="3200" b="1" kern="12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Catapult Current-Sheet Relaxation Model </a:t>
            </a:r>
            <a:endParaRPr lang="en-US" altLang="ja-JP" sz="28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90688" y="6337300"/>
            <a:ext cx="31686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Middle  In &amp; Out</a:t>
            </a:r>
            <a:endParaRPr lang="en-GB" altLang="ja-JP" sz="2400" b="1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126" name="Picture 2" descr="E:\miyasita\tmp\stel_seminar\Machida_etal_AG09_Fig05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5688"/>
            <a:ext cx="6746875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991100" y="6292205"/>
            <a:ext cx="2965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Machida et al. </a:t>
            </a:r>
            <a:r>
              <a:rPr lang="en-US" altLang="ja-JP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(2009</a:t>
            </a:r>
            <a:r>
              <a:rPr lang="en-US" altLang="ja-JP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5083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929687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Magnetosphere-Ionosphere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83092"/>
            <a:ext cx="8972550" cy="595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180000" lvl="1" indent="-180000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Field-aligned current and convection enhance</a:t>
            </a: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by positive feedback by Alfvén waves.</a:t>
            </a: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(Kan et al., 1988; Kan, 1993; Kan and Sun, 1996; Wang and Lyu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2021) </a:t>
            </a: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Lui_JGR91_Fig01d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55" y="2351098"/>
            <a:ext cx="3744416" cy="396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Kan_JGR93_Fig05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60" y="2132856"/>
            <a:ext cx="3310374" cy="441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5593024" y="6294807"/>
            <a:ext cx="1691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Lui (1991)</a:t>
            </a: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1933339" y="6536595"/>
            <a:ext cx="11628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ja-JP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(1993)</a:t>
            </a:r>
          </a:p>
        </p:txBody>
      </p:sp>
    </p:spTree>
    <p:extLst>
      <p:ext uri="{BB962C8B-B14F-4D97-AF65-F5344CB8AC3E}">
        <p14:creationId xmlns:p14="http://schemas.microsoft.com/office/powerpoint/2010/main" val="2611043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4313" y="884238"/>
            <a:ext cx="849788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drives the substorm (auroral breakup)?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lang="en-US" altLang="ja-JP" sz="2400" b="1" dirty="0" smtClean="0">
                <a:solidFill>
                  <a:srgbClr val="FFFF00"/>
                </a:solidFill>
                <a:ea typeface="+mn-ea"/>
                <a:cs typeface="Times New Roman" panose="02020603050405020304" pitchFamily="18" charset="0"/>
              </a:rPr>
              <a:t>—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and where in the magnetotail does the first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change occur, associated with substorm onset?</a:t>
            </a:r>
            <a:endParaRPr lang="en-US" altLang="ja-JP" sz="24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449263" eaLnBrk="1" hangingPunct="1">
              <a:spcBef>
                <a:spcPts val="0"/>
              </a:spcBef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3787 substorm events from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auroral breakups observed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by Polar and IMAGE</a:t>
            </a:r>
          </a:p>
          <a:p>
            <a:pPr marL="339725" indent="-339725" defTabSz="449263" eaLnBrk="1" hangingPunct="1">
              <a:spcBef>
                <a:spcPts val="0"/>
              </a:spcBef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449263" eaLnBrk="1" hangingPunct="1">
              <a:spcBef>
                <a:spcPts val="0"/>
              </a:spcBef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statistical analysis</a:t>
            </a:r>
            <a:r>
              <a:rPr lang="ja-JP" alt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　</a:t>
            </a:r>
            <a:endParaRPr lang="en-US" altLang="ja-JP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449263" eaLnBrk="1" hangingPunct="1">
              <a:spcBef>
                <a:spcPts val="0"/>
              </a:spcBef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ja-JP" alt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superposed 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poch 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nalysis</a:t>
            </a: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339725" indent="-339725" defTabSz="449263" eaLnBrk="1" hangingPunct="1">
              <a:spcBef>
                <a:spcPts val="0"/>
              </a:spcBef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using ~10 years of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 and</a:t>
            </a:r>
          </a:p>
          <a:p>
            <a:pPr marL="339725" indent="-339725" defTabSz="449263" eaLnBrk="1" hangingPunct="1">
              <a:spcBef>
                <a:spcPts val="0"/>
              </a:spcBef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electric and magnetic field data</a:t>
            </a:r>
            <a:endParaRPr lang="en-US" altLang="ja-JP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449263" eaLnBrk="1" hangingPunct="1">
              <a:spcBef>
                <a:spcPts val="0"/>
              </a:spcBef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from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Geotail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GOES, and Polar</a:t>
            </a:r>
            <a:endParaRPr lang="en-US" altLang="ja-JP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449263" eaLnBrk="1" hangingPunct="1">
              <a:spcBef>
                <a:spcPts val="0"/>
              </a:spcBef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90" y="2176048"/>
            <a:ext cx="2711358" cy="1017542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sp>
        <p:nvSpPr>
          <p:cNvPr id="26626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2" y="131763"/>
            <a:ext cx="8822183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ＭＳ Ｐゴシック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Solve the 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riggering Mechanism 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439445" y="6338916"/>
            <a:ext cx="31353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Miyashita et al. </a:t>
            </a:r>
            <a:r>
              <a:rPr lang="en-US" altLang="ja-JP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(2009</a:t>
            </a:r>
            <a:r>
              <a:rPr lang="en-US" altLang="ja-JP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6635" name="Picture 10" descr="E:\miyasita\figures\presentation\seaab\figs_bin\location_gtlpogo_c.png"/>
          <p:cNvPicPr>
            <a:picLocks noChangeAspect="1" noChangeArrowheads="1"/>
          </p:cNvPicPr>
          <p:nvPr/>
        </p:nvPicPr>
        <p:blipFill>
          <a:blip r:embed="rId4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758" y="3508251"/>
            <a:ext cx="3320579" cy="3127968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565718" y="5321833"/>
            <a:ext cx="672599" cy="23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</a:t>
            </a:r>
            <a:endParaRPr lang="ja-JP" altLang="en-GB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5960777" y="4992550"/>
            <a:ext cx="150877" cy="288032"/>
          </a:xfrm>
          <a:prstGeom prst="line">
            <a:avLst/>
          </a:prstGeom>
          <a:noFill/>
          <a:ln w="44450">
            <a:solidFill>
              <a:srgbClr val="262699"/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763875" y="2084655"/>
            <a:ext cx="9697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7200" b="1" dirty="0">
                <a:solidFill>
                  <a:srgbClr val="0070C0"/>
                </a:solidFill>
                <a:latin typeface="+mn-ea"/>
                <a:ea typeface="+mn-ea"/>
              </a:rPr>
              <a:t>？</a:t>
            </a:r>
            <a:endParaRPr lang="en-US" altLang="ja-JP" sz="72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pic>
        <p:nvPicPr>
          <p:cNvPr id="14" name="Picture 5" descr="(c) JAX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" y="5484110"/>
            <a:ext cx="1333760" cy="85733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174450" y="5824849"/>
            <a:ext cx="219048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0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Re: 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Earth’s radius</a:t>
            </a:r>
            <a:endParaRPr lang="ja-JP" altLang="en-GB" sz="2000" b="1" dirty="0">
              <a:solidFill>
                <a:srgbClr val="FFFF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9440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14313" y="884238"/>
            <a:ext cx="8894191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first satellite that has observed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Earth’s magnetotail thoroughly.</a:t>
            </a:r>
            <a:endParaRPr lang="en-US" altLang="ja-JP" sz="24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indent="-342900"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Launched on 24 July 1992 (</a:t>
            </a:r>
            <a:r>
              <a:rPr lang="en-US" altLang="ja-JP" sz="2400" b="1" u="sng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30 years ago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in collaboration with Japan (ISAS) and NASA.</a:t>
            </a:r>
          </a:p>
          <a:p>
            <a:pPr marL="342900" indent="-342900"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Still observing the magnetosphere.</a:t>
            </a:r>
            <a:endParaRPr lang="en-US" altLang="ja-JP" sz="24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indent="-342900"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 situ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observations of plasma (flow, pressure, etc.), electric and magnetic fields, and waves.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 </a:t>
            </a:r>
            <a:r>
              <a:rPr lang="en-US" altLang="ja-JP" sz="2400" b="1" dirty="0">
                <a:cs typeface="Times New Roman" panose="02020603050405020304" pitchFamily="18" charset="0"/>
              </a:rPr>
              <a:t>—</a:t>
            </a:r>
            <a:r>
              <a:rPr lang="en-US" altLang="ja-JP" sz="2400" b="1" dirty="0" smtClean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characteristics of solar-terrestrial physics</a:t>
            </a:r>
          </a:p>
          <a:p>
            <a:pPr marL="339725" indent="-339725" defTabSz="449263" eaLnBrk="1" hangingPunct="1">
              <a:spcBef>
                <a:spcPct val="20000"/>
              </a:spcBef>
              <a:buClr>
                <a:srgbClr val="FFFFFF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solidFill>
                <a:srgbClr val="FFFF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84138"/>
            <a:ext cx="8280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</a:t>
            </a:r>
            <a:r>
              <a:rPr lang="ja-JP" alt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Geotail</a:t>
            </a:r>
            <a:r>
              <a:rPr lang="ja-JP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582" name="Picture 5" descr="E:\miyasita\tmp\100217\授賞式講演\figs\jaxa\geo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927027"/>
            <a:ext cx="1654679" cy="10636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 Box 12"/>
          <p:cNvSpPr txBox="1">
            <a:spLocks noChangeArrowheads="1"/>
          </p:cNvSpPr>
          <p:nvPr/>
        </p:nvSpPr>
        <p:spPr bwMode="auto">
          <a:xfrm>
            <a:off x="7954113" y="2000647"/>
            <a:ext cx="1062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sz="12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(c) JAXA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233242" y="4318386"/>
            <a:ext cx="785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Earth</a:t>
            </a:r>
            <a:endParaRPr lang="ja-JP" altLang="en-GB" sz="20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94032" y="4989914"/>
            <a:ext cx="12795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</a:t>
            </a:r>
            <a:r>
              <a:rPr lang="ja-JP" alt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sun</a:t>
            </a:r>
            <a:endParaRPr lang="ja-JP" altLang="en-GB" sz="20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827584" y="5661730"/>
            <a:ext cx="1480445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000" b="1" dirty="0" smtClean="0">
                <a:solidFill>
                  <a:srgbClr val="FFFF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region of the present study</a:t>
            </a:r>
            <a:endParaRPr lang="ja-JP" altLang="en-GB" sz="2000" b="1" dirty="0">
              <a:solidFill>
                <a:srgbClr val="FFFF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24587" name="グループ化 21"/>
          <p:cNvGrpSpPr>
            <a:grpSpLocks/>
          </p:cNvGrpSpPr>
          <p:nvPr/>
        </p:nvGrpSpPr>
        <p:grpSpPr bwMode="auto">
          <a:xfrm>
            <a:off x="1952002" y="3918616"/>
            <a:ext cx="4446420" cy="2727325"/>
            <a:chOff x="1261124" y="3146425"/>
            <a:chExt cx="5939776" cy="3643313"/>
          </a:xfrm>
        </p:grpSpPr>
        <p:pic>
          <p:nvPicPr>
            <p:cNvPr id="24590" name="Picture 7" descr="E:\miyasita\tmp\100217\授賞式講演\figs\jaxa\geotail_orbit.png"/>
            <p:cNvPicPr>
              <a:picLocks noChangeAspect="1" noChangeArrowheads="1"/>
            </p:cNvPicPr>
            <p:nvPr/>
          </p:nvPicPr>
          <p:blipFill>
            <a:blip r:embed="rId4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25" y="3146425"/>
              <a:ext cx="5464175" cy="364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円/楕円 7"/>
            <p:cNvSpPr>
              <a:spLocks noChangeAspect="1"/>
            </p:cNvSpPr>
            <p:nvPr/>
          </p:nvSpPr>
          <p:spPr bwMode="auto">
            <a:xfrm>
              <a:off x="2292350" y="3903663"/>
              <a:ext cx="1825625" cy="1738312"/>
            </a:xfrm>
            <a:prstGeom prst="ellips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5032" y="3238958"/>
              <a:ext cx="2513498" cy="31247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1" hangingPunct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altLang="ja-JP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lunar orbit (60 Re)</a:t>
              </a:r>
              <a:endParaRPr lang="ja-JP" altLang="en-GB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 flipH="1">
              <a:off x="3328988" y="3444875"/>
              <a:ext cx="265112" cy="444500"/>
            </a:xfrm>
            <a:prstGeom prst="line">
              <a:avLst/>
            </a:prstGeom>
            <a:noFill/>
            <a:ln w="44450">
              <a:solidFill>
                <a:srgbClr val="262699"/>
              </a:solidFill>
              <a:round/>
              <a:headEnd/>
              <a:tailEnd type="none" w="lg" len="lg"/>
            </a:ln>
          </p:spPr>
          <p:txBody>
            <a:bodyPr/>
            <a:lstStyle/>
            <a:p>
              <a:pPr>
                <a:defRPr/>
              </a:pPr>
              <a:endParaRPr lang="ja-JP" altLang="en-US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2" name="正方形/長方形 11"/>
            <p:cNvSpPr/>
            <p:nvPr/>
          </p:nvSpPr>
          <p:spPr bwMode="auto">
            <a:xfrm>
              <a:off x="3271838" y="4575175"/>
              <a:ext cx="442912" cy="457200"/>
            </a:xfrm>
            <a:prstGeom prst="rect">
              <a:avLst/>
            </a:prstGeom>
            <a:noFill/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261124" y="3909203"/>
              <a:ext cx="1947214" cy="878698"/>
            </a:xfrm>
            <a:prstGeom prst="line">
              <a:avLst/>
            </a:prstGeom>
            <a:noFill/>
            <a:ln w="44450">
              <a:solidFill>
                <a:srgbClr val="262699"/>
              </a:solidFill>
              <a:round/>
              <a:headEnd/>
              <a:tailEnd type="none" w="lg" len="lg"/>
            </a:ln>
          </p:spPr>
          <p:txBody>
            <a:bodyPr/>
            <a:lstStyle/>
            <a:p>
              <a:pPr>
                <a:defRPr/>
              </a:pPr>
              <a:endParaRPr lang="ja-JP" altLang="en-US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5537594" y="5973824"/>
              <a:ext cx="1635268" cy="2840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1" hangingPunct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altLang="ja-JP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magnetotail</a:t>
              </a:r>
              <a:endParaRPr lang="ja-JP" altLang="en-GB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V="1">
              <a:off x="1714500" y="5016500"/>
              <a:ext cx="1666875" cy="642938"/>
            </a:xfrm>
            <a:prstGeom prst="line">
              <a:avLst/>
            </a:prstGeom>
            <a:noFill/>
            <a:ln w="44450">
              <a:solidFill>
                <a:srgbClr val="262699"/>
              </a:solidFill>
              <a:round/>
              <a:headEnd/>
              <a:tailEnd type="none" w="lg" len="lg"/>
            </a:ln>
          </p:spPr>
          <p:txBody>
            <a:bodyPr/>
            <a:lstStyle/>
            <a:p>
              <a:pPr>
                <a:defRPr/>
              </a:pPr>
              <a:endParaRPr lang="ja-JP" altLang="en-US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495666" y="4289346"/>
            <a:ext cx="1794585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Geotail orbit</a:t>
            </a:r>
          </a:p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 view from</a:t>
            </a:r>
          </a:p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north</a:t>
            </a:r>
            <a:endParaRPr lang="en-US" altLang="ja-JP" sz="20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525298" y="6345578"/>
            <a:ext cx="219048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Re: </a:t>
            </a: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Earth’s radius</a:t>
            </a:r>
            <a:endParaRPr lang="ja-JP" altLang="en-GB" sz="20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5435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 idx="4294967295"/>
          </p:nvPr>
        </p:nvSpPr>
        <p:spPr>
          <a:xfrm>
            <a:off x="211138" y="115888"/>
            <a:ext cx="7805737" cy="503237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ja-JP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kern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 Study</a:t>
            </a:r>
            <a:endParaRPr lang="ja-JP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9"/>
          <p:cNvSpPr>
            <a:spLocks noChangeArrowheads="1"/>
          </p:cNvSpPr>
          <p:nvPr/>
        </p:nvSpPr>
        <p:spPr bwMode="auto">
          <a:xfrm>
            <a:off x="4346575" y="44450"/>
            <a:ext cx="4752975" cy="6767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101" name="Text Box 12"/>
          <p:cNvSpPr txBox="1">
            <a:spLocks noChangeArrowheads="1"/>
          </p:cNvSpPr>
          <p:nvPr/>
        </p:nvSpPr>
        <p:spPr bwMode="auto">
          <a:xfrm>
            <a:off x="4962525" y="-26988"/>
            <a:ext cx="503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altLang="ja-JP" sz="1800" b="1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Vx</a:t>
            </a:r>
            <a:endParaRPr lang="en-US" altLang="ja-JP" sz="1800" b="1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02" name="Text Box 13"/>
          <p:cNvSpPr txBox="1">
            <a:spLocks noChangeArrowheads="1"/>
          </p:cNvSpPr>
          <p:nvPr/>
        </p:nvSpPr>
        <p:spPr bwMode="auto">
          <a:xfrm>
            <a:off x="6357938" y="-38100"/>
            <a:ext cx="803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Δ</a:t>
            </a:r>
            <a:r>
              <a:rPr lang="en-GB" altLang="ja-JP" sz="1800" b="1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Bz</a:t>
            </a:r>
            <a:endParaRPr lang="en-US" altLang="ja-JP" sz="1800" b="1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03" name="Text Box 14"/>
          <p:cNvSpPr txBox="1">
            <a:spLocks noChangeArrowheads="1"/>
          </p:cNvSpPr>
          <p:nvPr/>
        </p:nvSpPr>
        <p:spPr bwMode="auto">
          <a:xfrm>
            <a:off x="7772400" y="-12700"/>
            <a:ext cx="657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Δ</a:t>
            </a:r>
            <a:r>
              <a:rPr lang="en-GB" altLang="ja-JP" sz="1800" b="1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Pt</a:t>
            </a:r>
            <a:endParaRPr lang="en-US" altLang="ja-JP" sz="1800" b="1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04" name="Rectangle 16"/>
          <p:cNvSpPr>
            <a:spLocks noChangeArrowheads="1"/>
          </p:cNvSpPr>
          <p:nvPr/>
        </p:nvSpPr>
        <p:spPr bwMode="auto">
          <a:xfrm>
            <a:off x="157163" y="765175"/>
            <a:ext cx="453548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defTabSz="449263" eaLnBrk="1" hangingPunct="1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spc="-15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 Magnetic reconnection</a:t>
            </a:r>
            <a:endParaRPr lang="en-US" altLang="ja-JP" sz="2400" b="1" spc="-15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39725" indent="-339725" defTabSz="449263" eaLnBrk="1" hangingPunct="1"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16 &gt; X &gt; -20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</a:p>
          <a:p>
            <a:pPr marL="339725" indent="-339725" defTabSz="449263" eaLnBrk="1" hangingPunct="1"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spc="-1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spc="-150" dirty="0" smtClean="0">
                <a:latin typeface="Arial" pitchFamily="34" charset="0"/>
                <a:ea typeface="+mn-ea"/>
                <a:cs typeface="Arial" pitchFamily="34" charset="0"/>
              </a:rPr>
              <a:t>   tailward edge of the thin CS</a:t>
            </a:r>
          </a:p>
          <a:p>
            <a:pPr defTabSz="449263" eaLnBrk="1" hangingPunct="1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spc="-15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 Dipolarization</a:t>
            </a:r>
          </a:p>
          <a:p>
            <a:pPr marL="339725" indent="-339725" defTabSz="449263" eaLnBrk="1" hangingPunct="1"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spc="-150" dirty="0" smtClean="0"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7 &gt; X &gt; -10 Re</a:t>
            </a:r>
          </a:p>
          <a:p>
            <a:pPr marL="339725" indent="-339725" defTabSz="449263" eaLnBrk="1" hangingPunct="1"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spc="-150" dirty="0" smtClean="0">
                <a:latin typeface="Arial" pitchFamily="34" charset="0"/>
                <a:ea typeface="+mn-ea"/>
                <a:cs typeface="Arial" pitchFamily="34" charset="0"/>
              </a:rPr>
              <a:t>             2 </a:t>
            </a:r>
            <a:r>
              <a:rPr lang="en-US" altLang="ja-JP" sz="2400" b="1" spc="-150" dirty="0">
                <a:latin typeface="Arial" pitchFamily="34" charset="0"/>
                <a:ea typeface="+mn-ea"/>
                <a:cs typeface="Arial" pitchFamily="34" charset="0"/>
              </a:rPr>
              <a:t>min before onset.</a:t>
            </a:r>
          </a:p>
          <a:p>
            <a:pPr marL="339725" indent="-339725" defTabSz="449263" eaLnBrk="1" hangingPunct="1"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ja-JP" altLang="en-US" sz="800" b="1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449263" eaLnBrk="1" hangingPunct="1"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449263" eaLnBrk="1" hangingPunct="1"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449263" eaLnBrk="1" hangingPunct="1"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449263" eaLnBrk="1" hangingPunct="1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 Total </a:t>
            </a: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ressure </a:t>
            </a:r>
            <a:r>
              <a:rPr lang="en-US" altLang="ja-JP" sz="2400" b="1" dirty="0">
                <a:latin typeface="Arial" pitchFamily="34" charset="0"/>
                <a:ea typeface="+mn-ea"/>
                <a:cs typeface="Arial" pitchFamily="34" charset="0"/>
              </a:rPr>
              <a:t>(Pi + Pb</a:t>
            </a: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180000" lvl="2" defTabSz="449263" eaLnBrk="1" hangingPunct="1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ja-JP" altLang="en-US" sz="2400" b="1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</a:rPr>
              <a:t>largely </a:t>
            </a:r>
            <a:r>
              <a:rPr lang="en-US" altLang="ja-JP" sz="2400" b="1" dirty="0">
                <a:latin typeface="Arial" pitchFamily="34" charset="0"/>
                <a:ea typeface="+mn-ea"/>
                <a:cs typeface="Arial" pitchFamily="34" charset="0"/>
              </a:rPr>
              <a:t>decreases</a:t>
            </a:r>
          </a:p>
          <a:p>
            <a:pPr marL="339725" indent="-339725" defTabSz="449263" eaLnBrk="1" hangingPunct="1"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ja-JP" altLang="en-US" sz="2400" b="1" dirty="0" smtClean="0"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</a:rPr>
              <a:t>at</a:t>
            </a:r>
            <a:r>
              <a:rPr lang="ja-JP" altLang="en-US" sz="2400" b="1" dirty="0" smtClean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ja-JP" sz="2400" b="1" dirty="0">
                <a:latin typeface="Arial" pitchFamily="34" charset="0"/>
                <a:ea typeface="+mn-ea"/>
                <a:cs typeface="Arial" pitchFamily="34" charset="0"/>
              </a:rPr>
              <a:t>-10&gt; X &gt; -18 </a:t>
            </a: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</a:rPr>
              <a:t>Re</a:t>
            </a:r>
          </a:p>
          <a:p>
            <a:pPr marL="339725" indent="-339725" defTabSz="449263" eaLnBrk="1" hangingPunct="1"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</a:rPr>
              <a:t>   (between NENL and CD)</a:t>
            </a:r>
            <a:endParaRPr lang="en-US" altLang="ja-JP" sz="2400" b="1" dirty="0">
              <a:latin typeface="Arial" pitchFamily="34" charset="0"/>
              <a:ea typeface="+mn-ea"/>
              <a:cs typeface="Arial" pitchFamily="34" charset="0"/>
            </a:endParaRPr>
          </a:p>
          <a:p>
            <a:pPr marL="180000" defTabSz="449263" eaLnBrk="1" hangingPunct="1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ja-JP" sz="2400" b="1" dirty="0">
                <a:latin typeface="Arial" pitchFamily="34" charset="0"/>
                <a:ea typeface="+mn-ea"/>
                <a:cs typeface="Arial" pitchFamily="34" charset="0"/>
              </a:rPr>
              <a:t>increases at X &gt; -10 Re</a:t>
            </a:r>
          </a:p>
          <a:p>
            <a:pPr defTabSz="449263" eaLnBrk="1" hangingPunct="1"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</a:rPr>
              <a:t>  (</a:t>
            </a:r>
            <a:r>
              <a:rPr lang="en-US" altLang="ja-JP" sz="2400" b="1" dirty="0">
                <a:latin typeface="Arial" pitchFamily="34" charset="0"/>
                <a:ea typeface="+mn-ea"/>
                <a:cs typeface="Arial" pitchFamily="34" charset="0"/>
              </a:rPr>
              <a:t>dipolarization</a:t>
            </a: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defTabSz="449263" eaLnBrk="1" hangingPunct="1"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defTabSz="449263" eaLnBrk="1" hangingPunct="1">
              <a:buClr>
                <a:schemeClr val="bg1"/>
              </a:buClr>
              <a:buSzPct val="45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682" name="Picture 21" descr="figure01a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68288"/>
            <a:ext cx="4537075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403648" y="6474822"/>
            <a:ext cx="2965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b="1" dirty="0">
                <a:latin typeface="Arial" panose="020B0604020202020204" pitchFamily="34" charset="0"/>
                <a:ea typeface="+mn-ea"/>
                <a:cs typeface="Arial" pitchFamily="34" charset="0"/>
              </a:rPr>
              <a:t>Miyashita et al. (</a:t>
            </a:r>
            <a:r>
              <a:rPr lang="en-US" altLang="ja-JP" b="1" dirty="0" smtClean="0">
                <a:latin typeface="Arial" panose="020B0604020202020204" pitchFamily="34" charset="0"/>
                <a:ea typeface="+mn-ea"/>
                <a:cs typeface="Arial" pitchFamily="34" charset="0"/>
              </a:rPr>
              <a:t>2009</a:t>
            </a:r>
            <a:r>
              <a:rPr lang="en-US" altLang="ja-JP" b="1" dirty="0">
                <a:latin typeface="Arial" panose="020B0604020202020204" pitchFamily="34" charset="0"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28684" name="Text Box 6"/>
          <p:cNvSpPr txBox="1">
            <a:spLocks noChangeArrowheads="1"/>
          </p:cNvSpPr>
          <p:nvPr/>
        </p:nvSpPr>
        <p:spPr bwMode="auto">
          <a:xfrm>
            <a:off x="4137025" y="3505200"/>
            <a:ext cx="90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/>
            <a:r>
              <a:rPr lang="en-GB" altLang="ja-JP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Auroral</a:t>
            </a:r>
          </a:p>
          <a:p>
            <a:pPr algn="r"/>
            <a:r>
              <a:rPr lang="en-GB" altLang="ja-JP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endParaRPr lang="en-US" altLang="ja-JP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5" name="Text Box 12"/>
          <p:cNvSpPr txBox="1">
            <a:spLocks noChangeArrowheads="1"/>
          </p:cNvSpPr>
          <p:nvPr/>
        </p:nvSpPr>
        <p:spPr bwMode="auto">
          <a:xfrm>
            <a:off x="4702175" y="6099175"/>
            <a:ext cx="271463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/>
            <a:r>
              <a:rPr lang="en-US" altLang="ja-JP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28686" name="Text Box 12"/>
          <p:cNvSpPr txBox="1">
            <a:spLocks noChangeArrowheads="1"/>
          </p:cNvSpPr>
          <p:nvPr/>
        </p:nvSpPr>
        <p:spPr bwMode="auto">
          <a:xfrm>
            <a:off x="5345113" y="6467475"/>
            <a:ext cx="2714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/>
            <a:r>
              <a:rPr lang="en-US" altLang="ja-JP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687" name="円/楕円 21"/>
          <p:cNvSpPr>
            <a:spLocks noChangeArrowheads="1"/>
          </p:cNvSpPr>
          <p:nvPr/>
        </p:nvSpPr>
        <p:spPr bwMode="auto">
          <a:xfrm>
            <a:off x="8048625" y="2443163"/>
            <a:ext cx="503238" cy="504825"/>
          </a:xfrm>
          <a:prstGeom prst="ellipse">
            <a:avLst/>
          </a:prstGeom>
          <a:noFill/>
          <a:ln w="50800" algn="ctr">
            <a:solidFill>
              <a:srgbClr val="4800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690" name="直線コネクタ 20"/>
          <p:cNvCxnSpPr>
            <a:cxnSpLocks noChangeShapeType="1"/>
          </p:cNvCxnSpPr>
          <p:nvPr/>
        </p:nvCxnSpPr>
        <p:spPr bwMode="auto">
          <a:xfrm rot="5400000">
            <a:off x="5448300" y="2714626"/>
            <a:ext cx="346075" cy="0"/>
          </a:xfrm>
          <a:prstGeom prst="line">
            <a:avLst/>
          </a:prstGeom>
          <a:noFill/>
          <a:ln w="50800" algn="ctr">
            <a:solidFill>
              <a:srgbClr val="4800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1" name="直線コネクタ 24"/>
          <p:cNvCxnSpPr>
            <a:cxnSpLocks noChangeShapeType="1"/>
          </p:cNvCxnSpPr>
          <p:nvPr/>
        </p:nvCxnSpPr>
        <p:spPr bwMode="auto">
          <a:xfrm rot="5400000">
            <a:off x="6888162" y="2714626"/>
            <a:ext cx="346075" cy="0"/>
          </a:xfrm>
          <a:prstGeom prst="line">
            <a:avLst/>
          </a:prstGeom>
          <a:noFill/>
          <a:ln w="50800" algn="ctr">
            <a:solidFill>
              <a:srgbClr val="4800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92" name="Text Box 12"/>
          <p:cNvSpPr txBox="1">
            <a:spLocks noChangeArrowheads="1"/>
          </p:cNvSpPr>
          <p:nvPr/>
        </p:nvSpPr>
        <p:spPr bwMode="auto">
          <a:xfrm>
            <a:off x="4640263" y="5507038"/>
            <a:ext cx="4778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/>
            <a:r>
              <a:rPr lang="en-US" altLang="ja-JP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</a:p>
        </p:txBody>
      </p:sp>
      <p:sp>
        <p:nvSpPr>
          <p:cNvPr id="28693" name="Text Box 12"/>
          <p:cNvSpPr txBox="1">
            <a:spLocks noChangeArrowheads="1"/>
          </p:cNvSpPr>
          <p:nvPr/>
        </p:nvSpPr>
        <p:spPr bwMode="auto">
          <a:xfrm>
            <a:off x="4640263" y="6310313"/>
            <a:ext cx="4778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/>
            <a:r>
              <a:rPr lang="en-US" altLang="ja-JP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694" name="Text Box 12"/>
          <p:cNvSpPr txBox="1">
            <a:spLocks noChangeArrowheads="1"/>
          </p:cNvSpPr>
          <p:nvPr/>
        </p:nvSpPr>
        <p:spPr bwMode="auto">
          <a:xfrm>
            <a:off x="4887913" y="6467475"/>
            <a:ext cx="4778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/>
            <a:r>
              <a:rPr lang="en-US" altLang="ja-JP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</p:txBody>
      </p:sp>
      <p:sp>
        <p:nvSpPr>
          <p:cNvPr id="28695" name="Text Box 12"/>
          <p:cNvSpPr txBox="1">
            <a:spLocks noChangeArrowheads="1"/>
          </p:cNvSpPr>
          <p:nvPr/>
        </p:nvSpPr>
        <p:spPr bwMode="auto">
          <a:xfrm>
            <a:off x="5641975" y="6467475"/>
            <a:ext cx="4778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/>
            <a:r>
              <a:rPr lang="en-US" altLang="ja-JP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-32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529388" y="6565900"/>
            <a:ext cx="22336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</a:t>
            </a:r>
            <a:r>
              <a:rPr lang="en-US" altLang="ja-JP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244975" y="6565900"/>
            <a:ext cx="22336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earthward </a:t>
            </a:r>
            <a:r>
              <a:rPr lang="en-US" altLang="ja-JP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tailward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609901" y="3080081"/>
            <a:ext cx="3154840" cy="1020056"/>
            <a:chOff x="1195388" y="8866151"/>
            <a:chExt cx="3756025" cy="1214437"/>
          </a:xfrm>
        </p:grpSpPr>
        <p:sp>
          <p:nvSpPr>
            <p:cNvPr id="33" name="正方形/長方形 19"/>
            <p:cNvSpPr>
              <a:spLocks noChangeArrowheads="1"/>
            </p:cNvSpPr>
            <p:nvPr/>
          </p:nvSpPr>
          <p:spPr bwMode="auto">
            <a:xfrm>
              <a:off x="1195388" y="8866151"/>
              <a:ext cx="3756025" cy="12144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21" descr="E:\miyasita\figures\presentation\schematic\magnetotail2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9016963"/>
              <a:ext cx="3629025" cy="92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直線矢印コネクタ 7"/>
            <p:cNvCxnSpPr>
              <a:cxnSpLocks noChangeShapeType="1"/>
            </p:cNvCxnSpPr>
            <p:nvPr/>
          </p:nvCxnSpPr>
          <p:spPr bwMode="auto">
            <a:xfrm rot="10800000">
              <a:off x="2797176" y="9470988"/>
              <a:ext cx="561975" cy="1588"/>
            </a:xfrm>
            <a:prstGeom prst="straightConnector1">
              <a:avLst/>
            </a:prstGeom>
            <a:noFill/>
            <a:ln w="79375" algn="ctr">
              <a:solidFill>
                <a:srgbClr val="60001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直線矢印コネクタ 7"/>
            <p:cNvCxnSpPr>
              <a:cxnSpLocks noChangeShapeType="1"/>
            </p:cNvCxnSpPr>
            <p:nvPr/>
          </p:nvCxnSpPr>
          <p:spPr bwMode="auto">
            <a:xfrm>
              <a:off x="3873501" y="9466226"/>
              <a:ext cx="717550" cy="1587"/>
            </a:xfrm>
            <a:prstGeom prst="straightConnector1">
              <a:avLst/>
            </a:prstGeom>
            <a:noFill/>
            <a:ln w="79375" algn="ctr">
              <a:solidFill>
                <a:srgbClr val="00001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直線矢印コネクタ 7"/>
            <p:cNvCxnSpPr>
              <a:cxnSpLocks noChangeShapeType="1"/>
            </p:cNvCxnSpPr>
            <p:nvPr/>
          </p:nvCxnSpPr>
          <p:spPr bwMode="auto">
            <a:xfrm rot="5400000">
              <a:off x="3739175" y="9467516"/>
              <a:ext cx="428625" cy="11112"/>
            </a:xfrm>
            <a:prstGeom prst="straightConnector1">
              <a:avLst/>
            </a:prstGeom>
            <a:noFill/>
            <a:ln w="50800" algn="ctr">
              <a:solidFill>
                <a:schemeClr val="accent2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直線矢印コネクタ 7"/>
            <p:cNvCxnSpPr>
              <a:cxnSpLocks noChangeShapeType="1"/>
            </p:cNvCxnSpPr>
            <p:nvPr/>
          </p:nvCxnSpPr>
          <p:spPr bwMode="auto">
            <a:xfrm rot="16200000">
              <a:off x="2445658" y="9442435"/>
              <a:ext cx="509716" cy="1447"/>
            </a:xfrm>
            <a:prstGeom prst="straightConnector1">
              <a:avLst/>
            </a:prstGeom>
            <a:noFill/>
            <a:ln w="50800" algn="ctr">
              <a:solidFill>
                <a:srgbClr val="60001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1281760" y="3077024"/>
            <a:ext cx="1438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Bz&gt;0  Vx&gt;0</a:t>
            </a:r>
            <a:endParaRPr lang="en-US" altLang="ja-JP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364933" y="3747340"/>
            <a:ext cx="1438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b="1" dirty="0" smtClean="0">
                <a:solidFill>
                  <a:srgbClr val="26269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Bz&lt;0  Vx&lt;0</a:t>
            </a:r>
            <a:endParaRPr lang="en-US" altLang="ja-JP" b="1" dirty="0">
              <a:solidFill>
                <a:srgbClr val="262699"/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円/楕円 21"/>
          <p:cNvSpPr>
            <a:spLocks noChangeArrowheads="1"/>
          </p:cNvSpPr>
          <p:nvPr/>
        </p:nvSpPr>
        <p:spPr bwMode="auto">
          <a:xfrm>
            <a:off x="7983538" y="3144838"/>
            <a:ext cx="188912" cy="647700"/>
          </a:xfrm>
          <a:prstGeom prst="ellipse">
            <a:avLst/>
          </a:prstGeom>
          <a:noFill/>
          <a:ln w="50800" algn="ctr">
            <a:solidFill>
              <a:srgbClr val="4800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円/楕円 21"/>
          <p:cNvSpPr>
            <a:spLocks noChangeArrowheads="1"/>
          </p:cNvSpPr>
          <p:nvPr/>
        </p:nvSpPr>
        <p:spPr bwMode="auto">
          <a:xfrm>
            <a:off x="6588125" y="2352675"/>
            <a:ext cx="287338" cy="504825"/>
          </a:xfrm>
          <a:prstGeom prst="ellipse">
            <a:avLst/>
          </a:prstGeom>
          <a:noFill/>
          <a:ln w="50800" algn="ctr">
            <a:solidFill>
              <a:srgbClr val="4800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494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461375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 KASI School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88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University of Science and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Technology</a:t>
            </a:r>
            <a:endParaRPr lang="en-US" altLang="ja-JP" sz="2400" b="1" dirty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https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://ust.ac.kr/eng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KASI School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Astronomy and Space Science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https://www.kasi.re.kr/eng/pageView/338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Graduate School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Master course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PhD course</a:t>
            </a:r>
          </a:p>
          <a:p>
            <a:pPr marL="800100" lvl="1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Integrated </a:t>
            </a:r>
            <a:r>
              <a:rPr lang="en-US" altLang="ja-JP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course (Master + </a:t>
            </a: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PhD)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Campuses: national research institutes in South Korea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Admission: twice a year (spring and fall)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Internship (summer)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199" y="857250"/>
            <a:ext cx="2095289" cy="10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200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3203848" y="2285403"/>
            <a:ext cx="5723378" cy="3708773"/>
            <a:chOff x="3059113" y="2178968"/>
            <a:chExt cx="5784850" cy="3748607"/>
          </a:xfrm>
        </p:grpSpPr>
        <p:pic>
          <p:nvPicPr>
            <p:cNvPr id="28681" name="Picture 3" descr="E:\miyasita\figures\presentation\seaab\figs\figs_bin\2min_binxy_forma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113" y="2178968"/>
              <a:ext cx="5784850" cy="3705225"/>
            </a:xfrm>
            <a:prstGeom prst="rect">
              <a:avLst/>
            </a:prstGeom>
            <a:noFill/>
            <a:ln w="508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 Box 10"/>
            <p:cNvSpPr txBox="1">
              <a:spLocks noChangeArrowheads="1"/>
            </p:cNvSpPr>
            <p:nvPr/>
          </p:nvSpPr>
          <p:spPr bwMode="auto">
            <a:xfrm>
              <a:off x="5981700" y="5558243"/>
              <a:ext cx="29686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altLang="ja-JP" sz="2400" b="1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X</a:t>
              </a:r>
              <a:endParaRPr lang="ja-JP" altLang="en-GB" sz="2400" b="1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37" name="Text Box 10"/>
            <p:cNvSpPr txBox="1">
              <a:spLocks noChangeArrowheads="1"/>
            </p:cNvSpPr>
            <p:nvPr/>
          </p:nvSpPr>
          <p:spPr bwMode="auto">
            <a:xfrm>
              <a:off x="3962400" y="4045868"/>
              <a:ext cx="29686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altLang="ja-JP" sz="2400" b="1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Y</a:t>
              </a:r>
              <a:endParaRPr lang="ja-JP" altLang="en-GB" sz="2400" b="1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4335463" y="5128543"/>
              <a:ext cx="381000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altLang="ja-JP" sz="1800" b="1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15</a:t>
              </a:r>
              <a:endParaRPr lang="ja-JP" altLang="en-GB" sz="1800" b="1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39" name="Text Box 10"/>
            <p:cNvSpPr txBox="1">
              <a:spLocks noChangeArrowheads="1"/>
            </p:cNvSpPr>
            <p:nvPr/>
          </p:nvSpPr>
          <p:spPr bwMode="auto">
            <a:xfrm>
              <a:off x="4046538" y="2442493"/>
              <a:ext cx="669925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altLang="ja-JP" sz="1800" b="1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-15</a:t>
              </a:r>
              <a:endParaRPr lang="ja-JP" altLang="en-GB" sz="1800" b="1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286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14312" y="88900"/>
            <a:ext cx="69499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49263" eaLnBrk="1" hangingPunct="1">
              <a:buClr>
                <a:srgbClr val="000000"/>
              </a:buClr>
              <a:buSzPct val="100000"/>
              <a:defRPr/>
            </a:pPr>
            <a:r>
              <a:rPr kumimoji="1" lang="ja-JP" altLang="en-US" sz="4000" b="1" kern="0" baseline="6000" dirty="0">
                <a:solidFill>
                  <a:srgbClr val="FFFF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Format of Panel </a:t>
            </a:r>
            <a:endParaRPr lang="en-US" altLang="ja-JP" sz="3200" b="1" dirty="0">
              <a:solidFill>
                <a:srgbClr val="FFFF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750693" y="5997352"/>
            <a:ext cx="41417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GB" altLang="ja-JP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|</a:t>
            </a:r>
            <a:r>
              <a:rPr lang="en-GB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Y|&lt;15 Re, </a:t>
            </a:r>
            <a:r>
              <a:rPr lang="en-GB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&gt; X &gt; -32 Re</a:t>
            </a:r>
            <a:endParaRPr lang="en-US" altLang="ja-JP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Re: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Earth’s radius</a:t>
            </a:r>
            <a:endParaRPr lang="ja-JP" altLang="en-GB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8" name="Text Box 17"/>
          <p:cNvSpPr txBox="1">
            <a:spLocks noChangeArrowheads="1"/>
          </p:cNvSpPr>
          <p:nvPr/>
        </p:nvSpPr>
        <p:spPr bwMode="auto">
          <a:xfrm>
            <a:off x="1254543" y="3755395"/>
            <a:ext cx="1887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 Sun</a:t>
            </a:r>
            <a:endParaRPr lang="en-US" altLang="ja-JP" sz="24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28679" name="グループ化 3"/>
          <p:cNvGrpSpPr>
            <a:grpSpLocks/>
          </p:cNvGrpSpPr>
          <p:nvPr/>
        </p:nvGrpSpPr>
        <p:grpSpPr bwMode="auto">
          <a:xfrm>
            <a:off x="301625" y="1108514"/>
            <a:ext cx="2902223" cy="968243"/>
            <a:chOff x="260350" y="2601913"/>
            <a:chExt cx="3854981" cy="1287121"/>
          </a:xfrm>
        </p:grpSpPr>
        <p:sp>
          <p:nvSpPr>
            <p:cNvPr id="28691" name="正方形/長方形 19"/>
            <p:cNvSpPr>
              <a:spLocks noChangeArrowheads="1"/>
            </p:cNvSpPr>
            <p:nvPr/>
          </p:nvSpPr>
          <p:spPr bwMode="auto">
            <a:xfrm>
              <a:off x="260350" y="2601913"/>
              <a:ext cx="3756025" cy="12144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32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8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24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ja-JP" alt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692" name="Picture 21" descr="E:\miyasita\figures\presentation\schematic\magnetotail2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2752725"/>
              <a:ext cx="3629025" cy="92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1246870" y="3438982"/>
              <a:ext cx="2868461" cy="450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view from the dusk</a:t>
              </a:r>
              <a:endParaRPr lang="en-US" altLang="ja-JP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788024" y="1434952"/>
            <a:ext cx="36362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Equatorial plane</a:t>
            </a:r>
          </a:p>
          <a:p>
            <a:pPr algn="ctr"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 view from the north</a:t>
            </a:r>
            <a:endParaRPr lang="en-US" altLang="ja-JP" sz="24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" name="円弧 5"/>
          <p:cNvSpPr/>
          <p:nvPr/>
        </p:nvSpPr>
        <p:spPr bwMode="auto">
          <a:xfrm rot="891993">
            <a:off x="762255" y="1616195"/>
            <a:ext cx="4624237" cy="1778004"/>
          </a:xfrm>
          <a:prstGeom prst="arc">
            <a:avLst>
              <a:gd name="adj1" fmla="val 14552492"/>
              <a:gd name="adj2" fmla="val 20922042"/>
            </a:avLst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592492" y="4820993"/>
            <a:ext cx="79875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Earth</a:t>
            </a:r>
            <a:endParaRPr lang="ja-JP" altLang="en-GB" sz="2400" b="1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flipV="1">
            <a:off x="4313561" y="4062730"/>
            <a:ext cx="585802" cy="806429"/>
          </a:xfrm>
          <a:prstGeom prst="line">
            <a:avLst/>
          </a:prstGeom>
          <a:noFill/>
          <a:ln w="44450">
            <a:solidFill>
              <a:srgbClr val="262699"/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285698" y="4763005"/>
            <a:ext cx="283255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Time [min] from</a:t>
            </a:r>
          </a:p>
          <a:p>
            <a:pPr algn="r"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substorm onset</a:t>
            </a:r>
          </a:p>
          <a:p>
            <a:pPr algn="r">
              <a:defRPr/>
            </a:pPr>
            <a:r>
              <a:rPr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(t=0: initial auroral brightening)</a:t>
            </a:r>
            <a:endParaRPr lang="en-US" altLang="ja-JP" sz="24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 flipV="1">
            <a:off x="2584848" y="4217060"/>
            <a:ext cx="749434" cy="591485"/>
          </a:xfrm>
          <a:prstGeom prst="line">
            <a:avLst/>
          </a:prstGeom>
          <a:noFill/>
          <a:ln w="44450">
            <a:solidFill>
              <a:srgbClr val="262699"/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029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5024"/>
            <a:ext cx="5579170" cy="20938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</p:pic>
      <p:sp>
        <p:nvSpPr>
          <p:cNvPr id="3891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214313" y="884239"/>
            <a:ext cx="8929687" cy="247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series of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</a:t>
            </a: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statistical studies established 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overall   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morphological 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of magnetotail evolution and </a:t>
            </a:r>
            <a:endParaRPr lang="en-US" altLang="ja-JP" sz="24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energy 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 associated with substorm onsets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clarified </a:t>
            </a: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near-Earth reconnection plays an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important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role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triggering </a:t>
            </a: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substorm, energy release, and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reconfiguration.</a:t>
            </a:r>
            <a:endParaRPr lang="en-US" altLang="ja-JP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2" y="120650"/>
            <a:ext cx="8821737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Conclusions 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Statistical Studies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19" name="正方形/長方形 2"/>
          <p:cNvSpPr>
            <a:spLocks noChangeArrowheads="1"/>
          </p:cNvSpPr>
          <p:nvPr/>
        </p:nvSpPr>
        <p:spPr bwMode="auto">
          <a:xfrm>
            <a:off x="1835696" y="3140968"/>
            <a:ext cx="48245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492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492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FontTx/>
              <a:buNone/>
            </a:pPr>
            <a:r>
              <a:rPr kumimoji="0" lang="en-GB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X ~ -</a:t>
            </a:r>
            <a:r>
              <a:rPr kumimoji="0" lang="en-GB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kumimoji="0" lang="en-GB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at t = -4 or -2 min   </a:t>
            </a:r>
            <a:endParaRPr kumimoji="0" lang="en-GB" altLang="ja-JP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0" name="正方形/長方形 3"/>
          <p:cNvSpPr>
            <a:spLocks noChangeArrowheads="1"/>
          </p:cNvSpPr>
          <p:nvPr/>
        </p:nvSpPr>
        <p:spPr bwMode="auto">
          <a:xfrm>
            <a:off x="971600" y="5877272"/>
            <a:ext cx="41752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492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492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FontTx/>
              <a:buNone/>
            </a:pPr>
            <a:r>
              <a:rPr kumimoji="0" lang="en-US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kumimoji="0" lang="en-GB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kumimoji="0" lang="ja-JP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～</a:t>
            </a:r>
            <a:r>
              <a:rPr kumimoji="0" lang="en-GB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kumimoji="0" lang="en-US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kumimoji="0" lang="en-GB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at t = -2 min</a:t>
            </a:r>
            <a:endParaRPr kumimoji="0" lang="en-GB" altLang="ja-JP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FontTx/>
              <a:buNone/>
            </a:pPr>
            <a:r>
              <a:rPr kumimoji="0" lang="en-GB" altLang="ja-JP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GB" altLang="ja-JP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Expands in all directions</a:t>
            </a:r>
            <a:endParaRPr kumimoji="0" lang="en-US" altLang="ja-JP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360893" y="4535750"/>
            <a:ext cx="2757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There is no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evidence that</a:t>
            </a:r>
          </a:p>
          <a:p>
            <a:pPr defTabSz="449263" eaLnBrk="1" hangingPunct="1">
              <a:spcBef>
                <a:spcPts val="0"/>
              </a:spcBef>
              <a:buClr>
                <a:srgbClr val="FFFFFF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current disruption causes reconnection.</a:t>
            </a:r>
            <a:endParaRPr lang="en-US" altLang="ja-JP" sz="2000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H="1">
            <a:off x="4690044" y="3538786"/>
            <a:ext cx="92075" cy="322262"/>
          </a:xfrm>
          <a:prstGeom prst="line">
            <a:avLst/>
          </a:prstGeom>
          <a:noFill/>
          <a:ln w="44450">
            <a:solidFill>
              <a:srgbClr val="262699"/>
            </a:solidFill>
            <a:round/>
            <a:headEnd/>
            <a:tailEnd type="none" w="lg" len="med"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V="1">
            <a:off x="1887079" y="5505246"/>
            <a:ext cx="360040" cy="444034"/>
          </a:xfrm>
          <a:prstGeom prst="line">
            <a:avLst/>
          </a:prstGeom>
          <a:noFill/>
          <a:ln w="44450">
            <a:solidFill>
              <a:srgbClr val="262699"/>
            </a:solidFill>
            <a:round/>
            <a:headEnd/>
            <a:tailEnd type="none" w="lg" len="med"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23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461375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Multi-Point Simultaneous Observations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88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Time </a:t>
            </a:r>
            <a:r>
              <a:rPr lang="en-US" altLang="ja-JP" sz="2400" b="1" dirty="0">
                <a:latin typeface="Arial" panose="020B0604020202020204" pitchFamily="34" charset="0"/>
                <a:cs typeface="Arial" pitchFamily="34" charset="0"/>
              </a:rPr>
              <a:t>History of Events and Macroscale Interactions during Substorms (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THEMIS</a:t>
            </a:r>
            <a:r>
              <a:rPr lang="en-US" altLang="ja-JP" sz="2400" b="1" dirty="0">
                <a:latin typeface="Arial" panose="020B0604020202020204" pitchFamily="34" charset="0"/>
                <a:cs typeface="Arial" pitchFamily="34" charset="0"/>
              </a:rPr>
              <a:t>) </a:t>
            </a: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mission (2007-, USA)</a:t>
            </a:r>
            <a:endParaRPr lang="en-US" altLang="ja-JP" sz="2400" b="1" dirty="0">
              <a:latin typeface="Arial" panose="020B0604020202020204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5 spacecraft </a:t>
            </a: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in the magnetotail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    + ground-based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auroral cameras </a:t>
            </a: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and magnetometers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To solve the </a:t>
            </a:r>
            <a:r>
              <a:rPr lang="en-US" altLang="ja-JP" sz="2400" b="1" dirty="0">
                <a:latin typeface="Arial" panose="020B0604020202020204" pitchFamily="34" charset="0"/>
                <a:cs typeface="Arial" pitchFamily="34" charset="0"/>
              </a:rPr>
              <a:t>substorm triggering mechanism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42" y="3012718"/>
            <a:ext cx="6552728" cy="3630657"/>
          </a:xfrm>
          <a:prstGeom prst="rect">
            <a:avLst/>
          </a:prstGeom>
          <a:ln w="63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3543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461375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Multi-Point Simultaneous Observations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88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Reconnection signatures, such as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plasmoid and fast earthward flow,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were observed before dipolarization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  <a:endParaRPr lang="en-US" altLang="ja-JP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3489388" y="6509578"/>
            <a:ext cx="27545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Angelopoulos et al. (2008)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84" y="2359217"/>
            <a:ext cx="4253652" cy="178588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53" y="798257"/>
            <a:ext cx="2880320" cy="600210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8"/>
            <a:ext cx="5737508" cy="2217932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 bwMode="auto">
          <a:xfrm>
            <a:off x="358329" y="4645253"/>
            <a:ext cx="1117327" cy="14401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359383" y="5157192"/>
            <a:ext cx="1260289" cy="14401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358329" y="6021288"/>
            <a:ext cx="1117327" cy="14401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06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750175" cy="457200"/>
          </a:xfrm>
        </p:spPr>
        <p:txBody>
          <a:bodyPr/>
          <a:lstStyle/>
          <a:p>
            <a:pPr algn="l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■ </a:t>
            </a:r>
            <a:r>
              <a:rPr kumimoji="0" lang="en-US" altLang="ja-JP" sz="3200" b="1" kern="12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Stepwise Development of Onset </a:t>
            </a:r>
            <a:r>
              <a:rPr kumimoji="0" lang="en-US" altLang="ja-JP" sz="3200" b="1" kern="1200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kumimoji="0" lang="en-US" altLang="ja-JP" sz="3200" b="1" kern="12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urora</a:t>
            </a:r>
            <a:endParaRPr lang="en-US" altLang="ja-JP" sz="28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77574" y="1084119"/>
            <a:ext cx="214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Mende et </a:t>
            </a:r>
            <a:r>
              <a:rPr lang="en-US" altLang="ja-JP" b="1" dirty="0">
                <a:solidFill>
                  <a:schemeClr val="tx1"/>
                </a:solidFill>
                <a:latin typeface="Arial" panose="020B0604020202020204" pitchFamily="34" charset="0"/>
              </a:rPr>
              <a:t>al</a:t>
            </a:r>
            <a:r>
              <a:rPr lang="en-US" altLang="ja-JP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. (2009)</a:t>
            </a:r>
            <a:endParaRPr lang="en-US" altLang="ja-JP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2" descr="E:\miyasita\figures\presentation\schematic\paper\Mende_etal_AG09_Fig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34" y="875486"/>
            <a:ext cx="4261540" cy="276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コネクタ 7"/>
          <p:cNvCxnSpPr>
            <a:stCxn id="11" idx="3"/>
          </p:cNvCxnSpPr>
          <p:nvPr/>
        </p:nvCxnSpPr>
        <p:spPr bwMode="auto">
          <a:xfrm>
            <a:off x="2073743" y="1230225"/>
            <a:ext cx="1470832" cy="130751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" name="テキスト ボックス 10"/>
          <p:cNvSpPr txBox="1"/>
          <p:nvPr/>
        </p:nvSpPr>
        <p:spPr>
          <a:xfrm>
            <a:off x="505685" y="999392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(1) fading</a:t>
            </a:r>
            <a:endParaRPr lang="en-US" altLang="ja-JP" sz="24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直線コネクタ 11"/>
          <p:cNvCxnSpPr/>
          <p:nvPr/>
        </p:nvCxnSpPr>
        <p:spPr bwMode="auto">
          <a:xfrm flipV="1">
            <a:off x="2192558" y="2582070"/>
            <a:ext cx="2811490" cy="52917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直線コネクタ 12"/>
          <p:cNvCxnSpPr/>
          <p:nvPr/>
        </p:nvCxnSpPr>
        <p:spPr bwMode="auto">
          <a:xfrm flipH="1" flipV="1">
            <a:off x="5114386" y="2525957"/>
            <a:ext cx="3153" cy="1208891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 flipH="1" flipV="1">
            <a:off x="5482900" y="2395187"/>
            <a:ext cx="1589942" cy="44897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8" name="テキスト ボックス 17"/>
          <p:cNvSpPr txBox="1"/>
          <p:nvPr/>
        </p:nvSpPr>
        <p:spPr>
          <a:xfrm>
            <a:off x="505685" y="1916832"/>
            <a:ext cx="1912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(2) initial</a:t>
            </a:r>
          </a:p>
          <a:p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brightening</a:t>
            </a:r>
            <a:endParaRPr lang="en-US" altLang="ja-JP" sz="24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08502" y="3639982"/>
            <a:ext cx="4687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(3) enhancement of wave-like</a:t>
            </a:r>
          </a:p>
          <a:p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(bead-like) structure</a:t>
            </a:r>
            <a:endParaRPr lang="en-US" altLang="ja-JP" sz="24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92581" y="1949931"/>
            <a:ext cx="1996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(4) poleward</a:t>
            </a:r>
          </a:p>
          <a:p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expansion</a:t>
            </a:r>
            <a:endParaRPr lang="en-US" altLang="ja-JP" sz="24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40877" y="4554482"/>
            <a:ext cx="87236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Most studies mark only one or two timings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  and choose one as the substorm onset time.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Each step </a:t>
            </a:r>
            <a:r>
              <a:rPr lang="en-US" altLang="ja-JP" sz="2400" b="1" dirty="0"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corresponds </a:t>
            </a:r>
            <a:r>
              <a:rPr lang="en-US" altLang="ja-JP" sz="2400" b="1" dirty="0" smtClean="0"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to tail substorm signatures.</a:t>
            </a:r>
          </a:p>
          <a:p>
            <a:pPr marL="342900" indent="-342900" defTabSz="449263"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 It </a:t>
            </a: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is important to determine these auroral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steps, when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   we discuss </a:t>
            </a: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the timing issue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and </a:t>
            </a: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magnetotail changes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.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2" y="2718943"/>
            <a:ext cx="1554286" cy="7009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77" y="3710111"/>
            <a:ext cx="1554286" cy="7009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73" y="2811345"/>
            <a:ext cx="1554286" cy="70095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8840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750175" cy="457200"/>
          </a:xfrm>
        </p:spPr>
        <p:txBody>
          <a:bodyPr/>
          <a:lstStyle/>
          <a:p>
            <a:pPr algn="l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■ </a:t>
            </a:r>
            <a:r>
              <a:rPr kumimoji="0" lang="en-US" altLang="ja-JP" sz="3200" b="1" kern="12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Stepwise </a:t>
            </a:r>
            <a:r>
              <a:rPr kumimoji="0" lang="en-US" altLang="ja-JP" sz="3200" b="1" kern="1200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Development of Onset Aurora</a:t>
            </a:r>
            <a:endParaRPr lang="en-US" altLang="ja-JP" sz="28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06" y="1042330"/>
            <a:ext cx="6881194" cy="56618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1449" y="857250"/>
            <a:ext cx="2168303" cy="444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Auroral arc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development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associated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with a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substorm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onset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observed by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 THEMIS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ground-based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camera</a:t>
            </a:r>
            <a:endParaRPr lang="en-US" altLang="ja-JP" sz="2400" b="1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cxnSp>
        <p:nvCxnSpPr>
          <p:cNvPr id="7" name="直線矢印コネクタ 6"/>
          <p:cNvCxnSpPr/>
          <p:nvPr/>
        </p:nvCxnSpPr>
        <p:spPr bwMode="auto">
          <a:xfrm>
            <a:off x="2699792" y="908720"/>
            <a:ext cx="1814055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4" name="テキスト ボックス 1"/>
          <p:cNvSpPr txBox="1">
            <a:spLocks noChangeArrowheads="1"/>
          </p:cNvSpPr>
          <p:nvPr/>
        </p:nvSpPr>
        <p:spPr bwMode="auto">
          <a:xfrm>
            <a:off x="504056" y="6090396"/>
            <a:ext cx="16916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Miyashita et al</a:t>
            </a: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  <a:endParaRPr lang="ja-JP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円/楕円 11"/>
          <p:cNvSpPr/>
          <p:nvPr/>
        </p:nvSpPr>
        <p:spPr bwMode="auto">
          <a:xfrm rot="-1320000">
            <a:off x="4790056" y="2564136"/>
            <a:ext cx="689179" cy="225784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円/楕円 15"/>
          <p:cNvSpPr/>
          <p:nvPr/>
        </p:nvSpPr>
        <p:spPr bwMode="auto">
          <a:xfrm>
            <a:off x="4310548" y="4914588"/>
            <a:ext cx="936104" cy="210708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円/楕円 16"/>
          <p:cNvSpPr/>
          <p:nvPr/>
        </p:nvSpPr>
        <p:spPr bwMode="auto">
          <a:xfrm>
            <a:off x="4427983" y="5975860"/>
            <a:ext cx="648073" cy="331664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テキスト ボックス 1"/>
          <p:cNvSpPr txBox="1">
            <a:spLocks noChangeArrowheads="1"/>
          </p:cNvSpPr>
          <p:nvPr/>
        </p:nvSpPr>
        <p:spPr bwMode="auto">
          <a:xfrm>
            <a:off x="4434215" y="2831115"/>
            <a:ext cx="1161845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14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brightening</a:t>
            </a:r>
            <a:endParaRPr lang="ja-JP" alt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4567008" y="5084325"/>
            <a:ext cx="1847721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14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 of</a:t>
            </a:r>
          </a:p>
          <a:p>
            <a:pPr>
              <a:lnSpc>
                <a:spcPts val="14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wave-like structure</a:t>
            </a:r>
            <a:endParaRPr lang="ja-JP" alt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1"/>
          <p:cNvSpPr txBox="1">
            <a:spLocks noChangeArrowheads="1"/>
          </p:cNvSpPr>
          <p:nvPr/>
        </p:nvSpPr>
        <p:spPr bwMode="auto">
          <a:xfrm>
            <a:off x="4860032" y="6199625"/>
            <a:ext cx="1161845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14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poleward</a:t>
            </a:r>
          </a:p>
          <a:p>
            <a:pPr>
              <a:lnSpc>
                <a:spcPts val="14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  <a:endParaRPr lang="ja-JP" alt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58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461375" cy="457200"/>
          </a:xfrm>
        </p:spPr>
        <p:txBody>
          <a:bodyPr/>
          <a:lstStyle/>
          <a:p>
            <a:pPr algn="l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■ </a:t>
            </a:r>
            <a:r>
              <a:rPr kumimoji="0" lang="en-US" altLang="ja-JP" sz="3200" b="1" kern="12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Stepwise </a:t>
            </a:r>
            <a:r>
              <a:rPr kumimoji="0" lang="en-US" altLang="ja-JP" sz="3200" b="1" kern="1200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Development of Onset Aurora</a:t>
            </a:r>
            <a:endParaRPr lang="en-US" altLang="ja-JP" sz="28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3" y="1163982"/>
            <a:ext cx="7920880" cy="521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46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22183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Multi-Step Development of Substorm Onset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180000" lvl="1" indent="-180000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Auroral breakup, AKR, Pi2/1,</a:t>
            </a: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geomagnetic negative bay</a:t>
            </a:r>
          </a:p>
          <a:p>
            <a:pPr marL="0" lvl="1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develop in two steps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000" lvl="1" indent="-180000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indent="-339725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1558952" y="6532202"/>
            <a:ext cx="22625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Morioka et al.  (2010)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6" y="2165592"/>
            <a:ext cx="4420901" cy="4366610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36712"/>
            <a:ext cx="3960440" cy="5695490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</p:spPr>
      </p:pic>
      <p:sp>
        <p:nvSpPr>
          <p:cNvPr id="14" name="テキスト ボックス 1"/>
          <p:cNvSpPr txBox="1">
            <a:spLocks noChangeArrowheads="1"/>
          </p:cNvSpPr>
          <p:nvPr/>
        </p:nvSpPr>
        <p:spPr bwMode="auto">
          <a:xfrm>
            <a:off x="5924985" y="6532202"/>
            <a:ext cx="22625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Morioka et al.  (2014)</a:t>
            </a:r>
          </a:p>
        </p:txBody>
      </p:sp>
      <p:cxnSp>
        <p:nvCxnSpPr>
          <p:cNvPr id="16" name="直線コネクタ 15"/>
          <p:cNvCxnSpPr/>
          <p:nvPr/>
        </p:nvCxnSpPr>
        <p:spPr bwMode="auto">
          <a:xfrm>
            <a:off x="2411760" y="2348880"/>
            <a:ext cx="0" cy="410445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直線コネクタ 23"/>
          <p:cNvCxnSpPr/>
          <p:nvPr/>
        </p:nvCxnSpPr>
        <p:spPr bwMode="auto">
          <a:xfrm>
            <a:off x="1403648" y="3501008"/>
            <a:ext cx="0" cy="295232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コネクタ 25"/>
          <p:cNvCxnSpPr/>
          <p:nvPr/>
        </p:nvCxnSpPr>
        <p:spPr bwMode="auto">
          <a:xfrm>
            <a:off x="7100906" y="1162248"/>
            <a:ext cx="0" cy="520182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直線コネクタ 29"/>
          <p:cNvCxnSpPr/>
          <p:nvPr/>
        </p:nvCxnSpPr>
        <p:spPr bwMode="auto">
          <a:xfrm>
            <a:off x="6740866" y="1162248"/>
            <a:ext cx="0" cy="520182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直線矢印コネクタ 30"/>
          <p:cNvCxnSpPr/>
          <p:nvPr/>
        </p:nvCxnSpPr>
        <p:spPr bwMode="auto">
          <a:xfrm>
            <a:off x="6782257" y="3400250"/>
            <a:ext cx="245418" cy="8264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33" name="直線矢印コネクタ 32"/>
          <p:cNvCxnSpPr/>
          <p:nvPr/>
        </p:nvCxnSpPr>
        <p:spPr bwMode="auto">
          <a:xfrm>
            <a:off x="7250032" y="3587268"/>
            <a:ext cx="100839" cy="33723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1" name="テキスト ボックス 40"/>
          <p:cNvSpPr txBox="1"/>
          <p:nvPr/>
        </p:nvSpPr>
        <p:spPr>
          <a:xfrm>
            <a:off x="919654" y="3803799"/>
            <a:ext cx="1564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AKR: low-freq.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55576" y="2537118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brightening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483768" y="2512808"/>
            <a:ext cx="1980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poleward expansion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904599" y="4305114"/>
            <a:ext cx="1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high-freq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en-US" altLang="ja-JP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600175" y="1417069"/>
            <a:ext cx="1564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AKR: low-freq.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796136" y="2348880"/>
            <a:ext cx="1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high-freq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en-US" altLang="ja-JP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699466" y="6166983"/>
            <a:ext cx="625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Pi2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690620" y="6090589"/>
            <a:ext cx="625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Pi2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055476" y="4929453"/>
            <a:ext cx="625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Pi1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499003" y="5465138"/>
            <a:ext cx="625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Pi1</a:t>
            </a:r>
          </a:p>
        </p:txBody>
      </p:sp>
    </p:spTree>
    <p:extLst>
      <p:ext uri="{BB962C8B-B14F-4D97-AF65-F5344CB8AC3E}">
        <p14:creationId xmlns:p14="http://schemas.microsoft.com/office/powerpoint/2010/main" val="2956770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461375" cy="457200"/>
          </a:xfrm>
        </p:spPr>
        <p:txBody>
          <a:bodyPr/>
          <a:lstStyle/>
          <a:p>
            <a:pPr algn="l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■ </a:t>
            </a:r>
            <a:r>
              <a:rPr kumimoji="0" lang="en-US" altLang="ja-JP" sz="3200" b="1" kern="12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Pseudosubstorm</a:t>
            </a:r>
            <a:endParaRPr lang="en-US" altLang="ja-JP" sz="28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12204"/>
            <a:ext cx="8972550" cy="598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defTabSz="449263"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Pseudosubstorms (pseudobreakups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are </a:t>
            </a: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similar to substorms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in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magnetotail </a:t>
            </a: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processes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and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the early stage </a:t>
            </a: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of auroral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onset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arc </a:t>
            </a: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development.</a:t>
            </a:r>
          </a:p>
          <a:p>
            <a:pPr defTabSz="449263"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defTabSz="449263"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However, they differ in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the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subsequent </a:t>
            </a:r>
            <a:r>
              <a:rPr lang="en-US" altLang="ja-JP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auroral development.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For the pseudosubstorm,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the onset arc is suppressed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without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progressing </a:t>
            </a: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to poleward expansion.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defTabSz="449263"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Comparison between substorms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and pseudosubstorms helps us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understand the substorm triggering</a:t>
            </a:r>
          </a:p>
          <a:p>
            <a:pPr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mechanism.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45" y="44150"/>
            <a:ext cx="3285367" cy="676865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530392" y="6227846"/>
            <a:ext cx="23234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Fukui</a:t>
            </a:r>
            <a:r>
              <a:rPr kumimoji="1"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Miyashita</a:t>
            </a:r>
          </a:p>
          <a:p>
            <a:pPr algn="r"/>
            <a:r>
              <a:rPr kumimoji="1"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 (2020)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08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461375" cy="457200"/>
          </a:xfrm>
        </p:spPr>
        <p:txBody>
          <a:bodyPr/>
          <a:lstStyle/>
          <a:p>
            <a:pPr algn="l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■ </a:t>
            </a:r>
            <a:r>
              <a:rPr kumimoji="0" lang="en-US" altLang="ja-JP" sz="3200" b="1" kern="12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Pseudosubstorm</a:t>
            </a:r>
            <a:endParaRPr lang="en-US" altLang="ja-JP" sz="28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2019ja026642-sup-0003-movie_si-s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1772816"/>
            <a:ext cx="4176464" cy="4176464"/>
          </a:xfrm>
          <a:prstGeom prst="rect">
            <a:avLst/>
          </a:prstGeom>
        </p:spPr>
      </p:pic>
      <p:pic>
        <p:nvPicPr>
          <p:cNvPr id="3" name="2019ja026642-sup-0004-movie_si-s0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6016" y="1772815"/>
            <a:ext cx="4176465" cy="417646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580112" y="135794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Substorm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59632" y="110897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Pseudosubstorm</a:t>
            </a:r>
          </a:p>
          <a:p>
            <a:pPr algn="ctr"/>
            <a:r>
              <a:rPr kumimoji="1" lang="en-US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(Pseudobreakup)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78390" y="5964045"/>
            <a:ext cx="3114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Fukui,  Miyashita et al. (2020)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39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461375" cy="457200"/>
          </a:xfrm>
        </p:spPr>
        <p:txBody>
          <a:bodyPr/>
          <a:lstStyle/>
          <a:p>
            <a:pPr algn="l"/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US" altLang="ja-JP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1450" y="857250"/>
            <a:ext cx="8972550" cy="588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Space Science</a:t>
            </a:r>
          </a:p>
          <a:p>
            <a:pPr marL="796925" lvl="1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Sun-Earth connection</a:t>
            </a:r>
            <a:endParaRPr lang="en-US" altLang="ja-JP" sz="2400" b="1" dirty="0">
              <a:latin typeface="Arial" panose="020B0604020202020204" pitchFamily="34" charset="0"/>
              <a:cs typeface="Arial" pitchFamily="34" charset="0"/>
            </a:endParaRPr>
          </a:p>
          <a:p>
            <a:pPr marL="796925" lvl="1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What is the substorm?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 smtClean="0">
              <a:latin typeface="Arial" panose="020B0604020202020204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Substorm-associated phenomena</a:t>
            </a:r>
            <a:endParaRPr lang="en-US" altLang="ja-JP" sz="2400" b="1" dirty="0">
              <a:latin typeface="Arial" panose="020B0604020202020204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 smtClean="0">
              <a:latin typeface="Arial" panose="020B0604020202020204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Substorm triggering mechanism (models)</a:t>
            </a: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800" b="1" dirty="0" smtClean="0">
              <a:latin typeface="Arial" panose="020B0604020202020204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itchFamily="34" charset="0"/>
              </a:rPr>
              <a:t>To solve the substorm triggering mechanism</a:t>
            </a:r>
            <a:endParaRPr lang="en-US" altLang="ja-JP" sz="2400" b="1" dirty="0">
              <a:latin typeface="Arial" panose="020B0604020202020204" pitchFamily="34" charset="0"/>
              <a:cs typeface="Arial" pitchFamily="34" charset="0"/>
            </a:endParaRPr>
          </a:p>
          <a:p>
            <a:pPr marL="339725" indent="-339725" defTabSz="449263"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altLang="ja-JP" sz="2400" b="1" dirty="0" smtClean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b="1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706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67775" cy="457200"/>
          </a:xfrm>
        </p:spPr>
        <p:txBody>
          <a:bodyPr/>
          <a:lstStyle/>
          <a:p>
            <a:pPr algn="l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■ </a:t>
            </a:r>
            <a:r>
              <a:rPr kumimoji="0" lang="en-US" altLang="ja-JP" sz="3200" b="1" kern="1200" spc="-6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Simulation Studies (1)</a:t>
            </a:r>
            <a:endParaRPr lang="en-US" altLang="ja-JP" sz="2800" b="1" spc="-6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171450" y="836613"/>
            <a:ext cx="89725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defTabSz="4492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492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492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Global </a:t>
            </a:r>
            <a:r>
              <a:rPr kumimoji="0"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magnetohydrodynamic (MHD) 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simulation</a:t>
            </a:r>
          </a:p>
          <a:p>
            <a:pPr marL="0" indent="0">
              <a:spcBef>
                <a:spcPct val="0"/>
              </a:spcBef>
              <a:buClrTx/>
              <a:buSzTx/>
              <a:buNone/>
              <a:defRPr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for understanding the global context</a:t>
            </a:r>
          </a:p>
          <a:p>
            <a:pPr marL="0" indent="0">
              <a:spcBef>
                <a:spcPct val="0"/>
              </a:spcBef>
              <a:buClrTx/>
              <a:buSzTx/>
              <a:buNone/>
              <a:defRPr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kumimoji="0" lang="en-US" altLang="ja-JP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" name="NASA_THEMIS_Magnetosphere_Plasma_Flows_Simul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4" y="1888450"/>
            <a:ext cx="8064894" cy="4536504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091322" y="6424954"/>
            <a:ext cx="15121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200" b="1" dirty="0">
                <a:solidFill>
                  <a:schemeClr val="bg1"/>
                </a:solidFill>
                <a:latin typeface="Arial" panose="020B0604020202020204" pitchFamily="34" charset="0"/>
              </a:rPr>
              <a:t>(c) </a:t>
            </a:r>
            <a:r>
              <a:rPr kumimoji="0" lang="en-US" altLang="ja-JP" sz="1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NASA THEMIS</a:t>
            </a:r>
            <a:endParaRPr kumimoji="0" lang="en-US" altLang="ja-JP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99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67775" cy="457200"/>
          </a:xfrm>
        </p:spPr>
        <p:txBody>
          <a:bodyPr/>
          <a:lstStyle/>
          <a:p>
            <a:pPr algn="l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■ </a:t>
            </a:r>
            <a:r>
              <a:rPr kumimoji="0" lang="en-US" altLang="ja-JP" sz="3200" b="1" kern="1200" spc="-6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Simulation Studies (2)</a:t>
            </a:r>
            <a:endParaRPr lang="en-US" altLang="ja-JP" sz="2800" b="1" spc="-6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Fujimoto_K_Sydora_PRL12_videoS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7455" y="1892122"/>
            <a:ext cx="5942639" cy="475411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644008" y="6287144"/>
            <a:ext cx="28960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Fujimoto &amp; Sydora (2012)</a:t>
            </a:r>
            <a:endParaRPr kumimoji="0" lang="en-US" altLang="ja-JP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71450" y="836613"/>
            <a:ext cx="89725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defTabSz="4492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492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492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Local particle (kinetic) simulation</a:t>
            </a:r>
          </a:p>
          <a:p>
            <a:pPr marL="0" indent="0">
              <a:spcBef>
                <a:spcPct val="0"/>
              </a:spcBef>
              <a:buClrTx/>
              <a:buSzTx/>
              <a:buNone/>
              <a:defRPr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for understanding the detailed mechanisms</a:t>
            </a:r>
          </a:p>
          <a:p>
            <a:pPr marL="0" indent="0">
              <a:spcBef>
                <a:spcPct val="0"/>
              </a:spcBef>
              <a:buClrTx/>
              <a:buSzTx/>
              <a:buNone/>
              <a:defRPr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kumimoji="0" lang="en-US" altLang="ja-JP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638814" y="1940481"/>
            <a:ext cx="28719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Magnetic reconnection</a:t>
            </a:r>
            <a:endParaRPr kumimoji="0" lang="en-US" altLang="ja-JP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42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36525"/>
            <a:ext cx="8867775" cy="457200"/>
          </a:xfrm>
        </p:spPr>
        <p:txBody>
          <a:bodyPr/>
          <a:lstStyle/>
          <a:p>
            <a:pPr algn="l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■ </a:t>
            </a:r>
            <a:r>
              <a:rPr kumimoji="0" lang="en-US" altLang="ja-JP" sz="3200" b="1" kern="1200" spc="-6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Summary</a:t>
            </a:r>
            <a:endParaRPr lang="en-US" altLang="ja-JP" sz="2800" b="1" spc="-6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171450" y="836613"/>
            <a:ext cx="89725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defTabSz="4492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492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492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substorm is a process of 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energy release and dissipation </a:t>
            </a: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the magnetotail possibly triggered by magnetic reconnection.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It causes various plasma and electromagnetic disturbances in the magnetosphere and the ionosphere and on the ground, such as active 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auroral breakup </a:t>
            </a: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geomagnetic changes.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triggering mechanism </a:t>
            </a: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substorms is still an open</a:t>
            </a:r>
          </a:p>
          <a:p>
            <a:pPr marL="0" indent="0">
              <a:spcBef>
                <a:spcPct val="0"/>
              </a:spcBef>
              <a:buClrTx/>
              <a:buSzTx/>
              <a:buNone/>
              <a:defRPr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question, although various models have been proposed.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understand the mechanism, 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multi-point simultaneous observations </a:t>
            </a: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by 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spacecraft</a:t>
            </a: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ground-based instruments</a:t>
            </a: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are important.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Simulation</a:t>
            </a: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studies are also needed to understand</a:t>
            </a:r>
          </a:p>
          <a:p>
            <a:pPr marL="0" indent="0">
              <a:spcBef>
                <a:spcPct val="0"/>
              </a:spcBef>
              <a:buClrTx/>
              <a:buSzTx/>
              <a:buNone/>
              <a:defRPr/>
            </a:pPr>
            <a:r>
              <a:rPr kumimoji="0"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the global context and the detailed mechanisms.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Substorms at other planets </a:t>
            </a: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solar flare </a:t>
            </a: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would be helpful for understanding the mechanisms.</a:t>
            </a:r>
          </a:p>
          <a:p>
            <a:pPr marL="0" indent="0">
              <a:spcBef>
                <a:spcPct val="0"/>
              </a:spcBef>
              <a:buClrTx/>
              <a:buSzTx/>
              <a:buNone/>
              <a:defRPr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108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214313" y="884238"/>
            <a:ext cx="849788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2900" indent="-342900"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substorms occur,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auroras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appear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in the polar regions near midnight.</a:t>
            </a:r>
            <a:endParaRPr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163513"/>
            <a:ext cx="8280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Aurora: A Substorm 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ignature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0" name="Text Box 12"/>
          <p:cNvSpPr txBox="1">
            <a:spLocks noChangeArrowheads="1"/>
          </p:cNvSpPr>
          <p:nvPr/>
        </p:nvSpPr>
        <p:spPr bwMode="auto">
          <a:xfrm>
            <a:off x="7180054" y="6407314"/>
            <a:ext cx="10620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 NASA</a:t>
            </a:r>
          </a:p>
        </p:txBody>
      </p: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1298084" y="1844824"/>
            <a:ext cx="6552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Auroral breakup observed on the ground</a:t>
            </a:r>
            <a:endParaRPr kumimoji="0" lang="en-US" altLang="ja-JP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he_Mystery_of_the_Aurora_aurora.wmv" descr="(c) NAS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321074"/>
            <a:ext cx="7308850" cy="41100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056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214313" y="884238"/>
            <a:ext cx="849788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2900" indent="-342900"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When substorms occur, 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auroras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appear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in the polar regions near midnight.</a:t>
            </a:r>
            <a:endParaRPr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163513"/>
            <a:ext cx="8280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</a:t>
            </a:r>
            <a:r>
              <a:rPr lang="en-US" altLang="ja-JP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Substorm Signature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ext Box 10"/>
          <p:cNvSpPr txBox="1">
            <a:spLocks noChangeArrowheads="1"/>
          </p:cNvSpPr>
          <p:nvPr/>
        </p:nvSpPr>
        <p:spPr bwMode="auto">
          <a:xfrm>
            <a:off x="6300192" y="3082384"/>
            <a:ext cx="13255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kumimoji="0" lang="en-US" altLang="ja-JP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substorm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kumimoji="0" lang="en-US" altLang="ja-JP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endParaRPr kumimoji="0" lang="en-US" altLang="ja-JP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9" name="Text Box 12"/>
          <p:cNvSpPr txBox="1">
            <a:spLocks noChangeArrowheads="1"/>
          </p:cNvSpPr>
          <p:nvPr/>
        </p:nvSpPr>
        <p:spPr bwMode="auto">
          <a:xfrm>
            <a:off x="841036" y="2137891"/>
            <a:ext cx="49685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 observed from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high-altitude satellite</a:t>
            </a:r>
            <a:endParaRPr kumimoji="0" lang="en-US" altLang="ja-JP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7535446" y="6094115"/>
            <a:ext cx="125095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kumimoji="0" lang="en-US" altLang="ja-JP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midnight</a:t>
            </a:r>
            <a:endParaRPr kumimoji="0" lang="ja-JP" alt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1" name="Picture 16" descr="E:\miyasita\figures\presentation\aurora_tail\uvi961204_1.png"/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396" y="1988840"/>
            <a:ext cx="1033462" cy="40179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Line 16"/>
          <p:cNvSpPr>
            <a:spLocks noChangeShapeType="1"/>
          </p:cNvSpPr>
          <p:nvPr/>
        </p:nvSpPr>
        <p:spPr bwMode="auto">
          <a:xfrm flipV="1">
            <a:off x="7314783" y="3385840"/>
            <a:ext cx="722313" cy="1174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6410007" y="4616152"/>
            <a:ext cx="12541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kumimoji="0" lang="en-US" altLang="ja-JP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 min</a:t>
            </a:r>
            <a:endParaRPr kumimoji="0" lang="ja-JP" alt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4" name="Line 16"/>
          <p:cNvSpPr>
            <a:spLocks noChangeShapeType="1"/>
          </p:cNvSpPr>
          <p:nvPr/>
        </p:nvSpPr>
        <p:spPr bwMode="auto">
          <a:xfrm>
            <a:off x="7473533" y="3620790"/>
            <a:ext cx="0" cy="2354262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olarSubstorm1997_iPo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81" y="2983185"/>
            <a:ext cx="5503863" cy="30956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6" name="Text Box 12"/>
          <p:cNvSpPr txBox="1">
            <a:spLocks noChangeArrowheads="1"/>
          </p:cNvSpPr>
          <p:nvPr/>
        </p:nvSpPr>
        <p:spPr bwMode="auto">
          <a:xfrm>
            <a:off x="5022131" y="6077019"/>
            <a:ext cx="10620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 NASA</a:t>
            </a:r>
          </a:p>
        </p:txBody>
      </p:sp>
    </p:spTree>
    <p:extLst>
      <p:ext uri="{BB962C8B-B14F-4D97-AF65-F5344CB8AC3E}">
        <p14:creationId xmlns:p14="http://schemas.microsoft.com/office/powerpoint/2010/main" val="2804431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14313" y="884238"/>
            <a:ext cx="849788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physics, Solar-terrestrial physics, ... </a:t>
            </a:r>
          </a:p>
          <a:p>
            <a:pPr marL="342900" indent="-342900"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Plasmas and energy are transported from the Sun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to near-Earth space (magnetosphere and ionosphere).</a:t>
            </a:r>
            <a:endParaRPr lang="en-US" altLang="ja-JP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 solar activity can cause severe disturbances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in near-Earth space, such as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geomagnetic (space)  </a:t>
            </a:r>
          </a:p>
          <a:p>
            <a:pPr defTabSz="449263" eaLnBrk="1" hangingPunct="1">
              <a:spcBef>
                <a:spcPts val="0"/>
              </a:spcBef>
              <a:buClr>
                <a:schemeClr val="bg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storms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substorms (active auroras)</a:t>
            </a:r>
            <a:r>
              <a:rPr lang="en-US" altLang="ja-JP" sz="2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131763"/>
            <a:ext cx="8280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+mn-ea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Sun-Earth System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02" name="グループ化 13"/>
          <p:cNvGrpSpPr>
            <a:grpSpLocks/>
          </p:cNvGrpSpPr>
          <p:nvPr/>
        </p:nvGrpSpPr>
        <p:grpSpPr bwMode="auto">
          <a:xfrm>
            <a:off x="254595" y="3362012"/>
            <a:ext cx="4298654" cy="3132353"/>
            <a:chOff x="2182973" y="3314028"/>
            <a:chExt cx="4538932" cy="3307434"/>
          </a:xfrm>
        </p:grpSpPr>
        <p:pic>
          <p:nvPicPr>
            <p:cNvPr id="4103" name="Picture 11" descr="E:\miyasita\tmp\授賞式講演\figs\stel\sun-earth.jpg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455" y="3314028"/>
              <a:ext cx="4491376" cy="3307434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182973" y="4664430"/>
              <a:ext cx="690485" cy="357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b="1" dirty="0" smtClean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Sun</a:t>
              </a:r>
              <a:endParaRPr lang="en-US" altLang="ja-JP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3132599" y="4999882"/>
              <a:ext cx="1440905" cy="357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b="1" dirty="0" smtClean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solar wind</a:t>
              </a:r>
              <a:endParaRPr lang="en-US" altLang="ja-JP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664268" y="5080170"/>
              <a:ext cx="2057637" cy="357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altLang="ja-JP" b="1" dirty="0" smtClean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magnetosphere</a:t>
              </a:r>
              <a:endParaRPr lang="en-US" altLang="ja-JP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074767" y="4214754"/>
              <a:ext cx="1644231" cy="357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altLang="ja-JP" b="1" dirty="0" smtClean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magnetotail</a:t>
              </a:r>
              <a:endParaRPr lang="en-US" altLang="ja-JP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8" name="Line 16"/>
            <p:cNvSpPr>
              <a:spLocks noChangeShapeType="1"/>
            </p:cNvSpPr>
            <p:nvPr/>
          </p:nvSpPr>
          <p:spPr bwMode="auto">
            <a:xfrm>
              <a:off x="3559379" y="4898746"/>
              <a:ext cx="690563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523" y="3362012"/>
            <a:ext cx="4311044" cy="313235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966347" y="6494365"/>
            <a:ext cx="20701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Pollock et al. (2003)</a:t>
            </a:r>
            <a:endParaRPr kumimoji="0" lang="en-US" altLang="ja-JP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79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正方形/長方形 2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000036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214313" y="149225"/>
            <a:ext cx="8280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sz="4000" b="1" baseline="6000" dirty="0" smtClean="0">
                <a:solidFill>
                  <a:srgbClr val="FFFF00"/>
                </a:solidFill>
                <a:latin typeface="+mn-ea"/>
              </a:rPr>
              <a:t>■ </a:t>
            </a:r>
            <a:r>
              <a:rPr lang="en-US" altLang="ja-JP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Substorm Generation Processes</a:t>
            </a:r>
            <a:endParaRPr lang="ja-JP" altLang="en-US" sz="32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>
            <a:off x="0" y="71755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10245" name="Text Box 12"/>
          <p:cNvSpPr txBox="1">
            <a:spLocks noChangeArrowheads="1"/>
          </p:cNvSpPr>
          <p:nvPr/>
        </p:nvSpPr>
        <p:spPr bwMode="auto">
          <a:xfrm>
            <a:off x="323528" y="908720"/>
            <a:ext cx="84247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4492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4492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ts val="0"/>
              </a:spcBef>
              <a:buClr>
                <a:schemeClr val="bg1"/>
              </a:buClr>
              <a:buFontTx/>
              <a:buNone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Energy for substorms comes from the sun.</a:t>
            </a:r>
          </a:p>
          <a:p>
            <a:pPr eaLnBrk="1" hangingPunct="1">
              <a:spcBef>
                <a:spcPts val="0"/>
              </a:spcBef>
              <a:buClr>
                <a:schemeClr val="bg1"/>
              </a:buClr>
              <a:buFontTx/>
              <a:buNone/>
            </a:pP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It is accumulated in the magnetotail and then released.    </a:t>
            </a:r>
            <a:r>
              <a:rPr kumimoji="0" lang="en-US" altLang="ja-JP" sz="2400" b="1" dirty="0" smtClean="0">
                <a:solidFill>
                  <a:schemeClr val="bg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Substorm and auroral breakup</a:t>
            </a:r>
            <a:endParaRPr kumimoji="0" lang="en-US" altLang="ja-JP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substorm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2371725"/>
            <a:ext cx="7169150" cy="40322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 Box 12"/>
          <p:cNvSpPr txBox="1">
            <a:spLocks noChangeArrowheads="1"/>
          </p:cNvSpPr>
          <p:nvPr/>
        </p:nvSpPr>
        <p:spPr bwMode="auto">
          <a:xfrm>
            <a:off x="7386638" y="6367463"/>
            <a:ext cx="10620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1200" b="1" dirty="0">
                <a:solidFill>
                  <a:schemeClr val="bg1"/>
                </a:solidFill>
                <a:latin typeface="Arial" panose="020B0604020202020204" pitchFamily="34" charset="0"/>
              </a:rPr>
              <a:t>(c) NASA</a:t>
            </a:r>
          </a:p>
        </p:txBody>
      </p:sp>
    </p:spTree>
    <p:extLst>
      <p:ext uri="{BB962C8B-B14F-4D97-AF65-F5344CB8AC3E}">
        <p14:creationId xmlns:p14="http://schemas.microsoft.com/office/powerpoint/2010/main" val="60187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iyashita1">
  <a:themeElements>
    <a:clrScheme name="ユーザー定義 1">
      <a:dk1>
        <a:srgbClr val="FFFFFF"/>
      </a:dk1>
      <a:lt1>
        <a:srgbClr val="FFFFFF"/>
      </a:lt1>
      <a:dk2>
        <a:srgbClr val="002060"/>
      </a:dk2>
      <a:lt2>
        <a:srgbClr val="002060"/>
      </a:lt2>
      <a:accent1>
        <a:srgbClr val="00CC99"/>
      </a:accent1>
      <a:accent2>
        <a:srgbClr val="3333CC"/>
      </a:accent2>
      <a:accent3>
        <a:srgbClr val="FFFFFF"/>
      </a:accent3>
      <a:accent4>
        <a:srgbClr val="FFFFFF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iyashita1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41063</TotalTime>
  <Words>2890</Words>
  <Application>Microsoft Office PowerPoint</Application>
  <PresentationFormat>画面に合わせる (4:3)</PresentationFormat>
  <Paragraphs>654</Paragraphs>
  <Slides>52</Slides>
  <Notes>52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52</vt:i4>
      </vt:variant>
    </vt:vector>
  </HeadingPairs>
  <TitlesOfParts>
    <vt:vector size="61" baseType="lpstr">
      <vt:lpstr>ＭＳ Ｐゴシック</vt:lpstr>
      <vt:lpstr>ＭＳ Ｐ明朝</vt:lpstr>
      <vt:lpstr>StarSymbol</vt:lpstr>
      <vt:lpstr>UD デジタル 教科書体 NK-B</vt:lpstr>
      <vt:lpstr>Arial</vt:lpstr>
      <vt:lpstr>Times New Roman</vt:lpstr>
      <vt:lpstr>Wingdings</vt:lpstr>
      <vt:lpstr>miyashita1</vt:lpstr>
      <vt:lpstr>1_miyashita1</vt:lpstr>
      <vt:lpstr>Introduction of the Substorm in Near-Earth Space</vt:lpstr>
      <vt:lpstr>■ Self-Introduction</vt:lpstr>
      <vt:lpstr>■ KASI</vt:lpstr>
      <vt:lpstr>■ UST KASI School</vt:lpstr>
      <vt:lpstr>■ Contents</vt:lpstr>
      <vt:lpstr>■ Aurora: A Substorm Signature</vt:lpstr>
      <vt:lpstr>■ Aurora: A Substorm Signature</vt:lpstr>
      <vt:lpstr>■ Sun-Earth System</vt:lpstr>
      <vt:lpstr>■ Substorm Generation Processes</vt:lpstr>
      <vt:lpstr>■ Substorm Generation</vt:lpstr>
      <vt:lpstr>■ Mechanism of Aurora</vt:lpstr>
      <vt:lpstr>■ Geomagnetic (Space) Storms</vt:lpstr>
      <vt:lpstr>■ Importance of Space Weather Research</vt:lpstr>
      <vt:lpstr>■ Universality of Substorm Phenomena </vt:lpstr>
      <vt:lpstr>■ Universality of Substorm Phenomena </vt:lpstr>
      <vt:lpstr>■ Comprehensive Studies of Space Physics</vt:lpstr>
      <vt:lpstr>■ Substorm-Associated Phenomena</vt:lpstr>
      <vt:lpstr>■ Auroral Breakup</vt:lpstr>
      <vt:lpstr>■ High-Latitude Ground &amp; Substorm Phases</vt:lpstr>
      <vt:lpstr>■ Substorm Phases</vt:lpstr>
      <vt:lpstr>■ Magnetic Reconnection in the Magnetotail</vt:lpstr>
      <vt:lpstr>■ Magnetic Reconnection in the Magnetotail</vt:lpstr>
      <vt:lpstr>■ Magnetic Reconnection in the Magnetotail</vt:lpstr>
      <vt:lpstr>■ Dipolarization in the Magnetotail</vt:lpstr>
      <vt:lpstr>■ Dipolarization in the Magnetotail</vt:lpstr>
      <vt:lpstr>■ Energetic Particle Injection</vt:lpstr>
      <vt:lpstr>■ Auroral Kilometric Radiation</vt:lpstr>
      <vt:lpstr>■ Low-Latitudes during Substorm (1)</vt:lpstr>
      <vt:lpstr>■ Low-Latitudes during Substorm (2)</vt:lpstr>
      <vt:lpstr>■ Low-Latitudes during Substorm (3)</vt:lpstr>
      <vt:lpstr>■ Substorm Triggering Mechanism</vt:lpstr>
      <vt:lpstr>■ Two Leading Substorm Models</vt:lpstr>
      <vt:lpstr>■ Near-Earth Neutral Line Model</vt:lpstr>
      <vt:lpstr>■ Current Disruption Model</vt:lpstr>
      <vt:lpstr>■ Catapult Current-Sheet Relaxation Model </vt:lpstr>
      <vt:lpstr>■ Magnetosphere-Ionosphere Coupling Model</vt:lpstr>
      <vt:lpstr>■ To Solve the Triggering Mechanism </vt:lpstr>
      <vt:lpstr>■ The Geotail Satellite</vt:lpstr>
      <vt:lpstr>■ Statistical Study</vt:lpstr>
      <vt:lpstr>PowerPoint プレゼンテーション</vt:lpstr>
      <vt:lpstr>■ Conclusions from Our Statistical Studies</vt:lpstr>
      <vt:lpstr>■ Multi-Point Simultaneous Observations</vt:lpstr>
      <vt:lpstr>■ Multi-Point Simultaneous Observations</vt:lpstr>
      <vt:lpstr>■ Stepwise Development of Onset Aurora</vt:lpstr>
      <vt:lpstr>■ Stepwise Development of Onset Aurora</vt:lpstr>
      <vt:lpstr>■ Stepwise Development of Onset Aurora</vt:lpstr>
      <vt:lpstr>■ Multi-Step Development of Substorm Onset</vt:lpstr>
      <vt:lpstr>■ Pseudosubstorm</vt:lpstr>
      <vt:lpstr>■ Pseudosubstorm</vt:lpstr>
      <vt:lpstr>■ Simulation Studies (1)</vt:lpstr>
      <vt:lpstr>■ Simulation Studies (2)</vt:lpstr>
      <vt:lpstr>■ 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Relative timing of substorm-associated magnetic reconnection in the magnetotail and formation of auroral onset arc</dc:title>
  <dc:creator>Y. Miyashita</dc:creator>
  <cp:lastModifiedBy>Miyashita</cp:lastModifiedBy>
  <cp:revision>3670</cp:revision>
  <dcterms:modified xsi:type="dcterms:W3CDTF">2022-07-29T17:04:15Z</dcterms:modified>
</cp:coreProperties>
</file>