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58" r:id="rId4"/>
    <p:sldId id="260" r:id="rId5"/>
    <p:sldId id="261" r:id="rId6"/>
    <p:sldId id="259" r:id="rId7"/>
    <p:sldId id="263" r:id="rId8"/>
    <p:sldId id="266" r:id="rId9"/>
    <p:sldId id="268" r:id="rId10"/>
    <p:sldId id="273" r:id="rId11"/>
    <p:sldId id="272" r:id="rId12"/>
    <p:sldId id="277" r:id="rId13"/>
    <p:sldId id="269" r:id="rId14"/>
    <p:sldId id="274" r:id="rId15"/>
    <p:sldId id="270" r:id="rId16"/>
    <p:sldId id="275" r:id="rId17"/>
    <p:sldId id="278" r:id="rId18"/>
    <p:sldId id="279" r:id="rId19"/>
    <p:sldId id="280" r:id="rId20"/>
    <p:sldId id="281" r:id="rId21"/>
    <p:sldId id="282" r:id="rId22"/>
    <p:sldId id="262" r:id="rId23"/>
    <p:sldId id="283" r:id="rId24"/>
    <p:sldId id="264" r:id="rId25"/>
    <p:sldId id="265" r:id="rId26"/>
    <p:sldId id="284" r:id="rId27"/>
    <p:sldId id="267" r:id="rId28"/>
    <p:sldId id="285" r:id="rId29"/>
    <p:sldId id="303" r:id="rId30"/>
    <p:sldId id="304" r:id="rId31"/>
    <p:sldId id="287" r:id="rId32"/>
    <p:sldId id="290" r:id="rId33"/>
    <p:sldId id="291" r:id="rId34"/>
    <p:sldId id="276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288" r:id="rId46"/>
    <p:sldId id="302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84"/>
    <p:restoredTop sz="94651"/>
  </p:normalViewPr>
  <p:slideViewPr>
    <p:cSldViewPr snapToGrid="0" snapToObjects="1">
      <p:cViewPr varScale="1">
        <p:scale>
          <a:sx n="110" d="100"/>
          <a:sy n="110" d="100"/>
        </p:scale>
        <p:origin x="22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257EA-1953-7743-BE9E-32F985F04F44}" type="datetimeFigureOut">
              <a:rPr lang="en-US" smtClean="0"/>
              <a:t>4/24/19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7490A-8C51-0040-9443-81F2C10CE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465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27032-9C3C-674C-AEFD-A20F97FED7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1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40C6D-8697-A64D-BE4C-2A35CA4851C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303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40C6D-8697-A64D-BE4C-2A35CA4851C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8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40C6D-8697-A64D-BE4C-2A35CA4851C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60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40C6D-8697-A64D-BE4C-2A35CA4851C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270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40C6D-8697-A64D-BE4C-2A35CA4851C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2866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40C6D-8697-A64D-BE4C-2A35CA4851C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9024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40C6D-8697-A64D-BE4C-2A35CA4851C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7717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40C6D-8697-A64D-BE4C-2A35CA4851C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486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40C6D-8697-A64D-BE4C-2A35CA4851C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271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40C6D-8697-A64D-BE4C-2A35CA4851C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739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27032-9C3C-674C-AEFD-A20F97FED7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274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40C6D-8697-A64D-BE4C-2A35CA4851C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940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40C6D-8697-A64D-BE4C-2A35CA4851C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2894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40C6D-8697-A64D-BE4C-2A35CA4851C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7305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40C6D-8697-A64D-BE4C-2A35CA4851C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2262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40C6D-8697-A64D-BE4C-2A35CA4851C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712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40C6D-8697-A64D-BE4C-2A35CA4851C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380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40C6D-8697-A64D-BE4C-2A35CA4851C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084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40C6D-8697-A64D-BE4C-2A35CA4851C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961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40C6D-8697-A64D-BE4C-2A35CA4851C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296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1 more planet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40C6D-8697-A64D-BE4C-2A35CA4851C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60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490A-8C51-0040-9443-81F2C10CE5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084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Adjust </a:t>
            </a:r>
            <a:r>
              <a:rPr lang="en-US" dirty="0" err="1"/>
              <a:t>P,M,Mean</a:t>
            </a:r>
            <a:r>
              <a:rPr lang="en-US" dirty="0"/>
              <a:t> anomaly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40C6D-8697-A64D-BE4C-2A35CA4851C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832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Optimize fit</a:t>
            </a:r>
            <a:r>
              <a:rPr lang="en-US" baseline="0" dirty="0"/>
              <a:t> 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40C6D-8697-A64D-BE4C-2A35CA4851C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234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40C6D-8697-A64D-BE4C-2A35CA4851C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365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Compare the result with publication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40C6D-8697-A64D-BE4C-2A35CA4851C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058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490A-8C51-0040-9443-81F2C10CE5B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242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490A-8C51-0040-9443-81F2C10CE5B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430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490A-8C51-0040-9443-81F2C10CE5B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282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490A-8C51-0040-9443-81F2C10CE5B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409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490A-8C51-0040-9443-81F2C10CE5B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214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490A-8C51-0040-9443-81F2C10CE5B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91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F9E5C-16B9-F941-954D-6B780741464B}" type="datetimeFigureOut">
              <a:rPr lang="en-US" smtClean="0"/>
              <a:t>4/24/19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39F4D-253A-7D40-A016-FC717990F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757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F9E5C-16B9-F941-954D-6B780741464B}" type="datetimeFigureOut">
              <a:rPr lang="en-US" smtClean="0"/>
              <a:t>4/24/19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39F4D-253A-7D40-A016-FC717990F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426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F9E5C-16B9-F941-954D-6B780741464B}" type="datetimeFigureOut">
              <a:rPr lang="en-US" smtClean="0"/>
              <a:t>4/24/19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39F4D-253A-7D40-A016-FC717990F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776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F9E5C-16B9-F941-954D-6B780741464B}" type="datetimeFigureOut">
              <a:rPr lang="en-US" smtClean="0"/>
              <a:t>4/24/19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39F4D-253A-7D40-A016-FC717990F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817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F9E5C-16B9-F941-954D-6B780741464B}" type="datetimeFigureOut">
              <a:rPr lang="en-US" smtClean="0"/>
              <a:t>4/24/19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39F4D-253A-7D40-A016-FC717990F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638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F9E5C-16B9-F941-954D-6B780741464B}" type="datetimeFigureOut">
              <a:rPr lang="en-US" smtClean="0"/>
              <a:t>4/24/19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39F4D-253A-7D40-A016-FC717990F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975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F9E5C-16B9-F941-954D-6B780741464B}" type="datetimeFigureOut">
              <a:rPr lang="en-US" smtClean="0"/>
              <a:t>4/24/19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39F4D-253A-7D40-A016-FC717990F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90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F9E5C-16B9-F941-954D-6B780741464B}" type="datetimeFigureOut">
              <a:rPr lang="en-US" smtClean="0"/>
              <a:t>4/24/19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39F4D-253A-7D40-A016-FC717990F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306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F9E5C-16B9-F941-954D-6B780741464B}" type="datetimeFigureOut">
              <a:rPr lang="en-US" smtClean="0"/>
              <a:t>4/24/19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39F4D-253A-7D40-A016-FC717990F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150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F9E5C-16B9-F941-954D-6B780741464B}" type="datetimeFigureOut">
              <a:rPr lang="en-US" smtClean="0"/>
              <a:t>4/24/19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39F4D-253A-7D40-A016-FC717990F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2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F9E5C-16B9-F941-954D-6B780741464B}" type="datetimeFigureOut">
              <a:rPr lang="en-US" smtClean="0"/>
              <a:t>4/24/19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39F4D-253A-7D40-A016-FC717990F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896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Click to edit Master text styles</a:t>
            </a:r>
          </a:p>
          <a:p>
            <a:pPr lvl="1"/>
            <a:r>
              <a:rPr lang="th-TH"/>
              <a:t>Second level</a:t>
            </a:r>
          </a:p>
          <a:p>
            <a:pPr lvl="2"/>
            <a:r>
              <a:rPr lang="th-TH"/>
              <a:t>Third level</a:t>
            </a:r>
          </a:p>
          <a:p>
            <a:pPr lvl="3"/>
            <a:r>
              <a:rPr lang="th-TH"/>
              <a:t>Fourth level</a:t>
            </a:r>
          </a:p>
          <a:p>
            <a:pPr lvl="4"/>
            <a:r>
              <a:rPr lang="th-TH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F9E5C-16B9-F941-954D-6B780741464B}" type="datetimeFigureOut">
              <a:rPr lang="en-US" smtClean="0"/>
              <a:t>4/24/19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39F4D-253A-7D40-A016-FC717990F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151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.tiff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tif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fanom.org/systemic-online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tiff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tiff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tiff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tiff"/><Relationship Id="rId4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tiff"/><Relationship Id="rId4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tiff"/><Relationship Id="rId4" Type="http://schemas.openxmlformats.org/officeDocument/2006/relationships/image" Target="../media/image4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tiff"/><Relationship Id="rId4" Type="http://schemas.openxmlformats.org/officeDocument/2006/relationships/image" Target="../media/image5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hyperlink" Target="http://www.stefanom.org/systemic-online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tiff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7241"/>
            <a:ext cx="7772400" cy="6285053"/>
          </a:xfrm>
        </p:spPr>
        <p:txBody>
          <a:bodyPr>
            <a:normAutofit/>
          </a:bodyPr>
          <a:lstStyle/>
          <a:p>
            <a:r>
              <a:rPr lang="en-US" dirty="0"/>
              <a:t>RV Fitting</a:t>
            </a:r>
            <a:br>
              <a:rPr lang="en-US" dirty="0"/>
            </a:br>
            <a:br>
              <a:rPr lang="en-US" dirty="0"/>
            </a:br>
            <a:r>
              <a:rPr lang="en-US" sz="3100" dirty="0" err="1"/>
              <a:t>Sirinrat</a:t>
            </a:r>
            <a:r>
              <a:rPr lang="en-US" sz="3100" dirty="0"/>
              <a:t> </a:t>
            </a:r>
            <a:r>
              <a:rPr lang="en-US" sz="3100" dirty="0" err="1"/>
              <a:t>Sithajan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25</a:t>
            </a:r>
            <a:r>
              <a:rPr lang="en-US" sz="2400" baseline="30000" dirty="0"/>
              <a:t>th</a:t>
            </a:r>
            <a:r>
              <a:rPr lang="en-US" sz="2400" dirty="0"/>
              <a:t> April 2019</a:t>
            </a:r>
            <a:br>
              <a:rPr lang="en-US" sz="2400" dirty="0"/>
            </a:br>
            <a:r>
              <a:rPr lang="en-US" sz="2400" dirty="0"/>
              <a:t>NARIT School on Exoplanet and Astrobiology</a:t>
            </a:r>
            <a:br>
              <a:rPr lang="en-US" sz="2400" dirty="0"/>
            </a:br>
            <a:r>
              <a:rPr lang="en-US" sz="2400" dirty="0"/>
              <a:t>Chiang Mai, Thailand</a:t>
            </a:r>
            <a:br>
              <a:rPr lang="en-US" sz="2400" dirty="0"/>
            </a:br>
            <a:br>
              <a:rPr lang="en-US" sz="2400" dirty="0"/>
            </a:b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76D7B4-A76C-A84D-ABC5-3FCB0D3B7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0488" y="0"/>
            <a:ext cx="995423" cy="110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485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9-05 at 11.02.0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928" y="1261264"/>
            <a:ext cx="6339948" cy="3421861"/>
          </a:xfrm>
          <a:prstGeom prst="rect">
            <a:avLst/>
          </a:prstGeom>
        </p:spPr>
      </p:pic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8237106-F2ED-405E-BC33-CC3CF426205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09637" y="414876"/>
            <a:ext cx="280511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is P?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C15A2F-6A3D-6D4E-ABF2-C6822B7FF3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0488" y="0"/>
            <a:ext cx="995423" cy="11082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8AB8CD-248E-2D46-98A7-262DB73F7564}"/>
              </a:ext>
            </a:extLst>
          </p:cNvPr>
          <p:cNvSpPr txBox="1"/>
          <p:nvPr/>
        </p:nvSpPr>
        <p:spPr>
          <a:xfrm>
            <a:off x="5497975" y="1759352"/>
            <a:ext cx="1145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996</a:t>
            </a:r>
          </a:p>
        </p:txBody>
      </p:sp>
    </p:spTree>
    <p:extLst>
      <p:ext uri="{BB962C8B-B14F-4D97-AF65-F5344CB8AC3E}">
        <p14:creationId xmlns:p14="http://schemas.microsoft.com/office/powerpoint/2010/main" val="255311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09-05 at 10.52.1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819" y="1229395"/>
            <a:ext cx="6316432" cy="3390229"/>
          </a:xfrm>
          <a:prstGeom prst="rect">
            <a:avLst/>
          </a:prstGeom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8237106-F2ED-405E-BC33-CC3CF426205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09637" y="414876"/>
            <a:ext cx="280511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is P?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1794A6-0378-3947-AFFE-3274E6DE5C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0488" y="0"/>
            <a:ext cx="995423" cy="11082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56B6AC-8B1B-1B4D-8D59-0324DEB535D0}"/>
              </a:ext>
            </a:extLst>
          </p:cNvPr>
          <p:cNvSpPr txBox="1"/>
          <p:nvPr/>
        </p:nvSpPr>
        <p:spPr>
          <a:xfrm>
            <a:off x="5497975" y="1759352"/>
            <a:ext cx="1145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116</a:t>
            </a:r>
          </a:p>
        </p:txBody>
      </p:sp>
    </p:spTree>
    <p:extLst>
      <p:ext uri="{BB962C8B-B14F-4D97-AF65-F5344CB8AC3E}">
        <p14:creationId xmlns:p14="http://schemas.microsoft.com/office/powerpoint/2010/main" val="264978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9-07 at 10.24.1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546" y="1666874"/>
            <a:ext cx="6170362" cy="3349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9637" y="414876"/>
            <a:ext cx="280511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is P?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4C8329-DE33-D747-B3C7-73FA4F799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0488" y="0"/>
            <a:ext cx="995423" cy="1108238"/>
          </a:xfrm>
          <a:prstGeom prst="rect">
            <a:avLst/>
          </a:prstGeom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B77A92CF-3F95-A949-B808-7F10B4543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8237106-F2ED-405E-BC33-CC3CF426205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302E5D-D84F-E449-B192-5A13D02657E0}"/>
              </a:ext>
            </a:extLst>
          </p:cNvPr>
          <p:cNvSpPr txBox="1"/>
          <p:nvPr/>
        </p:nvSpPr>
        <p:spPr>
          <a:xfrm>
            <a:off x="4053780" y="1851950"/>
            <a:ext cx="1145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84</a:t>
            </a:r>
          </a:p>
        </p:txBody>
      </p:sp>
    </p:spTree>
    <p:extLst>
      <p:ext uri="{BB962C8B-B14F-4D97-AF65-F5344CB8AC3E}">
        <p14:creationId xmlns:p14="http://schemas.microsoft.com/office/powerpoint/2010/main" val="196556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4972" y="148708"/>
            <a:ext cx="80798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Lomb-</a:t>
            </a:r>
            <a:r>
              <a:rPr lang="en-US" sz="3200" dirty="0" err="1"/>
              <a:t>Scargle</a:t>
            </a:r>
            <a:r>
              <a:rPr lang="en-US" sz="3200" dirty="0"/>
              <a:t> (LS) </a:t>
            </a:r>
            <a:r>
              <a:rPr lang="en-US" sz="3200" dirty="0" err="1"/>
              <a:t>Periodogram</a:t>
            </a:r>
            <a:r>
              <a:rPr lang="en-US" sz="3200" dirty="0"/>
              <a:t> &amp; false alarm probability (FAP) </a:t>
            </a:r>
          </a:p>
        </p:txBody>
      </p:sp>
      <p:sp>
        <p:nvSpPr>
          <p:cNvPr id="7" name="Rectangle 6"/>
          <p:cNvSpPr/>
          <p:nvPr/>
        </p:nvSpPr>
        <p:spPr>
          <a:xfrm>
            <a:off x="222813" y="1398111"/>
            <a:ext cx="4444437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LS </a:t>
            </a:r>
            <a:r>
              <a:rPr lang="en-US" sz="2400" dirty="0" err="1"/>
              <a:t>Periodogram</a:t>
            </a:r>
            <a:endParaRPr lang="en-US" sz="2400" dirty="0"/>
          </a:p>
          <a:p>
            <a:pPr marL="800100" lvl="1" indent="-342900">
              <a:buFontTx/>
              <a:buChar char="-"/>
            </a:pPr>
            <a:r>
              <a:rPr lang="en-US" sz="2000" dirty="0"/>
              <a:t>Analysis of unevenly spaced data</a:t>
            </a:r>
          </a:p>
          <a:p>
            <a:pPr marL="800100" lvl="1" indent="-342900">
              <a:buFontTx/>
              <a:buChar char="-"/>
            </a:pPr>
            <a:r>
              <a:rPr lang="en-US" sz="2000" dirty="0"/>
              <a:t>Identifying periodic signals in the data</a:t>
            </a:r>
          </a:p>
          <a:p>
            <a:pPr marL="800100" lvl="1" indent="-342900">
              <a:buFontTx/>
              <a:buChar char="-"/>
            </a:pPr>
            <a:r>
              <a:rPr lang="en-US" sz="2000" dirty="0"/>
              <a:t>If a sinusoidal signal of period P exists in the data set, the value of power at P will be large</a:t>
            </a:r>
          </a:p>
          <a:p>
            <a:pPr marL="800100" lvl="1" indent="-342900">
              <a:buFontTx/>
              <a:buChar char="-"/>
            </a:pPr>
            <a:r>
              <a:rPr lang="en-US" sz="2000" dirty="0"/>
              <a:t>Higher power value indicate that the periodicity is more strongly represented in the data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FAP</a:t>
            </a:r>
          </a:p>
          <a:p>
            <a:pPr marL="800100" lvl="1" indent="-342900">
              <a:buFontTx/>
              <a:buChar char="-"/>
            </a:pPr>
            <a:r>
              <a:rPr lang="en-US" sz="2000" dirty="0"/>
              <a:t>The probability that the period found is not true. It just have arisen by chance.  </a:t>
            </a:r>
          </a:p>
          <a:p>
            <a:pPr marL="800100" lvl="1" indent="-342900">
              <a:buFontTx/>
              <a:buChar char="-"/>
            </a:pPr>
            <a:r>
              <a:rPr lang="en-US" sz="2000" dirty="0"/>
              <a:t>Lower is better</a:t>
            </a:r>
          </a:p>
          <a:p>
            <a:pPr marL="800100" lvl="1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/>
          </a:p>
        </p:txBody>
      </p:sp>
      <p:pic>
        <p:nvPicPr>
          <p:cNvPr id="11" name="Picture 10" descr="Screen Shot 2016-09-02 at 7.15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5" y="1228231"/>
            <a:ext cx="4175126" cy="2914475"/>
          </a:xfrm>
          <a:prstGeom prst="rect">
            <a:avLst/>
          </a:prstGeom>
        </p:spPr>
      </p:pic>
      <p:pic>
        <p:nvPicPr>
          <p:cNvPr id="12" name="Picture 11" descr="Screen Shot 2016-09-02 at 7.16.0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0" y="4272793"/>
            <a:ext cx="4635499" cy="22826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1FF71A-FD39-E841-8516-AE76C5B748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0488" y="0"/>
            <a:ext cx="995423" cy="1108238"/>
          </a:xfrm>
          <a:prstGeom prst="rect">
            <a:avLst/>
          </a:prstGeom>
        </p:spPr>
      </p:pic>
      <p:pic>
        <p:nvPicPr>
          <p:cNvPr id="9" name="Picture 8" descr="Screen Shot 2016-09-05 at 10.52.16 PM.png">
            <a:extLst>
              <a:ext uri="{FF2B5EF4-FFF2-40B4-BE49-F238E27FC236}">
                <a16:creationId xmlns:a16="http://schemas.microsoft.com/office/drawing/2014/main" id="{88205A85-DE0F-F94B-B997-DE3102DDF2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082" y="788059"/>
            <a:ext cx="2016406" cy="10822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2CE5711-935B-6741-85FA-617F731F3F1D}"/>
              </a:ext>
            </a:extLst>
          </p:cNvPr>
          <p:cNvSpPr txBox="1"/>
          <p:nvPr/>
        </p:nvSpPr>
        <p:spPr>
          <a:xfrm>
            <a:off x="7212205" y="809504"/>
            <a:ext cx="11458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116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75A7846-EF3F-934B-9216-912506283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8237106-F2ED-405E-BC33-CC3CF426205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012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4126"/>
            <a:ext cx="8194675" cy="4872038"/>
          </a:xfrm>
        </p:spPr>
        <p:txBody>
          <a:bodyPr>
            <a:norm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2400" dirty="0"/>
              <a:t>Spurious periodicities</a:t>
            </a:r>
          </a:p>
          <a:p>
            <a:pPr marL="342900" lvl="1" indent="-342900">
              <a:buFont typeface="Arial"/>
              <a:buChar char="•"/>
            </a:pPr>
            <a:r>
              <a:rPr lang="en-US" sz="2400" dirty="0"/>
              <a:t>Periods that are of integer ratios of the planet’s signal can be represented in the data</a:t>
            </a:r>
          </a:p>
          <a:p>
            <a:pPr marL="0" lvl="1" indent="0">
              <a:buNone/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460939" y="441096"/>
            <a:ext cx="80798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3200" dirty="0"/>
              <a:t>Aliasing</a:t>
            </a:r>
          </a:p>
          <a:p>
            <a:endParaRPr lang="en-US" sz="3200" dirty="0"/>
          </a:p>
        </p:txBody>
      </p:sp>
      <p:pic>
        <p:nvPicPr>
          <p:cNvPr id="5" name="Picture 4" descr="Screen Shot 2016-09-06 at 12.59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14" y="2772184"/>
            <a:ext cx="6275330" cy="19803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04070" y="4886306"/>
            <a:ext cx="26413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Which one is the actual P!?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8237106-F2ED-405E-BC33-CC3CF426205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 rot="8216109">
            <a:off x="5921652" y="4141874"/>
            <a:ext cx="433925" cy="71192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66750" y="5121960"/>
            <a:ext cx="5070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Vary sampling rates are usually sufficient to eliminate the aliases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6B1330-ACCD-4F4E-9E02-00D5F69E9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0488" y="0"/>
            <a:ext cx="995423" cy="110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2689" y="441096"/>
            <a:ext cx="807981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Goodness of Fit</a:t>
            </a:r>
          </a:p>
        </p:txBody>
      </p:sp>
      <p:sp>
        <p:nvSpPr>
          <p:cNvPr id="5" name="Rectangle 4"/>
          <p:cNvSpPr/>
          <p:nvPr/>
        </p:nvSpPr>
        <p:spPr>
          <a:xfrm>
            <a:off x="-191063" y="1382236"/>
            <a:ext cx="4861594" cy="5139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/>
              <a:buChar char="•"/>
            </a:pPr>
            <a:r>
              <a:rPr lang="en-US" sz="2400" dirty="0"/>
              <a:t>Reduced X</a:t>
            </a:r>
            <a:r>
              <a:rPr lang="en-US" sz="2400" baseline="30000" dirty="0"/>
              <a:t>2</a:t>
            </a:r>
            <a:r>
              <a:rPr lang="en-US" sz="2400" dirty="0"/>
              <a:t> </a:t>
            </a:r>
          </a:p>
          <a:p>
            <a:pPr marL="1257300" lvl="2" indent="-342900">
              <a:buFontTx/>
              <a:buChar char="-"/>
            </a:pPr>
            <a:r>
              <a:rPr lang="en-US" sz="2400" dirty="0"/>
              <a:t>Search for the best-fit orbital parameters by minimizing reduced X</a:t>
            </a:r>
            <a:r>
              <a:rPr lang="en-US" sz="2400" baseline="30000" dirty="0"/>
              <a:t>2 </a:t>
            </a:r>
            <a:r>
              <a:rPr lang="en-US" sz="2400" dirty="0"/>
              <a:t>value</a:t>
            </a:r>
          </a:p>
          <a:p>
            <a:pPr marL="1257300" lvl="2" indent="-342900">
              <a:buFontTx/>
              <a:buChar char="-"/>
            </a:pPr>
            <a:r>
              <a:rPr lang="en-US" sz="2400" dirty="0"/>
              <a:t>“Good” fit =&gt; X</a:t>
            </a:r>
            <a:r>
              <a:rPr lang="en-US" sz="2400" baseline="30000" dirty="0"/>
              <a:t>2</a:t>
            </a:r>
            <a:r>
              <a:rPr lang="en-US" sz="2400" dirty="0"/>
              <a:t>~1</a:t>
            </a:r>
          </a:p>
          <a:p>
            <a:pPr marL="1257300" lvl="2" indent="-342900">
              <a:buFontTx/>
              <a:buChar char="-"/>
            </a:pPr>
            <a:r>
              <a:rPr lang="en-US" sz="2400" dirty="0"/>
              <a:t>This rule is not exact, and should be applied with caution! 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RMS (compared to K)</a:t>
            </a:r>
          </a:p>
          <a:p>
            <a:pPr marL="1257300" lvl="2" indent="-342900">
              <a:buFontTx/>
              <a:buChar char="-"/>
            </a:pPr>
            <a:endParaRPr lang="en-US" sz="2000" dirty="0"/>
          </a:p>
          <a:p>
            <a:pPr marL="1257300" lvl="2" indent="-342900">
              <a:buFontTx/>
              <a:buChar char="-"/>
            </a:pPr>
            <a:endParaRPr lang="en-US" sz="2000" dirty="0"/>
          </a:p>
          <a:p>
            <a:pPr marL="800100" lvl="1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/>
          </a:p>
        </p:txBody>
      </p:sp>
      <p:pic>
        <p:nvPicPr>
          <p:cNvPr id="6" name="Picture 5" descr="Screen Shot 2016-09-02 at 7.25.0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781" y="1962497"/>
            <a:ext cx="4298843" cy="2356595"/>
          </a:xfrm>
          <a:prstGeom prst="rect">
            <a:avLst/>
          </a:prstGeom>
        </p:spPr>
      </p:pic>
      <p:pic>
        <p:nvPicPr>
          <p:cNvPr id="7" name="Picture 6" descr="Screen Shot 2016-09-02 at 7.30.1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781" y="4319091"/>
            <a:ext cx="4297718" cy="233599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083667" y="4543713"/>
            <a:ext cx="9669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Residuals</a:t>
            </a:r>
          </a:p>
        </p:txBody>
      </p:sp>
      <p:pic>
        <p:nvPicPr>
          <p:cNvPr id="9" name="Picture 8" descr="Screen Shot 2016-09-02 at 7.32.38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550" y="1180910"/>
            <a:ext cx="4283075" cy="8024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39FCA3-9E80-CB4A-A7CA-D3D5A6717E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0488" y="0"/>
            <a:ext cx="995423" cy="1108238"/>
          </a:xfrm>
          <a:prstGeom prst="rect">
            <a:avLst/>
          </a:prstGeom>
        </p:spPr>
      </p:pic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CF2F2BCD-ADF0-2940-97EB-1E0C1F487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8237106-F2ED-405E-BC33-CC3CF426205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575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Take home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Observed RVs</a:t>
            </a:r>
          </a:p>
          <a:p>
            <a:r>
              <a:rPr lang="en-US" sz="2400" dirty="0"/>
              <a:t>RVs predicted by a (best-fit) planet model</a:t>
            </a:r>
          </a:p>
          <a:p>
            <a:r>
              <a:rPr lang="en-US" sz="2400" dirty="0"/>
              <a:t>Lomb-</a:t>
            </a:r>
            <a:r>
              <a:rPr lang="en-US" sz="2400" dirty="0" err="1"/>
              <a:t>Scargle</a:t>
            </a:r>
            <a:r>
              <a:rPr lang="en-US" sz="2400" dirty="0"/>
              <a:t> </a:t>
            </a:r>
            <a:r>
              <a:rPr lang="en-US" sz="2400" dirty="0" err="1"/>
              <a:t>Periodogram</a:t>
            </a:r>
            <a:r>
              <a:rPr lang="en-US" sz="2400" dirty="0"/>
              <a:t>              P</a:t>
            </a:r>
          </a:p>
          <a:p>
            <a:pPr lvl="1"/>
            <a:r>
              <a:rPr lang="en-US" sz="2000" dirty="0"/>
              <a:t>False alarm probability</a:t>
            </a:r>
          </a:p>
          <a:p>
            <a:pPr lvl="1"/>
            <a:r>
              <a:rPr lang="en-US" sz="2000" dirty="0"/>
              <a:t>Aliasing</a:t>
            </a:r>
          </a:p>
          <a:p>
            <a:r>
              <a:rPr lang="en-US" sz="2400" dirty="0"/>
              <a:t>Goodness of fit</a:t>
            </a:r>
          </a:p>
          <a:p>
            <a:pPr lvl="1"/>
            <a:r>
              <a:rPr lang="en-US" sz="2000" dirty="0"/>
              <a:t>Reduced X</a:t>
            </a:r>
            <a:r>
              <a:rPr lang="en-US" sz="2000" baseline="30000" dirty="0"/>
              <a:t>2</a:t>
            </a:r>
          </a:p>
          <a:p>
            <a:pPr lvl="1"/>
            <a:r>
              <a:rPr lang="en-US" sz="2000" dirty="0"/>
              <a:t>RMS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Right Arrow 3"/>
          <p:cNvSpPr/>
          <p:nvPr/>
        </p:nvSpPr>
        <p:spPr>
          <a:xfrm>
            <a:off x="4476750" y="2555875"/>
            <a:ext cx="508000" cy="3492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80C02B-1A7C-A14E-B73A-F128003AE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0488" y="0"/>
            <a:ext cx="995423" cy="1108238"/>
          </a:xfrm>
          <a:prstGeom prst="rect">
            <a:avLst/>
          </a:prstGeom>
        </p:spPr>
      </p:pic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198E4E81-C320-9F43-9DF6-9F59D5CF4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8237106-F2ED-405E-BC33-CC3CF426205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385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8950" y="2848055"/>
            <a:ext cx="7772400" cy="1470025"/>
          </a:xfrm>
        </p:spPr>
        <p:txBody>
          <a:bodyPr/>
          <a:lstStyle/>
          <a:p>
            <a:r>
              <a:rPr lang="en-US" dirty="0"/>
              <a:t>RV Fitting: Tools</a:t>
            </a:r>
            <a:br>
              <a:rPr lang="en-US" sz="4800" dirty="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D13552-32F3-8B42-A4B9-B401F462D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0488" y="0"/>
            <a:ext cx="995423" cy="1108238"/>
          </a:xfrm>
          <a:prstGeom prst="rect">
            <a:avLst/>
          </a:prstGeom>
        </p:spPr>
      </p:pic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443613F-D3FB-4D42-B204-E82517DA5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8237106-F2ED-405E-BC33-CC3CF426205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965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/>
              <a:t>RV fitting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9270"/>
            <a:ext cx="8229600" cy="4981494"/>
          </a:xfrm>
        </p:spPr>
        <p:txBody>
          <a:bodyPr>
            <a:normAutofit/>
          </a:bodyPr>
          <a:lstStyle/>
          <a:p>
            <a:r>
              <a:rPr lang="en-US" sz="2400" dirty="0"/>
              <a:t>For this class: Systemic Live</a:t>
            </a:r>
          </a:p>
          <a:p>
            <a:pPr marL="457200" lvl="1" indent="0">
              <a:buNone/>
            </a:pPr>
            <a:r>
              <a:rPr lang="en-US" sz="2000" dirty="0"/>
              <a:t>Pros: Web interface with no local installation, easy to use</a:t>
            </a:r>
          </a:p>
          <a:p>
            <a:pPr marL="0" indent="0">
              <a:buNone/>
            </a:pPr>
            <a:r>
              <a:rPr lang="en-US" sz="2000" dirty="0"/>
              <a:t>	Cons: Less fitting options</a:t>
            </a:r>
          </a:p>
          <a:p>
            <a:r>
              <a:rPr lang="en-US" sz="2400" dirty="0"/>
              <a:t>For publications: </a:t>
            </a:r>
          </a:p>
          <a:p>
            <a:pPr lvl="1"/>
            <a:r>
              <a:rPr lang="en-US" sz="2000" dirty="0"/>
              <a:t>Systemic 2 (shown by Rob on Tuesday)</a:t>
            </a:r>
          </a:p>
          <a:p>
            <a:pPr lvl="1"/>
            <a:r>
              <a:rPr lang="en-US" sz="2000" dirty="0" err="1"/>
              <a:t>RedVel</a:t>
            </a:r>
            <a:r>
              <a:rPr lang="en-US" sz="2000" dirty="0"/>
              <a:t> (shown by Rob on Tuesday)</a:t>
            </a:r>
          </a:p>
          <a:p>
            <a:pPr lvl="1"/>
            <a:r>
              <a:rPr lang="en-US" sz="2000" dirty="0"/>
              <a:t>EXOFAST</a:t>
            </a:r>
          </a:p>
          <a:p>
            <a:pPr lvl="1"/>
            <a:r>
              <a:rPr lang="en-US" sz="2000" dirty="0"/>
              <a:t>RVLIN</a:t>
            </a:r>
          </a:p>
          <a:p>
            <a:pPr marL="457200" lvl="1" indent="0">
              <a:buNone/>
            </a:pPr>
            <a:r>
              <a:rPr lang="en-US" sz="2000" dirty="0"/>
              <a:t>Pros: More fitting options, publication quality</a:t>
            </a:r>
          </a:p>
          <a:p>
            <a:pPr marL="457200" lvl="1" indent="0">
              <a:buNone/>
            </a:pPr>
            <a:r>
              <a:rPr lang="en-US" sz="2000" dirty="0"/>
              <a:t>Cons: Complex installation, need to be familiar with the written language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F75547-EAEE-2444-AB92-D994897EE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0488" y="0"/>
            <a:ext cx="995423" cy="1108238"/>
          </a:xfrm>
          <a:prstGeom prst="rect">
            <a:avLst/>
          </a:prstGeom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E314CF7C-30E1-8042-BB59-D90ACD9B1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8237106-F2ED-405E-BC33-CC3CF426205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275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4" y="1600200"/>
            <a:ext cx="3838934" cy="4525963"/>
          </a:xfrm>
        </p:spPr>
        <p:txBody>
          <a:bodyPr>
            <a:normAutofit/>
          </a:bodyPr>
          <a:lstStyle/>
          <a:p>
            <a:r>
              <a:rPr lang="en-US" sz="2400" dirty="0">
                <a:hlinkClick r:id="rId3"/>
              </a:rPr>
              <a:t>http://www.stefanom.org/systemic-online/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Systemic Live</a:t>
            </a:r>
          </a:p>
        </p:txBody>
      </p:sp>
      <p:pic>
        <p:nvPicPr>
          <p:cNvPr id="10" name="Picture 9" descr="Screen Shot 2016-09-10 at 12.05.1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461" y="1163638"/>
            <a:ext cx="4698005" cy="2070573"/>
          </a:xfrm>
          <a:prstGeom prst="rect">
            <a:avLst/>
          </a:prstGeom>
        </p:spPr>
      </p:pic>
      <p:pic>
        <p:nvPicPr>
          <p:cNvPr id="11" name="Picture 10" descr="Screen Shot 2016-09-10 at 12.05.38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350" y="3244052"/>
            <a:ext cx="4689735" cy="24231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E35DDB-335B-DF4F-9FC2-3185131C59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0488" y="0"/>
            <a:ext cx="995423" cy="1108238"/>
          </a:xfrm>
          <a:prstGeom prst="rect">
            <a:avLst/>
          </a:prstGeom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999DC172-D30B-1543-AE18-55C100181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8237106-F2ED-405E-BC33-CC3CF426205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487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354" y="1131388"/>
            <a:ext cx="7934446" cy="5186862"/>
          </a:xfrm>
        </p:spPr>
        <p:txBody>
          <a:bodyPr>
            <a:normAutofit/>
          </a:bodyPr>
          <a:lstStyle/>
          <a:p>
            <a:r>
              <a:rPr lang="en-US" sz="3600" dirty="0"/>
              <a:t>Part I</a:t>
            </a:r>
          </a:p>
          <a:p>
            <a:pPr lvl="1"/>
            <a:r>
              <a:rPr lang="en-US" sz="3200" dirty="0"/>
              <a:t>RV data</a:t>
            </a:r>
          </a:p>
          <a:p>
            <a:pPr lvl="1"/>
            <a:r>
              <a:rPr lang="en-US" sz="3200" dirty="0"/>
              <a:t>RV fitting: principle</a:t>
            </a:r>
            <a:endParaRPr lang="en-US" sz="3600" dirty="0"/>
          </a:p>
          <a:p>
            <a:pPr lvl="1"/>
            <a:r>
              <a:rPr lang="en-US" sz="3200" dirty="0"/>
              <a:t>RV fitting: tools</a:t>
            </a:r>
          </a:p>
          <a:p>
            <a:r>
              <a:rPr lang="en-US" sz="3600" dirty="0"/>
              <a:t>Part II</a:t>
            </a:r>
          </a:p>
          <a:p>
            <a:pPr lvl="1"/>
            <a:r>
              <a:rPr lang="en-US" sz="3200" dirty="0"/>
              <a:t>Practice session: discover a planet by yourself!</a:t>
            </a:r>
          </a:p>
          <a:p>
            <a:pPr lvl="1"/>
            <a:endParaRPr lang="en-US" sz="3200" dirty="0"/>
          </a:p>
          <a:p>
            <a:pPr lvl="1"/>
            <a:endParaRPr lang="en-US" sz="320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8237106-F2ED-405E-BC33-CC3CF426205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831405-EFAA-B541-9484-35B45A0CD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0488" y="0"/>
            <a:ext cx="995423" cy="110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87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1. Select an RV data set</a:t>
            </a:r>
          </a:p>
        </p:txBody>
      </p:sp>
      <p:pic>
        <p:nvPicPr>
          <p:cNvPr id="5" name="Picture 4" descr="Screen Shot 2016-09-10 at 12.14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66" y="1536169"/>
            <a:ext cx="7552267" cy="37698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94E047-40A5-F247-B1BE-700B6FE0F0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0488" y="0"/>
            <a:ext cx="995423" cy="1108238"/>
          </a:xfrm>
          <a:prstGeom prst="rect">
            <a:avLst/>
          </a:prstGeom>
        </p:spPr>
      </p:pic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3BF9D7B3-D99F-7745-B6A4-1FB17CE77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8237106-F2ED-405E-BC33-CC3CF426205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281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9-10 at 12.23.5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3" y="1324426"/>
            <a:ext cx="7493452" cy="32983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CBC5B4-C3CA-7840-BCF6-1C5833DDA8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0488" y="0"/>
            <a:ext cx="995423" cy="1108238"/>
          </a:xfrm>
          <a:prstGeom prst="rect">
            <a:avLst/>
          </a:prstGeom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D2806CFD-0A78-B84B-9EDF-4834F270B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8237106-F2ED-405E-BC33-CC3CF426205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3023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9-10 at 12.29.1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9" y="487343"/>
            <a:ext cx="7518401" cy="3336607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2218267" y="3014134"/>
            <a:ext cx="4165600" cy="3287188"/>
            <a:chOff x="2218267" y="3014134"/>
            <a:chExt cx="4165600" cy="3287188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2218267" y="3014134"/>
              <a:ext cx="524933" cy="1236133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675467" y="3014134"/>
              <a:ext cx="3691466" cy="1236133"/>
            </a:xfrm>
            <a:prstGeom prst="line">
              <a:avLst/>
            </a:prstGeom>
            <a:ln>
              <a:solidFill>
                <a:schemeClr val="accent1">
                  <a:alpha val="48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25" descr="Screen Shot 2016-09-10 at 12.30.26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6267" y="4288708"/>
              <a:ext cx="3657600" cy="2012614"/>
            </a:xfrm>
            <a:prstGeom prst="rect">
              <a:avLst/>
            </a:prstGeom>
          </p:spPr>
        </p:pic>
      </p:grp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DF0C9F8C-36F6-6B42-B7E3-1069A3894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8237106-F2ED-405E-BC33-CC3CF426205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3422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2. Find P </a:t>
            </a:r>
          </a:p>
        </p:txBody>
      </p:sp>
      <p:pic>
        <p:nvPicPr>
          <p:cNvPr id="5" name="Picture 4" descr="Screen Shot 2016-09-10 at 12.38.1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877" y="1644115"/>
            <a:ext cx="4503355" cy="44381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04498" y="547153"/>
            <a:ext cx="3336780" cy="1323439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/>
              <a:t>The Lomb-</a:t>
            </a:r>
            <a:r>
              <a:rPr lang="en-US" sz="2000" dirty="0" err="1"/>
              <a:t>Scargle</a:t>
            </a:r>
            <a:r>
              <a:rPr lang="en-US" sz="2000" dirty="0"/>
              <a:t> power spectrum shows the most prominent periodicities in the data.</a:t>
            </a:r>
          </a:p>
        </p:txBody>
      </p:sp>
      <p:sp>
        <p:nvSpPr>
          <p:cNvPr id="7" name="Down Arrow 6"/>
          <p:cNvSpPr/>
          <p:nvPr/>
        </p:nvSpPr>
        <p:spPr>
          <a:xfrm rot="2494456">
            <a:off x="4008261" y="1793900"/>
            <a:ext cx="327783" cy="52798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16200000">
            <a:off x="2912075" y="5137145"/>
            <a:ext cx="304799" cy="4572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365984-274C-444E-9B5A-DE2CC71A6A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0488" y="0"/>
            <a:ext cx="995423" cy="1108238"/>
          </a:xfrm>
          <a:prstGeom prst="rect">
            <a:avLst/>
          </a:prstGeom>
        </p:spPr>
      </p:pic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DDD71452-B213-7F47-8B18-1C9B0E830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8237106-F2ED-405E-BC33-CC3CF426205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20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3. Add a planet at P </a:t>
            </a:r>
          </a:p>
        </p:txBody>
      </p:sp>
      <p:pic>
        <p:nvPicPr>
          <p:cNvPr id="5" name="Picture 4" descr="Screen Shot 2016-09-10 at 12.47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67" y="1676400"/>
            <a:ext cx="7539650" cy="3570748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 rot="2494456">
            <a:off x="7022850" y="3514756"/>
            <a:ext cx="327783" cy="52798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A33044-A0EB-304D-874A-98A7F7F2E8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0488" y="0"/>
            <a:ext cx="995423" cy="1108238"/>
          </a:xfrm>
          <a:prstGeom prst="rect">
            <a:avLst/>
          </a:prstGeom>
        </p:spPr>
      </p:pic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322E5F92-7923-0342-B894-15A3EBD9F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8237106-F2ED-405E-BC33-CC3CF426205F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80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CB91C2-7875-8643-8548-5BDD16287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0488" y="0"/>
            <a:ext cx="995423" cy="1108238"/>
          </a:xfrm>
          <a:prstGeom prst="rect">
            <a:avLst/>
          </a:prstGeom>
        </p:spPr>
      </p:pic>
      <p:pic>
        <p:nvPicPr>
          <p:cNvPr id="3" name="Picture 2" descr="Screen Shot 2016-09-10 at 12.50.5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1" y="1647293"/>
            <a:ext cx="7772400" cy="3775352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 rot="2494456">
            <a:off x="3890185" y="1451030"/>
            <a:ext cx="327783" cy="52798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351868" y="762443"/>
            <a:ext cx="4199465" cy="707886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/>
              <a:t>The radial velocity points are “folded” to the period of the planet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B796194B-70CF-B840-950A-C0725CFB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8237106-F2ED-405E-BC33-CC3CF426205F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BB872C-B8AB-1345-8F72-E083A105515F}"/>
              </a:ext>
            </a:extLst>
          </p:cNvPr>
          <p:cNvSpPr/>
          <p:nvPr/>
        </p:nvSpPr>
        <p:spPr>
          <a:xfrm>
            <a:off x="5096936" y="5505783"/>
            <a:ext cx="3539066" cy="1015663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/>
              <a:t>Mean Anomaly is the phase of the planet at the time of the first radial velocity observation.</a:t>
            </a: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5205BA98-9E5F-6F4A-90F5-B4B681E9B291}"/>
              </a:ext>
            </a:extLst>
          </p:cNvPr>
          <p:cNvSpPr/>
          <p:nvPr/>
        </p:nvSpPr>
        <p:spPr>
          <a:xfrm rot="5400000">
            <a:off x="7954638" y="4654516"/>
            <a:ext cx="295925" cy="4572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4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9-10 at 12.59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1417638"/>
            <a:ext cx="7061200" cy="358389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4. Finding the planet parameters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00134" y="477838"/>
            <a:ext cx="3539066" cy="707886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marL="0" lvl="1"/>
            <a:r>
              <a:rPr lang="en-US" sz="2000" dirty="0"/>
              <a:t>Keep your eyes on reduced X</a:t>
            </a:r>
            <a:r>
              <a:rPr lang="en-US" sz="2000" baseline="30000" dirty="0"/>
              <a:t>2</a:t>
            </a:r>
            <a:r>
              <a:rPr lang="en-US" sz="2000" dirty="0"/>
              <a:t> and RMS values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72255A19-7478-924B-ACFA-AAE621BF9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8237106-F2ED-405E-BC33-CC3CF426205F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15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9-10 at 1.15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33" y="2052905"/>
            <a:ext cx="7145867" cy="3419679"/>
          </a:xfrm>
          <a:prstGeom prst="rect">
            <a:avLst/>
          </a:prstGeom>
        </p:spPr>
      </p:pic>
      <p:pic>
        <p:nvPicPr>
          <p:cNvPr id="5" name="Picture 4" descr="Screen Shot 2016-09-02 at 3.26.5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877" y="593178"/>
            <a:ext cx="4438731" cy="1066288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6" name="Down Arrow 5"/>
          <p:cNvSpPr/>
          <p:nvPr/>
        </p:nvSpPr>
        <p:spPr>
          <a:xfrm rot="5400000">
            <a:off x="7497437" y="4677633"/>
            <a:ext cx="295925" cy="4572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00C215-E78E-5240-8E03-7483DD705D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0488" y="0"/>
            <a:ext cx="995423" cy="1108238"/>
          </a:xfrm>
          <a:prstGeom prst="rect">
            <a:avLst/>
          </a:prstGeom>
        </p:spPr>
      </p:pic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69A0AB57-29B0-B549-B29E-24117577F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8237106-F2ED-405E-BC33-CC3CF426205F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69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1BBDEB8-FAC6-1943-9BC8-BD11343A4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0488" y="0"/>
            <a:ext cx="995423" cy="110823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734465" y="523477"/>
            <a:ext cx="4288616" cy="1493575"/>
            <a:chOff x="3737784" y="556732"/>
            <a:chExt cx="4864348" cy="1493575"/>
          </a:xfrm>
        </p:grpSpPr>
        <p:sp>
          <p:nvSpPr>
            <p:cNvPr id="4" name="Rectangle 3"/>
            <p:cNvSpPr/>
            <p:nvPr/>
          </p:nvSpPr>
          <p:spPr>
            <a:xfrm>
              <a:off x="4284132" y="556732"/>
              <a:ext cx="4318000" cy="923330"/>
            </a:xfrm>
            <a:prstGeom prst="rect">
              <a:avLst/>
            </a:prstGeom>
            <a:ln>
              <a:solidFill>
                <a:schemeClr val="accent5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dirty="0"/>
                <a:t>Improve the match between the model fit and the RV data by varying the values of the planetary parameters</a:t>
              </a:r>
            </a:p>
          </p:txBody>
        </p:sp>
        <p:sp>
          <p:nvSpPr>
            <p:cNvPr id="6" name="Down Arrow 5"/>
            <p:cNvSpPr/>
            <p:nvPr/>
          </p:nvSpPr>
          <p:spPr>
            <a:xfrm rot="2494456">
              <a:off x="3737784" y="1522318"/>
              <a:ext cx="327783" cy="527989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Screen Shot 2016-09-11 at 9.30.5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65" y="2058886"/>
            <a:ext cx="7382933" cy="3487415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 rot="5400000">
            <a:off x="8149371" y="2522664"/>
            <a:ext cx="295925" cy="4572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1BBB9CB8-88B6-0D4D-B9AD-F4EF8568A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8237106-F2ED-405E-BC33-CC3CF426205F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01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12E357-4271-B941-886E-A994BF73F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54" y="1655030"/>
            <a:ext cx="7338349" cy="40917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FEF6DC-1C08-904F-ACB9-DDC69151A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0488" y="0"/>
            <a:ext cx="995423" cy="1108238"/>
          </a:xfrm>
          <a:prstGeom prst="rect">
            <a:avLst/>
          </a:prstGeom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98E50BC5-9244-B341-B392-1830943DB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8237106-F2ED-405E-BC33-CC3CF426205F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534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RV Data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30E4F6-8150-C04E-B9B0-C6314F33F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0488" y="0"/>
            <a:ext cx="995423" cy="110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0375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12E357-4271-B941-886E-A994BF73F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54" y="1655030"/>
            <a:ext cx="7338349" cy="40917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FEF6DC-1C08-904F-ACB9-DDC69151A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0488" y="0"/>
            <a:ext cx="995423" cy="1108238"/>
          </a:xfrm>
          <a:prstGeom prst="rect">
            <a:avLst/>
          </a:prstGeom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98E50BC5-9244-B341-B392-1830943DB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8237106-F2ED-405E-BC33-CC3CF426205F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8" name="Picture 7" descr="Screen Shot 2016-09-11 at 9.37.27 AM.png">
            <a:extLst>
              <a:ext uri="{FF2B5EF4-FFF2-40B4-BE49-F238E27FC236}">
                <a16:creationId xmlns:a16="http://schemas.microsoft.com/office/drawing/2014/main" id="{41FE5B96-89EF-C347-8A11-D65368C120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66" y="1287470"/>
            <a:ext cx="4154072" cy="491013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500AFF4-0CE6-104C-8B4C-21B7618075B3}"/>
              </a:ext>
            </a:extLst>
          </p:cNvPr>
          <p:cNvSpPr/>
          <p:nvPr/>
        </p:nvSpPr>
        <p:spPr>
          <a:xfrm>
            <a:off x="982134" y="1900616"/>
            <a:ext cx="897466" cy="9949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6DA8CBA-21D5-9E40-A4D8-39DA6890E4AD}"/>
              </a:ext>
            </a:extLst>
          </p:cNvPr>
          <p:cNvSpPr/>
          <p:nvPr/>
        </p:nvSpPr>
        <p:spPr>
          <a:xfrm>
            <a:off x="1049867" y="5858933"/>
            <a:ext cx="1964266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1E0181-F108-1A47-8F14-031232034953}"/>
              </a:ext>
            </a:extLst>
          </p:cNvPr>
          <p:cNvSpPr/>
          <p:nvPr/>
        </p:nvSpPr>
        <p:spPr>
          <a:xfrm>
            <a:off x="3234052" y="987588"/>
            <a:ext cx="19009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http://</a:t>
            </a:r>
            <a:r>
              <a:rPr lang="en-US" sz="1600" dirty="0" err="1"/>
              <a:t>exoplanet.eu</a:t>
            </a:r>
            <a:r>
              <a:rPr lang="en-US" sz="16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2668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9-11 at 11.59.5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64" y="1439770"/>
            <a:ext cx="4947203" cy="485943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22241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More planets?</a:t>
            </a:r>
          </a:p>
        </p:txBody>
      </p:sp>
      <p:sp>
        <p:nvSpPr>
          <p:cNvPr id="8" name="Down Arrow 7"/>
          <p:cNvSpPr/>
          <p:nvPr/>
        </p:nvSpPr>
        <p:spPr>
          <a:xfrm rot="2494456">
            <a:off x="4017743" y="1929330"/>
            <a:ext cx="288987" cy="52798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445516" y="1265241"/>
            <a:ext cx="31665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/>
              <a:t>Real? Alias?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57334" y="2025038"/>
            <a:ext cx="314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period is very close to the Earth’s orbital period (about 365.25 days)!!!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DAFFA0-451C-1842-9DAB-B5F402C6A0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0488" y="0"/>
            <a:ext cx="995423" cy="1108238"/>
          </a:xfrm>
          <a:prstGeom prst="rect">
            <a:avLst/>
          </a:prstGeom>
        </p:spPr>
      </p:pic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752CBAA0-3DB4-9B44-817F-21DDA3E41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8237106-F2ED-405E-BC33-CC3CF426205F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54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Multi-Planet Systems</a:t>
            </a:r>
          </a:p>
        </p:txBody>
      </p:sp>
      <p:pic>
        <p:nvPicPr>
          <p:cNvPr id="2" name="Picture 1" descr="Screen Shot 2016-09-11 at 12.58.4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44" y="1740513"/>
            <a:ext cx="7962089" cy="3170153"/>
          </a:xfrm>
          <a:prstGeom prst="rect">
            <a:avLst/>
          </a:prstGeom>
        </p:spPr>
      </p:pic>
      <p:pic>
        <p:nvPicPr>
          <p:cNvPr id="3" name="Picture 2" descr="Screen Shot 2016-09-11 at 1.0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676400"/>
            <a:ext cx="3603529" cy="3505199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 rot="2494456">
            <a:off x="6439210" y="1635951"/>
            <a:ext cx="288987" cy="52798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B5FAC0-32AE-BB44-9B1B-FCB5B2CDB2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0488" y="0"/>
            <a:ext cx="995423" cy="1108238"/>
          </a:xfrm>
          <a:prstGeom prst="rect">
            <a:avLst/>
          </a:prstGeom>
        </p:spPr>
      </p:pic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00C9EA61-7C30-904A-A822-92C747E78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8237106-F2ED-405E-BC33-CC3CF426205F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63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9-11 at 1.10.4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67" y="1882942"/>
            <a:ext cx="7484533" cy="33855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0B7C56-5B27-974A-9CB9-D932CD541C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0488" y="0"/>
            <a:ext cx="995423" cy="1108238"/>
          </a:xfrm>
          <a:prstGeom prst="rect">
            <a:avLst/>
          </a:prstGeom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8075E3F7-15A2-D94A-976A-658F4F1B3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8237106-F2ED-405E-BC33-CC3CF426205F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2473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9-11 at 1.11.3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067" y="1727756"/>
            <a:ext cx="6824133" cy="30768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2B78BE-A2B5-DE4A-B236-1587F0DA45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0488" y="0"/>
            <a:ext cx="995423" cy="1108238"/>
          </a:xfrm>
          <a:prstGeom prst="rect">
            <a:avLst/>
          </a:prstGeom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9F47EC57-B72F-C34B-B3D6-1621C3A71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8237106-F2ED-405E-BC33-CC3CF426205F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3602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9-11 at 1.14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67" y="1896533"/>
            <a:ext cx="7145866" cy="3227359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 rot="5400000">
            <a:off x="7886905" y="2290035"/>
            <a:ext cx="295925" cy="4572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AF2FA0-3059-3C4F-870B-B357C6AC87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0488" y="0"/>
            <a:ext cx="995423" cy="1108238"/>
          </a:xfrm>
          <a:prstGeom prst="rect">
            <a:avLst/>
          </a:prstGeom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8E161E56-68F2-6B41-820C-F6353BC4C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8237106-F2ED-405E-BC33-CC3CF426205F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96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09-11 at 1.17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134" y="1895652"/>
            <a:ext cx="7230533" cy="3272257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 rot="5400000">
            <a:off x="8098572" y="4672819"/>
            <a:ext cx="295925" cy="4572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5400000">
            <a:off x="8081639" y="2290036"/>
            <a:ext cx="295925" cy="4572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09546E-D3F2-9F46-8636-7D2E3520E1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0488" y="0"/>
            <a:ext cx="995423" cy="1108238"/>
          </a:xfrm>
          <a:prstGeom prst="rect">
            <a:avLst/>
          </a:prstGeom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96F0D942-640F-0E46-AB79-7AE8609EB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8237106-F2ED-405E-BC33-CC3CF426205F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50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09-11 at 1.46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1" y="1613602"/>
            <a:ext cx="6857998" cy="32925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828645-7EE5-2640-8438-538A4F43D4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0488" y="0"/>
            <a:ext cx="995423" cy="1108238"/>
          </a:xfrm>
          <a:prstGeom prst="rect">
            <a:avLst/>
          </a:prstGeom>
        </p:spPr>
      </p:pic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B394E368-3594-1544-85C3-6ED8B2431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8237106-F2ED-405E-BC33-CC3CF426205F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5889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22241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More planet?</a:t>
            </a:r>
          </a:p>
        </p:txBody>
      </p:sp>
      <p:pic>
        <p:nvPicPr>
          <p:cNvPr id="5" name="Picture 4" descr="Screen Shot 2016-09-11 at 1.19.3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75" y="1586217"/>
            <a:ext cx="7027333" cy="3262901"/>
          </a:xfrm>
          <a:prstGeom prst="rect">
            <a:avLst/>
          </a:prstGeom>
        </p:spPr>
      </p:pic>
      <p:pic>
        <p:nvPicPr>
          <p:cNvPr id="6" name="Picture 5" descr="Screen Shot 2016-09-11 at 1.19.3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774" y="1265241"/>
            <a:ext cx="3740892" cy="3759200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 rot="2494456">
            <a:off x="6371476" y="1342575"/>
            <a:ext cx="288987" cy="52798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245445-2B3D-854C-BA7E-407752117D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0488" y="0"/>
            <a:ext cx="995423" cy="1108238"/>
          </a:xfrm>
          <a:prstGeom prst="rect">
            <a:avLst/>
          </a:prstGeom>
        </p:spPr>
      </p:pic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7A4612EA-900F-2644-8180-9B0C1AA83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8237106-F2ED-405E-BC33-CC3CF426205F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84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9-11 at 1.23.3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468" y="1406204"/>
            <a:ext cx="7264400" cy="37901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FECAC1-7A88-3F44-BA2C-F7E6BEB8FF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0488" y="0"/>
            <a:ext cx="995423" cy="1108238"/>
          </a:xfrm>
          <a:prstGeom prst="rect">
            <a:avLst/>
          </a:prstGeom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22023767-48A1-E34B-9D40-DBF5231A5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8237106-F2ED-405E-BC33-CC3CF426205F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093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 descr="Radial Velocity Method star orbits_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32" y="164586"/>
            <a:ext cx="7647662" cy="655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4780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9-11 at 1.25.0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67" y="1408124"/>
            <a:ext cx="7095067" cy="40876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4B1058-BC02-E04F-A0C0-596503ED71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0488" y="0"/>
            <a:ext cx="995423" cy="1108238"/>
          </a:xfrm>
          <a:prstGeom prst="rect">
            <a:avLst/>
          </a:prstGeom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83E4D7DE-E510-1A4E-808C-017E877D5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8237106-F2ED-405E-BC33-CC3CF426205F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3129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9-11 at 1.51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735" y="320520"/>
            <a:ext cx="5435600" cy="3101015"/>
          </a:xfrm>
          <a:prstGeom prst="rect">
            <a:avLst/>
          </a:prstGeom>
        </p:spPr>
      </p:pic>
      <p:pic>
        <p:nvPicPr>
          <p:cNvPr id="5" name="Picture 4" descr="Screen Shot 2016-09-11 at 1.52.4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766" y="3719016"/>
            <a:ext cx="3966633" cy="28172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41F1BC-E6AE-6344-A58A-12E8AEA66F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0488" y="0"/>
            <a:ext cx="995423" cy="1108238"/>
          </a:xfrm>
          <a:prstGeom prst="rect">
            <a:avLst/>
          </a:prstGeom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0AF837D4-BE3E-F948-B49D-937DA968F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8237106-F2ED-405E-BC33-CC3CF426205F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2910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22241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More planet?</a:t>
            </a:r>
          </a:p>
        </p:txBody>
      </p:sp>
      <p:pic>
        <p:nvPicPr>
          <p:cNvPr id="5" name="Picture 4" descr="Screen Shot 2016-09-11 at 1.54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865" y="1405465"/>
            <a:ext cx="4284935" cy="4250267"/>
          </a:xfrm>
          <a:prstGeom prst="rect">
            <a:avLst/>
          </a:prstGeom>
        </p:spPr>
      </p:pic>
      <p:pic>
        <p:nvPicPr>
          <p:cNvPr id="6" name="Picture 5" descr="Screen Shot 2016-09-11 at 1.58.2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" y="1897965"/>
            <a:ext cx="4401865" cy="31502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2A5360-7D58-E249-91D7-9FFC9CE250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0488" y="0"/>
            <a:ext cx="995423" cy="1108238"/>
          </a:xfrm>
          <a:prstGeom prst="rect">
            <a:avLst/>
          </a:prstGeom>
        </p:spPr>
      </p:pic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15152CD0-A120-DD4B-809F-10BB4B7C9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8237106-F2ED-405E-BC33-CC3CF426205F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2961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6-09-11 at 2.05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34736"/>
            <a:ext cx="8111067" cy="3346577"/>
          </a:xfrm>
          <a:prstGeom prst="rect">
            <a:avLst/>
          </a:prstGeom>
        </p:spPr>
      </p:pic>
      <p:pic>
        <p:nvPicPr>
          <p:cNvPr id="8" name="Picture 7" descr="Screen Shot 2016-09-11 at 2.04.5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267" y="148469"/>
            <a:ext cx="3606800" cy="2415796"/>
          </a:xfrm>
          <a:prstGeom prst="rect">
            <a:avLst/>
          </a:prstGeom>
        </p:spPr>
      </p:pic>
      <p:pic>
        <p:nvPicPr>
          <p:cNvPr id="9" name="Picture 8" descr="Screen Shot 2016-09-11 at 2.04.5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267" y="2564265"/>
            <a:ext cx="3606800" cy="4014019"/>
          </a:xfrm>
          <a:prstGeom prst="rect">
            <a:avLst/>
          </a:prstGeom>
        </p:spPr>
      </p:pic>
      <p:pic>
        <p:nvPicPr>
          <p:cNvPr id="10" name="Picture 9" descr="Screen Shot 2016-09-11 at 2.05.16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34" y="4238148"/>
            <a:ext cx="2997200" cy="2001469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1464733" y="2777067"/>
            <a:ext cx="2988735" cy="1490133"/>
          </a:xfrm>
          <a:prstGeom prst="line">
            <a:avLst/>
          </a:prstGeom>
          <a:ln>
            <a:solidFill>
              <a:schemeClr val="accent1">
                <a:alpha val="36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436534" y="982133"/>
            <a:ext cx="592666" cy="1794934"/>
          </a:xfrm>
          <a:prstGeom prst="rect">
            <a:avLst/>
          </a:prstGeom>
          <a:solidFill>
            <a:schemeClr val="accent5">
              <a:alpha val="16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4419600" y="2777067"/>
            <a:ext cx="609600" cy="1718733"/>
          </a:xfrm>
          <a:prstGeom prst="line">
            <a:avLst/>
          </a:prstGeom>
          <a:ln>
            <a:solidFill>
              <a:schemeClr val="accent1">
                <a:alpha val="36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42312945-560E-ED4D-AA5C-202698134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8237106-F2ED-405E-BC33-CC3CF426205F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0399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9-11 at 2.05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2" y="1910975"/>
            <a:ext cx="4419601" cy="311299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22241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More planet?</a:t>
            </a:r>
          </a:p>
        </p:txBody>
      </p:sp>
      <p:pic>
        <p:nvPicPr>
          <p:cNvPr id="6" name="Picture 5" descr="Screen Shot 2016-09-11 at 2.05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933" y="1016000"/>
            <a:ext cx="4423832" cy="4317999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 rot="2494456">
            <a:off x="8584991" y="3780975"/>
            <a:ext cx="288987" cy="52798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9E59FF-3877-D142-9097-D6B8BA90F3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0488" y="0"/>
            <a:ext cx="995423" cy="1108238"/>
          </a:xfrm>
          <a:prstGeom prst="rect">
            <a:avLst/>
          </a:prstGeom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B8D44879-A96D-434E-A6FF-5A27E6F02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8237106-F2ED-405E-BC33-CC3CF426205F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22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9-11 at 2.04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0" y="304800"/>
            <a:ext cx="3606800" cy="4014019"/>
          </a:xfrm>
          <a:prstGeom prst="rect">
            <a:avLst/>
          </a:prstGeom>
        </p:spPr>
      </p:pic>
      <p:pic>
        <p:nvPicPr>
          <p:cNvPr id="6" name="Picture 5" descr="Screen Shot 2016-09-11 at 2.19.3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34" y="4552976"/>
            <a:ext cx="8216900" cy="17335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9BC63D-CE54-FB46-880B-E6B31D2F6E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0488" y="0"/>
            <a:ext cx="995423" cy="1108238"/>
          </a:xfrm>
          <a:prstGeom prst="rect">
            <a:avLst/>
          </a:prstGeom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211ED908-58C9-BB44-A6E2-50206DA73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8237106-F2ED-405E-BC33-CC3CF426205F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E6D1E1-981A-5A49-B0DD-23E2F30E485F}"/>
              </a:ext>
            </a:extLst>
          </p:cNvPr>
          <p:cNvSpPr/>
          <p:nvPr/>
        </p:nvSpPr>
        <p:spPr>
          <a:xfrm>
            <a:off x="7296769" y="4506294"/>
            <a:ext cx="14653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/>
              <a:t>Lovis</a:t>
            </a:r>
            <a:r>
              <a:rPr lang="en-US" sz="1400" dirty="0"/>
              <a:t> et al. (2006)</a:t>
            </a:r>
          </a:p>
        </p:txBody>
      </p:sp>
    </p:spTree>
    <p:extLst>
      <p:ext uri="{BB962C8B-B14F-4D97-AF65-F5344CB8AC3E}">
        <p14:creationId xmlns:p14="http://schemas.microsoft.com/office/powerpoint/2010/main" val="39202033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592"/>
            <a:ext cx="7668228" cy="1630465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Practice session: discover a planet by yourself!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1093"/>
            <a:ext cx="8229600" cy="4117683"/>
          </a:xfrm>
        </p:spPr>
        <p:txBody>
          <a:bodyPr>
            <a:normAutofit/>
          </a:bodyPr>
          <a:lstStyle/>
          <a:p>
            <a:r>
              <a:rPr lang="en-US" sz="2800" dirty="0"/>
              <a:t>Go to Systemic Live: </a:t>
            </a:r>
            <a:r>
              <a:rPr lang="en-US" sz="2800" dirty="0">
                <a:hlinkClick r:id="rId2"/>
              </a:rPr>
              <a:t>http://www.stefanom.org/systemic-online/</a:t>
            </a:r>
            <a:endParaRPr lang="en-US" sz="2800" dirty="0"/>
          </a:p>
          <a:p>
            <a:r>
              <a:rPr lang="en-US" sz="2800" dirty="0"/>
              <a:t>Do your best at fitting the following data:</a:t>
            </a:r>
          </a:p>
          <a:p>
            <a:pPr lvl="1"/>
            <a:r>
              <a:rPr lang="en-US" sz="2400" dirty="0"/>
              <a:t>GJ3021</a:t>
            </a:r>
          </a:p>
          <a:p>
            <a:pPr lvl="1"/>
            <a:r>
              <a:rPr lang="en-US" sz="2400" dirty="0"/>
              <a:t>HD 118203</a:t>
            </a:r>
          </a:p>
          <a:p>
            <a:pPr lvl="1"/>
            <a:r>
              <a:rPr lang="en-US" sz="2400" dirty="0"/>
              <a:t>HD 117207</a:t>
            </a:r>
          </a:p>
          <a:p>
            <a:pPr lvl="1"/>
            <a:r>
              <a:rPr lang="en-US" sz="2400" dirty="0"/>
              <a:t>HD 115617</a:t>
            </a:r>
            <a:endParaRPr lang="th-TH" sz="2400" dirty="0"/>
          </a:p>
          <a:p>
            <a:pPr lvl="1"/>
            <a:r>
              <a:rPr lang="en-US" sz="2400" dirty="0"/>
              <a:t>Provide the </a:t>
            </a:r>
            <a:r>
              <a:rPr lang="en-US" sz="2400" u="sng" dirty="0"/>
              <a:t>period and mass </a:t>
            </a:r>
            <a:r>
              <a:rPr lang="en-US" sz="2400" dirty="0"/>
              <a:t>for the planet(s) in each system which you find convincing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8E785C-0996-B243-AB07-45AC19989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0488" y="0"/>
            <a:ext cx="995423" cy="1108238"/>
          </a:xfrm>
          <a:prstGeom prst="rect">
            <a:avLst/>
          </a:prstGeom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E7E40210-7E8B-0641-B3F8-C63BF61F8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8237106-F2ED-405E-BC33-CC3CF426205F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044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 descr="spe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03" y="465301"/>
            <a:ext cx="5245101" cy="291395"/>
          </a:xfrm>
          <a:prstGeom prst="rect">
            <a:avLst/>
          </a:prstGeom>
        </p:spPr>
      </p:pic>
      <p:pic>
        <p:nvPicPr>
          <p:cNvPr id="6" name="Picture 5" descr="doppl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39" y="215337"/>
            <a:ext cx="2573867" cy="1892865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>
            <a:off x="4616897" y="1068008"/>
            <a:ext cx="491067" cy="1638305"/>
          </a:xfrm>
          <a:prstGeom prst="downArrow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02250" y="127000"/>
            <a:ext cx="2238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Observed spectra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85110" y="1047507"/>
            <a:ext cx="16933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Data reduction pipeline: </a:t>
            </a:r>
            <a:r>
              <a:rPr lang="en-US" sz="1400" dirty="0"/>
              <a:t>measures magnitude and direction of the spectral line shift, and calculate RV</a:t>
            </a:r>
          </a:p>
        </p:txBody>
      </p:sp>
      <p:pic>
        <p:nvPicPr>
          <p:cNvPr id="13" name="Picture 12" descr="Screen Shot 2016-08-30 at 10.46.00 PM.png">
            <a:extLst>
              <a:ext uri="{FF2B5EF4-FFF2-40B4-BE49-F238E27FC236}">
                <a16:creationId xmlns:a16="http://schemas.microsoft.com/office/drawing/2014/main" id="{AEFE3B34-4928-5749-B4F5-7C265B12D0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814" y="2720571"/>
            <a:ext cx="5789299" cy="393213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810A726-89E3-4545-858B-BB1A49111D5A}"/>
              </a:ext>
            </a:extLst>
          </p:cNvPr>
          <p:cNvSpPr txBox="1"/>
          <p:nvPr/>
        </p:nvSpPr>
        <p:spPr>
          <a:xfrm>
            <a:off x="5556896" y="5907506"/>
            <a:ext cx="3714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Bonfils</a:t>
            </a:r>
            <a:r>
              <a:rPr lang="en-US" sz="1400" dirty="0"/>
              <a:t> et al. (2005)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D61A7F-2C11-C045-B31B-039608723EA6}"/>
              </a:ext>
            </a:extLst>
          </p:cNvPr>
          <p:cNvSpPr txBox="1"/>
          <p:nvPr/>
        </p:nvSpPr>
        <p:spPr>
          <a:xfrm>
            <a:off x="2745660" y="5570955"/>
            <a:ext cx="2651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Red-observed</a:t>
            </a:r>
          </a:p>
          <a:p>
            <a:r>
              <a:rPr lang="en-US" sz="1600" dirty="0"/>
              <a:t>Black-predicted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2F120C8-3309-4146-9731-32887F2DE2B8}"/>
              </a:ext>
            </a:extLst>
          </p:cNvPr>
          <p:cNvGrpSpPr/>
          <p:nvPr/>
        </p:nvGrpSpPr>
        <p:grpSpPr>
          <a:xfrm>
            <a:off x="3997650" y="3171074"/>
            <a:ext cx="1824416" cy="877344"/>
            <a:chOff x="3997650" y="3171074"/>
            <a:chExt cx="1824416" cy="877344"/>
          </a:xfrm>
        </p:grpSpPr>
        <p:sp>
          <p:nvSpPr>
            <p:cNvPr id="11" name="Down Arrow 10"/>
            <p:cNvSpPr/>
            <p:nvPr/>
          </p:nvSpPr>
          <p:spPr>
            <a:xfrm rot="2338766">
              <a:off x="3997650" y="3527226"/>
              <a:ext cx="340011" cy="521192"/>
            </a:xfrm>
            <a:prstGeom prst="downArrow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332855" y="3171074"/>
              <a:ext cx="148921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1 observation gives 1 RV data point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665E03B-3696-E346-A4E3-2377C45B3A80}"/>
              </a:ext>
            </a:extLst>
          </p:cNvPr>
          <p:cNvGrpSpPr/>
          <p:nvPr/>
        </p:nvGrpSpPr>
        <p:grpSpPr>
          <a:xfrm>
            <a:off x="5606787" y="4779667"/>
            <a:ext cx="2514873" cy="738664"/>
            <a:chOff x="5606787" y="4779667"/>
            <a:chExt cx="2514873" cy="73866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6B71390-29E9-DA42-BB08-9710B9FB3882}"/>
                </a:ext>
              </a:extLst>
            </p:cNvPr>
            <p:cNvSpPr txBox="1"/>
            <p:nvPr/>
          </p:nvSpPr>
          <p:spPr>
            <a:xfrm>
              <a:off x="6115053" y="4779667"/>
              <a:ext cx="200660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RV fitting</a:t>
              </a:r>
              <a:r>
                <a:rPr lang="en-US" sz="1400" dirty="0"/>
                <a:t>: orbital and physical parameters e.g. </a:t>
              </a:r>
            </a:p>
            <a:p>
              <a:r>
                <a:rPr lang="en-US" sz="1400" dirty="0"/>
                <a:t>P,  </a:t>
              </a:r>
              <a:r>
                <a:rPr lang="en-US" sz="1400" dirty="0" err="1"/>
                <a:t>M</a:t>
              </a:r>
              <a:r>
                <a:rPr lang="en-US" sz="1400" baseline="-25000" dirty="0" err="1"/>
                <a:t>p</a:t>
              </a:r>
              <a:r>
                <a:rPr lang="en-US" sz="1400" baseline="-25000" dirty="0"/>
                <a:t> </a:t>
              </a:r>
              <a:r>
                <a:rPr lang="en-US" sz="1400" dirty="0"/>
                <a:t>sin </a:t>
              </a:r>
              <a:r>
                <a:rPr lang="en-US" sz="1400" dirty="0" err="1"/>
                <a:t>i</a:t>
              </a:r>
              <a:r>
                <a:rPr lang="en-US" sz="1400" dirty="0"/>
                <a:t>, e</a:t>
              </a:r>
            </a:p>
          </p:txBody>
        </p:sp>
        <p:sp>
          <p:nvSpPr>
            <p:cNvPr id="20" name="Down Arrow 19">
              <a:extLst>
                <a:ext uri="{FF2B5EF4-FFF2-40B4-BE49-F238E27FC236}">
                  <a16:creationId xmlns:a16="http://schemas.microsoft.com/office/drawing/2014/main" id="{38FBF9B8-515C-6244-83F8-94FFEA2EDDF9}"/>
                </a:ext>
              </a:extLst>
            </p:cNvPr>
            <p:cNvSpPr/>
            <p:nvPr/>
          </p:nvSpPr>
          <p:spPr>
            <a:xfrm rot="7611066">
              <a:off x="5697377" y="4692546"/>
              <a:ext cx="340011" cy="521192"/>
            </a:xfrm>
            <a:prstGeom prst="downArrow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1671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6-08-30 at 10.46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2028825"/>
            <a:ext cx="4603750" cy="3126903"/>
          </a:xfrm>
          <a:prstGeom prst="rect">
            <a:avLst/>
          </a:prstGeom>
        </p:spPr>
      </p:pic>
      <p:pic>
        <p:nvPicPr>
          <p:cNvPr id="7" name="Picture 6" descr="Screen Shot 2016-08-30 at 10.46.0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760" y="2171700"/>
            <a:ext cx="3436722" cy="28574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84251" y="4515733"/>
            <a:ext cx="3108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Bonfils</a:t>
            </a:r>
            <a:r>
              <a:rPr lang="en-US" sz="1400" dirty="0"/>
              <a:t> et al. (2005)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42925" y="11329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Exoplanet Discovery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8237106-F2ED-405E-BC33-CC3CF426205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62084" y="4032250"/>
            <a:ext cx="221929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Red-observed</a:t>
            </a:r>
          </a:p>
          <a:p>
            <a:r>
              <a:rPr lang="en-US" sz="1600" dirty="0"/>
              <a:t>Black-predicted</a:t>
            </a:r>
          </a:p>
        </p:txBody>
      </p:sp>
      <p:sp>
        <p:nvSpPr>
          <p:cNvPr id="15" name="Left Arrow 14"/>
          <p:cNvSpPr/>
          <p:nvPr/>
        </p:nvSpPr>
        <p:spPr>
          <a:xfrm>
            <a:off x="3563275" y="3579150"/>
            <a:ext cx="1984375" cy="238125"/>
          </a:xfrm>
          <a:prstGeom prst="leftArrow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923818" y="3081675"/>
            <a:ext cx="1807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Give RV curve fit best to the data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4E88F6F-64ED-8446-95C3-491F796D3E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0488" y="0"/>
            <a:ext cx="995423" cy="110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46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8950" y="2848055"/>
            <a:ext cx="7772400" cy="1470025"/>
          </a:xfrm>
        </p:spPr>
        <p:txBody>
          <a:bodyPr/>
          <a:lstStyle/>
          <a:p>
            <a:r>
              <a:rPr lang="en-US" dirty="0"/>
              <a:t>RV Fitting: Principle</a:t>
            </a:r>
            <a:br>
              <a:rPr lang="en-US" sz="4800" dirty="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D13552-32F3-8B42-A4B9-B401F462D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0488" y="0"/>
            <a:ext cx="995423" cy="110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548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119" y="4820700"/>
            <a:ext cx="8229600" cy="222091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Goals</a:t>
            </a:r>
          </a:p>
          <a:p>
            <a:r>
              <a:rPr lang="en-US" sz="2800" dirty="0"/>
              <a:t>Find the </a:t>
            </a:r>
            <a:r>
              <a:rPr lang="en-US" sz="2800" dirty="0" err="1"/>
              <a:t>Keplerian</a:t>
            </a:r>
            <a:r>
              <a:rPr lang="en-US" sz="2800" dirty="0"/>
              <a:t> orbit to fit the data</a:t>
            </a:r>
          </a:p>
          <a:p>
            <a:r>
              <a:rPr lang="en-US" sz="2800" dirty="0"/>
              <a:t>And decide how much we can trust our result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Screen Shot 2016-09-02 at 7.25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40" y="803400"/>
            <a:ext cx="6978330" cy="3825470"/>
          </a:xfrm>
          <a:prstGeom prst="rect">
            <a:avLst/>
          </a:prstGeom>
        </p:spPr>
      </p:pic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8237106-F2ED-405E-BC33-CC3CF426205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0C07FB-6202-5D4D-B263-ED59D2BB6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0488" y="0"/>
            <a:ext cx="995423" cy="110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178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75" y="3098328"/>
            <a:ext cx="8128000" cy="1336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radial velocity curve = a superposition of N </a:t>
            </a:r>
            <a:r>
              <a:rPr lang="en-US" sz="2400" dirty="0" err="1"/>
              <a:t>Keplerian</a:t>
            </a:r>
            <a:r>
              <a:rPr lang="en-US" sz="2400" dirty="0"/>
              <a:t> orbits of fixed orbital elements </a:t>
            </a:r>
          </a:p>
          <a:p>
            <a:endParaRPr lang="en-US" sz="2400" dirty="0"/>
          </a:p>
        </p:txBody>
      </p:sp>
      <p:pic>
        <p:nvPicPr>
          <p:cNvPr id="6" name="Picture 5" descr="Screen Shot 2016-09-02 at 3.10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950" y="3851878"/>
            <a:ext cx="5527675" cy="116113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485844" y="4766923"/>
            <a:ext cx="5356531" cy="2218749"/>
            <a:chOff x="2190749" y="4894245"/>
            <a:chExt cx="5356531" cy="2218749"/>
          </a:xfrm>
        </p:grpSpPr>
        <p:sp>
          <p:nvSpPr>
            <p:cNvPr id="8" name="TextBox 7"/>
            <p:cNvSpPr txBox="1"/>
            <p:nvPr/>
          </p:nvSpPr>
          <p:spPr>
            <a:xfrm>
              <a:off x="2190749" y="5081669"/>
              <a:ext cx="3921125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K = RV semi-amplitude,</a:t>
              </a:r>
            </a:p>
            <a:p>
              <a:r>
                <a:rPr lang="el-GR" dirty="0"/>
                <a:t>ν</a:t>
              </a:r>
              <a:r>
                <a:rPr lang="en-US" dirty="0"/>
                <a:t> = true anomaly </a:t>
              </a:r>
            </a:p>
            <a:p>
              <a:r>
                <a:rPr lang="en-US" dirty="0"/>
                <a:t>e = eccentricity</a:t>
              </a:r>
            </a:p>
            <a:p>
              <a:r>
                <a:rPr lang="en-US" dirty="0" err="1"/>
                <a:t>ϖ</a:t>
              </a:r>
              <a:r>
                <a:rPr lang="en-US" dirty="0"/>
                <a:t> = argument of </a:t>
              </a:r>
              <a:r>
                <a:rPr lang="en-US" dirty="0" err="1"/>
                <a:t>periastron</a:t>
              </a:r>
              <a:r>
                <a:rPr lang="en-US" dirty="0"/>
                <a:t> </a:t>
              </a:r>
            </a:p>
            <a:p>
              <a:r>
                <a:rPr lang="en-US" i="1" dirty="0"/>
                <a:t>Μ</a:t>
              </a:r>
              <a:r>
                <a:rPr lang="en-US" i="1" baseline="-25000" dirty="0"/>
                <a:t>*</a:t>
              </a:r>
              <a:r>
                <a:rPr lang="en-US" i="1" dirty="0"/>
                <a:t> = </a:t>
              </a:r>
              <a:r>
                <a:rPr lang="en-US" dirty="0"/>
                <a:t>stellar mass</a:t>
              </a:r>
            </a:p>
            <a:p>
              <a:r>
                <a:rPr lang="en-US" i="1" dirty="0"/>
                <a:t>Μ</a:t>
              </a:r>
              <a:r>
                <a:rPr lang="en-US" dirty="0"/>
                <a:t> = Planet mass</a:t>
              </a:r>
              <a:endParaRPr lang="en-US" i="1" dirty="0"/>
            </a:p>
            <a:p>
              <a:endParaRPr lang="en-US" dirty="0"/>
            </a:p>
          </p:txBody>
        </p:sp>
        <p:pic>
          <p:nvPicPr>
            <p:cNvPr id="5" name="Picture 4" descr="Screen Shot 2016-09-02 at 3.26.56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7849" y="4894245"/>
              <a:ext cx="3159431" cy="758970"/>
            </a:xfrm>
            <a:prstGeom prst="rect">
              <a:avLst/>
            </a:prstGeom>
          </p:spPr>
        </p:pic>
      </p:grpSp>
      <p:pic>
        <p:nvPicPr>
          <p:cNvPr id="11" name="Picture 10" descr="Screen Shot 2016-09-02 at 7.25.02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83" y="151655"/>
            <a:ext cx="5304342" cy="2907802"/>
          </a:xfrm>
          <a:prstGeom prst="rect">
            <a:avLst/>
          </a:prstGeom>
        </p:spPr>
      </p:pic>
      <p:sp>
        <p:nvSpPr>
          <p:cNvPr id="1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8237106-F2ED-405E-BC33-CC3CF426205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816" y="4964594"/>
            <a:ext cx="2260600" cy="17043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49F8A3-A4BB-0840-B4FD-07D41F22A3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60488" y="0"/>
            <a:ext cx="995423" cy="1108238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138B7858-A6F5-D14B-AB94-1B73C0C72D62}"/>
              </a:ext>
            </a:extLst>
          </p:cNvPr>
          <p:cNvSpPr/>
          <p:nvPr/>
        </p:nvSpPr>
        <p:spPr>
          <a:xfrm>
            <a:off x="6389225" y="5173884"/>
            <a:ext cx="289367" cy="26621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E57E790-27CF-1B44-A892-C663F6DFF6CA}"/>
              </a:ext>
            </a:extLst>
          </p:cNvPr>
          <p:cNvSpPr/>
          <p:nvPr/>
        </p:nvSpPr>
        <p:spPr>
          <a:xfrm>
            <a:off x="7262285" y="4898675"/>
            <a:ext cx="289367" cy="26621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DACB87-1F65-A143-A0B3-4C3F6D2213E7}"/>
              </a:ext>
            </a:extLst>
          </p:cNvPr>
          <p:cNvSpPr/>
          <p:nvPr/>
        </p:nvSpPr>
        <p:spPr>
          <a:xfrm>
            <a:off x="8578768" y="5198959"/>
            <a:ext cx="289367" cy="26621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07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17731</TotalTime>
  <Words>697</Words>
  <Application>Microsoft Macintosh PowerPoint</Application>
  <PresentationFormat>On-screen Show (4:3)</PresentationFormat>
  <Paragraphs>193</Paragraphs>
  <Slides>46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Angsana New</vt:lpstr>
      <vt:lpstr>Arial</vt:lpstr>
      <vt:lpstr>Calibri</vt:lpstr>
      <vt:lpstr>Cordia New</vt:lpstr>
      <vt:lpstr>Office Theme</vt:lpstr>
      <vt:lpstr>RV Fitting  Sirinrat Sithajan  25th April 2019 NARIT School on Exoplanet and Astrobiology Chiang Mai, Thailand  </vt:lpstr>
      <vt:lpstr>PowerPoint Presentation</vt:lpstr>
      <vt:lpstr>RV Data</vt:lpstr>
      <vt:lpstr>PowerPoint Presentation</vt:lpstr>
      <vt:lpstr>PowerPoint Presentation</vt:lpstr>
      <vt:lpstr>PowerPoint Presentation</vt:lpstr>
      <vt:lpstr>RV Fitting: Principle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Take home</vt:lpstr>
      <vt:lpstr>RV Fitting: Tools </vt:lpstr>
      <vt:lpstr>RV fitting tools</vt:lpstr>
      <vt:lpstr>Systemic Live</vt:lpstr>
      <vt:lpstr>1. Select an RV data set</vt:lpstr>
      <vt:lpstr>PowerPoint Presentation</vt:lpstr>
      <vt:lpstr>PowerPoint Presentation</vt:lpstr>
      <vt:lpstr>2. Find P </vt:lpstr>
      <vt:lpstr>3. Add a planet at P </vt:lpstr>
      <vt:lpstr>PowerPoint Presentation</vt:lpstr>
      <vt:lpstr>4. Finding the planet parameters </vt:lpstr>
      <vt:lpstr>PowerPoint Presentation</vt:lpstr>
      <vt:lpstr>PowerPoint Presentation</vt:lpstr>
      <vt:lpstr>PowerPoint Presentation</vt:lpstr>
      <vt:lpstr>PowerPoint Presentation</vt:lpstr>
      <vt:lpstr>More planets?</vt:lpstr>
      <vt:lpstr>Multi-Planet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More planet?</vt:lpstr>
      <vt:lpstr>PowerPoint Presentation</vt:lpstr>
      <vt:lpstr>PowerPoint Presentation</vt:lpstr>
      <vt:lpstr>PowerPoint Presentation</vt:lpstr>
      <vt:lpstr>More planet?</vt:lpstr>
      <vt:lpstr>PowerPoint Presentation</vt:lpstr>
      <vt:lpstr>More planet?</vt:lpstr>
      <vt:lpstr>PowerPoint Presentation</vt:lpstr>
      <vt:lpstr>Practice session: discover a planet by yourself! </vt:lpstr>
    </vt:vector>
  </TitlesOfParts>
  <Company>University of Florida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RV Fitting</dc:title>
  <dc:creator>Sirinrat Sithajan</dc:creator>
  <cp:lastModifiedBy>Microsoft Office User</cp:lastModifiedBy>
  <cp:revision>186</cp:revision>
  <dcterms:created xsi:type="dcterms:W3CDTF">2016-08-30T19:34:47Z</dcterms:created>
  <dcterms:modified xsi:type="dcterms:W3CDTF">2019-04-25T04:44:33Z</dcterms:modified>
</cp:coreProperties>
</file>