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1"/>
  </p:notesMasterIdLst>
  <p:sldIdLst>
    <p:sldId id="435" r:id="rId2"/>
    <p:sldId id="436" r:id="rId3"/>
    <p:sldId id="437" r:id="rId4"/>
    <p:sldId id="438" r:id="rId5"/>
    <p:sldId id="439" r:id="rId6"/>
    <p:sldId id="440" r:id="rId7"/>
    <p:sldId id="441" r:id="rId8"/>
    <p:sldId id="442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8"/>
    <p:restoredTop sz="93112"/>
  </p:normalViewPr>
  <p:slideViewPr>
    <p:cSldViewPr snapToGrid="0" snapToObjects="1">
      <p:cViewPr>
        <p:scale>
          <a:sx n="100" d="100"/>
          <a:sy n="100" d="100"/>
        </p:scale>
        <p:origin x="152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7A2A-9F25-FB4A-BF1B-CCEA89C9C6A2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0B5FD-2F60-6D41-B3AB-2D4D20AC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6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B5FD-2F60-6D41-B3AB-2D4D20ACCF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0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535F-6D4A-4C70-8153-D84DD36E55CD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2390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535F-6D4A-4C70-8153-D84DD36E55CD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541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535F-6D4A-4C70-8153-D84DD36E55CD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6468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Stars in Milky way Galaxy 100-400 billion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535F-6D4A-4C70-8153-D84DD36E55CD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734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535F-6D4A-4C70-8153-D84DD36E55CD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9701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535F-6D4A-4C70-8153-D84DD36E55CD}" type="slidenum">
              <a:rPr lang="th-TH" smtClean="0"/>
              <a:pPr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6585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535F-6D4A-4C70-8153-D84DD36E55CD}" type="slidenum">
              <a:rPr lang="th-TH" smtClean="0"/>
              <a:pPr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139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CA76-603F-6C49-9DC8-FF8446EE267F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8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C2B2-E3CA-D749-AC77-CB5E6421A7F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CCB55-B839-3F41-B0C8-58D4D47FBA7A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2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16F8C-4D74-4249-9F22-CCD196EE2BB8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3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3780B-9461-214A-8685-6F9576362844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B675-09DA-5645-9373-2A04365D7E32}" type="datetime1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4FDB-169E-3B4C-8797-19A466B45A49}" type="datetime1">
              <a:rPr lang="en-US" smtClean="0"/>
              <a:t>4/21/19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9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8769-2B4A-3C4B-9616-D5806B6FF3FC}" type="datetime1">
              <a:rPr lang="en-US" smtClean="0"/>
              <a:t>4/21/19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62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2CAF4-3DC3-8C45-A3A6-A2B94B69C0C6}" type="datetime1">
              <a:rPr lang="en-US" smtClean="0"/>
              <a:t>4/21/19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5971-32EC-3E4D-9253-4A262F0EFC7E}" type="datetime1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05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0DEC-6C68-5B49-970B-8FE2B4C593A9}" type="datetime1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79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3509D-7BB8-5449-A929-46DA3A9782B5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9E492-6F74-194F-ACDE-549E731F7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3131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Exoplanet atmosphere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96663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</a:rPr>
              <a:t>Supachai</a:t>
            </a:r>
            <a:r>
              <a:rPr lang="en-US" sz="2400" b="1" dirty="0" smtClean="0">
                <a:solidFill>
                  <a:schemeClr val="bg2"/>
                </a:solidFill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</a:rPr>
              <a:t>Awiphan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557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</a:rPr>
              <a:t>National Astronomical Research Institute of Thailand (NARIT), Thailand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224036" y="5296959"/>
            <a:ext cx="2057400" cy="304271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0A09E492-6F74-194F-ACDE-549E731F7187}" type="slidenum">
              <a:rPr lang="en-US" b="1" smtClean="0">
                <a:solidFill>
                  <a:schemeClr val="bg2"/>
                </a:solidFill>
              </a:rPr>
              <a:t>1</a:t>
            </a:fld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5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179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Vegetation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10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4036" y="4668678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 Nelson &amp; Cox (2000)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0" y="1032280"/>
            <a:ext cx="5139216" cy="388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5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1557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Red edge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11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6571" y="4822649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Credit:  Arnold et al. (2002),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Seager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et al. (2005)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63886" y="1216507"/>
            <a:ext cx="4027978" cy="3319868"/>
          </a:xfrm>
        </p:spPr>
        <p:txBody>
          <a:bodyPr>
            <a:noAutofit/>
          </a:bodyPr>
          <a:lstStyle/>
          <a:p>
            <a:pPr algn="thaiDist">
              <a:buClr>
                <a:schemeClr val="accent1"/>
              </a:buClr>
            </a:pPr>
            <a:r>
              <a:rPr lang="en-US" sz="1600" dirty="0">
                <a:solidFill>
                  <a:schemeClr val="bg1"/>
                </a:solidFill>
              </a:rPr>
              <a:t>T</a:t>
            </a:r>
            <a:r>
              <a:rPr lang="en-US" sz="1600" dirty="0" smtClean="0">
                <a:solidFill>
                  <a:schemeClr val="bg1"/>
                </a:solidFill>
              </a:rPr>
              <a:t>he </a:t>
            </a:r>
            <a:r>
              <a:rPr lang="en-US" sz="1600" dirty="0">
                <a:solidFill>
                  <a:schemeClr val="bg1"/>
                </a:solidFill>
              </a:rPr>
              <a:t>region of rapid change in reflectance of vegetation in the near </a:t>
            </a:r>
            <a:r>
              <a:rPr lang="en-US" sz="1600" dirty="0" smtClean="0">
                <a:solidFill>
                  <a:schemeClr val="bg1"/>
                </a:solidFill>
              </a:rPr>
              <a:t>infrared.</a:t>
            </a:r>
          </a:p>
          <a:p>
            <a:pPr algn="thaiDist">
              <a:buClr>
                <a:schemeClr val="accent1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Chlorophyll </a:t>
            </a:r>
            <a:r>
              <a:rPr lang="en-US" sz="1600" dirty="0">
                <a:solidFill>
                  <a:schemeClr val="bg1"/>
                </a:solidFill>
              </a:rPr>
              <a:t>contained in vegetation absorbs most of the light in the </a:t>
            </a:r>
            <a:r>
              <a:rPr lang="en-US" sz="1600" dirty="0" smtClean="0">
                <a:solidFill>
                  <a:schemeClr val="bg1"/>
                </a:solidFill>
              </a:rPr>
              <a:t>visible, but </a:t>
            </a:r>
            <a:r>
              <a:rPr lang="en-US" sz="1600" dirty="0">
                <a:solidFill>
                  <a:schemeClr val="bg1"/>
                </a:solidFill>
              </a:rPr>
              <a:t>becomes almost transparent at wavelengths greater than 700 nm. 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thaiDist">
              <a:buClr>
                <a:schemeClr val="accent1"/>
              </a:buClr>
            </a:pPr>
            <a:r>
              <a:rPr lang="en-US" sz="1600" dirty="0">
                <a:solidFill>
                  <a:schemeClr val="bg1"/>
                </a:solidFill>
              </a:rPr>
              <a:t>I</a:t>
            </a:r>
            <a:r>
              <a:rPr lang="en-US" sz="1600" dirty="0" smtClean="0">
                <a:solidFill>
                  <a:schemeClr val="bg1"/>
                </a:solidFill>
              </a:rPr>
              <a:t>nfrared </a:t>
            </a:r>
            <a:r>
              <a:rPr lang="en-US" sz="1600" dirty="0">
                <a:solidFill>
                  <a:schemeClr val="bg1"/>
                </a:solidFill>
              </a:rPr>
              <a:t>light to be reflected because each cell acts something like an elementary corner reflector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algn="thaiDist">
              <a:buClr>
                <a:schemeClr val="accent1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From </a:t>
            </a:r>
            <a:r>
              <a:rPr lang="en-US" sz="1600" dirty="0">
                <a:solidFill>
                  <a:schemeClr val="bg1"/>
                </a:solidFill>
              </a:rPr>
              <a:t>5% to 50% reflectance going from 680 nm to 730 nm. 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thaiDist">
              <a:buClr>
                <a:schemeClr val="accent1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Avoiding </a:t>
            </a:r>
            <a:r>
              <a:rPr lang="en-US" sz="1600" dirty="0">
                <a:solidFill>
                  <a:schemeClr val="bg1"/>
                </a:solidFill>
              </a:rPr>
              <a:t>overheating during photosynthesis. 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5" y="957040"/>
            <a:ext cx="4388826" cy="40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1557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Red edge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12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7033" y="4822649"/>
            <a:ext cx="23599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Credit:Tinetti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et al. (2006)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94" y="910014"/>
            <a:ext cx="5311404" cy="39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5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2295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Exovegetation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13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4687" y="4804206"/>
            <a:ext cx="23599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Credit:Tinetti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et al. (2006)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2" y="970808"/>
            <a:ext cx="3039588" cy="2050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89" y="970808"/>
            <a:ext cx="5540828" cy="407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1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2295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Exovegetation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14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7714" y="4804207"/>
            <a:ext cx="23599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Credit:Tinetti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et al. (2006)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14" y="894189"/>
            <a:ext cx="4939974" cy="39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7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629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How to probe an exoplanet atmosphere?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15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14960" y="1137492"/>
            <a:ext cx="8656320" cy="1474241"/>
          </a:xfrm>
        </p:spPr>
        <p:txBody>
          <a:bodyPr>
            <a:noAutofit/>
          </a:bodyPr>
          <a:lstStyle/>
          <a:p>
            <a:pPr marL="173038" lvl="1" indent="-173038" algn="thaiDist">
              <a:buClr>
                <a:srgbClr val="FF6C00"/>
              </a:buClr>
            </a:pPr>
            <a:r>
              <a:rPr lang="en-US" dirty="0" smtClean="0">
                <a:solidFill>
                  <a:schemeClr val="bg1"/>
                </a:solidFill>
              </a:rPr>
              <a:t>Photons reflected by the planet (VIS-NIR)</a:t>
            </a:r>
          </a:p>
          <a:p>
            <a:pPr marL="173038" lvl="1" indent="-173038" algn="thaiDist">
              <a:buClr>
                <a:srgbClr val="FF6C00"/>
              </a:buClr>
            </a:pPr>
            <a:r>
              <a:rPr lang="en-US" dirty="0" smtClean="0">
                <a:solidFill>
                  <a:schemeClr val="bg1"/>
                </a:solidFill>
              </a:rPr>
              <a:t>Photons emitted by the planet (MIR)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9549" y="4657026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Credit: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Tinetti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49" y="2246011"/>
            <a:ext cx="2963863" cy="2314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00" y="2246011"/>
            <a:ext cx="3008006" cy="23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9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504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Day-Night temperature variation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16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6608" y="4862398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NASA/ESA/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</a:rPr>
              <a:t>G.Bacon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/ Spitzer Space Telescope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54" y="1186867"/>
            <a:ext cx="5851446" cy="36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0500" y="127000"/>
            <a:ext cx="504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Day-Night temperature variation</a:t>
            </a: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224036" y="5296959"/>
            <a:ext cx="2057400" cy="304271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46BB50F0-4335-DE43-BB35-4B0A643297C4}" type="slidenum">
              <a:rPr lang="en-US" b="1" smtClean="0">
                <a:solidFill>
                  <a:schemeClr val="bg2"/>
                </a:solidFill>
              </a:rPr>
              <a:t>17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0875" y="4768222"/>
            <a:ext cx="43204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 smtClean="0">
                <a:solidFill>
                  <a:schemeClr val="bg2">
                    <a:lumMod val="50000"/>
                  </a:schemeClr>
                </a:solidFill>
              </a:rPr>
              <a:t>Credit: NASA Kepler</a:t>
            </a:r>
            <a:endParaRPr lang="en-US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8" name="transit_method_single_plan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762" y="835276"/>
            <a:ext cx="6827410" cy="384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504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Day-Night temperature variation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18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5613" y="4814619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</a:rPr>
              <a:t>Borucki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 et al. (2009)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12454"/>
            <a:ext cx="5210175" cy="414838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637685" y="1028700"/>
            <a:ext cx="3494045" cy="49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HAT-P-7b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4374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Direct imaging spectroscopy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19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6274" y="4832418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Lagrange et al. (2010)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00"/>
            <a:ext cx="9144000" cy="370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0500" y="127000"/>
            <a:ext cx="1280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Planets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11" y="4885486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NASA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224036" y="5296959"/>
            <a:ext cx="2057400" cy="304271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46BB50F0-4335-DE43-BB35-4B0A643297C4}" type="slidenum">
              <a:rPr lang="en-US" b="1" smtClean="0">
                <a:solidFill>
                  <a:schemeClr val="bg2"/>
                </a:solidFill>
              </a:rPr>
              <a:t>2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8" name="Picture 2" descr="ttp://spaceplace.nasa.gov/t-shirt/en/solar-system-lrg.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29" y="894174"/>
            <a:ext cx="4973597" cy="399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8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4374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Direct imaging spectroscopy</a:t>
            </a: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20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6608" y="4862398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Biller and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</a:rPr>
              <a:t>Bonnefoy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 (2019)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56608" y="1428750"/>
            <a:ext cx="3494045" cy="49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HR8799d and HR8799e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64397"/>
            <a:ext cx="5043300" cy="40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4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629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How to probe an exoplanet atmosphere?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21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14960" y="1137492"/>
            <a:ext cx="8656320" cy="1474241"/>
          </a:xfrm>
        </p:spPr>
        <p:txBody>
          <a:bodyPr>
            <a:noAutofit/>
          </a:bodyPr>
          <a:lstStyle/>
          <a:p>
            <a:pPr marL="173038" lvl="1" indent="-173038" algn="thaiDist">
              <a:buClr>
                <a:srgbClr val="FF6C00"/>
              </a:buClr>
            </a:pPr>
            <a:r>
              <a:rPr lang="en-US" dirty="0" smtClean="0">
                <a:solidFill>
                  <a:schemeClr val="bg1"/>
                </a:solidFill>
              </a:rPr>
              <a:t>Photons reflected by the planet (VIS-NIR)</a:t>
            </a:r>
          </a:p>
          <a:p>
            <a:pPr marL="173038" lvl="1" indent="-173038" algn="thaiDist">
              <a:buClr>
                <a:srgbClr val="FF6C00"/>
              </a:buClr>
            </a:pPr>
            <a:r>
              <a:rPr lang="en-US" dirty="0" smtClean="0">
                <a:solidFill>
                  <a:schemeClr val="bg1"/>
                </a:solidFill>
              </a:rPr>
              <a:t>Photons emitted by the planet (MIR)</a:t>
            </a:r>
          </a:p>
          <a:p>
            <a:pPr marL="173038" lvl="1" indent="-173038" algn="thaiDist">
              <a:buClr>
                <a:srgbClr val="FF6C00"/>
              </a:buClr>
            </a:pPr>
            <a:r>
              <a:rPr lang="en-US" dirty="0" smtClean="0">
                <a:solidFill>
                  <a:schemeClr val="bg1"/>
                </a:solidFill>
              </a:rPr>
              <a:t>Photons transmitted by the planet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9549" y="4657026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Credit: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Tinetti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49" y="2246011"/>
            <a:ext cx="2963863" cy="2314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00" y="2246011"/>
            <a:ext cx="3008006" cy="23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0500" y="127000"/>
            <a:ext cx="415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Transmission spectroscopy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224036" y="5296959"/>
            <a:ext cx="2057400" cy="304271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46BB50F0-4335-DE43-BB35-4B0A643297C4}" type="slidenum">
              <a:rPr lang="en-US" b="1" smtClean="0">
                <a:solidFill>
                  <a:schemeClr val="bg2"/>
                </a:solidFill>
              </a:rPr>
              <a:t>22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6" y="1535418"/>
            <a:ext cx="8281436" cy="277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0500" y="127000"/>
            <a:ext cx="415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Transmission spectroscopy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224036" y="5296959"/>
            <a:ext cx="2057400" cy="304271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46BB50F0-4335-DE43-BB35-4B0A643297C4}" type="slidenum">
              <a:rPr lang="en-US" b="1" smtClean="0">
                <a:solidFill>
                  <a:schemeClr val="bg2"/>
                </a:solidFill>
              </a:rPr>
              <a:t>23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11" y="4885486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NASA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8" name="transit_method_double_plan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210" y="891696"/>
            <a:ext cx="6979551" cy="392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415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Transmission spectroscopy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9D261BB0-0C71-B74E-B4E9-6ED815953E26}" type="slidenum">
              <a:rPr lang="en-US" b="1" smtClean="0">
                <a:solidFill>
                  <a:schemeClr val="bg2"/>
                </a:solidFill>
              </a:rPr>
              <a:t>24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172" y="4565021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NASA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62534" y="4613797"/>
            <a:ext cx="3420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HD 209458b light curves in 10 </a:t>
            </a:r>
            <a:r>
              <a:rPr lang="en-US" sz="1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bandpasses</a:t>
            </a:r>
            <a:r>
              <a:rPr lang="en-US" sz="1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(290-1030 nm)</a:t>
            </a:r>
          </a:p>
          <a:p>
            <a:pPr algn="r"/>
            <a:r>
              <a:rPr lang="en-US" sz="1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(Knutson et al. 2009)</a:t>
            </a:r>
            <a:endParaRPr lang="th-TH" sz="1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14" name="Picture 4" descr="ttps://www.nasa.gov/sites/default/files/thumbnails/image/carousel_on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007"/>
            <a:ext cx="6071016" cy="34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914" y="979009"/>
            <a:ext cx="3464881" cy="403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415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Transmission spectroscopy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25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6240" y="937287"/>
            <a:ext cx="8453120" cy="4914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of atoms and molecules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6608" y="4862398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Swain et al. (2008) and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</a:rPr>
              <a:t>Grillmair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 et al. (2008)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2" y="1301932"/>
            <a:ext cx="5111475" cy="380668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356608" y="1428750"/>
            <a:ext cx="3494045" cy="49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HD 189733b</a:t>
            </a:r>
            <a:endParaRPr lang="en-US" sz="16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H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 </a:t>
            </a:r>
            <a:r>
              <a:rPr lang="en-US" sz="1600" dirty="0">
                <a:solidFill>
                  <a:schemeClr val="bg1"/>
                </a:solidFill>
              </a:rPr>
              <a:t>and CH</a:t>
            </a:r>
            <a:r>
              <a:rPr lang="en-US" sz="1600" baseline="-25000" dirty="0">
                <a:solidFill>
                  <a:schemeClr val="bg1"/>
                </a:solidFill>
              </a:rPr>
              <a:t>4</a:t>
            </a:r>
            <a:r>
              <a:rPr lang="en-US" sz="1600" dirty="0">
                <a:solidFill>
                  <a:schemeClr val="bg1"/>
                </a:solidFill>
              </a:rPr>
              <a:t> in transmission from HST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415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Transmission spectroscopy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26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4036" y="4862398"/>
            <a:ext cx="27561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</a:rPr>
              <a:t>Tinetti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 et al. (2013)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13" y="932050"/>
            <a:ext cx="6511117" cy="3930348"/>
          </a:xfrm>
        </p:spPr>
      </p:pic>
    </p:spTree>
    <p:extLst>
      <p:ext uri="{BB962C8B-B14F-4D97-AF65-F5344CB8AC3E}">
        <p14:creationId xmlns:p14="http://schemas.microsoft.com/office/powerpoint/2010/main" val="13508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415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Transmission spectroscopy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27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101775" y="994678"/>
            <a:ext cx="8453120" cy="4914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Rayleigh scattering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5987" y="4907838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</a:rPr>
              <a:t>Awiphan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 et al. (2016)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101775" y="1428750"/>
            <a:ext cx="3494045" cy="49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GJ 3470b</a:t>
            </a:r>
            <a:endParaRPr lang="en-US" sz="1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Observation with TNT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1" y="876763"/>
            <a:ext cx="4231856" cy="423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415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Transmission spectroscopy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28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" y="4318723"/>
            <a:ext cx="893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84150">
              <a:buClr>
                <a:schemeClr val="accent1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With even better sensitivity in the future we can look for chemicals like CFCs- </a:t>
            </a:r>
            <a:r>
              <a:rPr lang="en-US" sz="1800" dirty="0" err="1" smtClean="0">
                <a:solidFill>
                  <a:schemeClr val="bg1"/>
                </a:solidFill>
              </a:rPr>
              <a:t>ie</a:t>
            </a:r>
            <a:r>
              <a:rPr lang="en-US" sz="1800" dirty="0" smtClean="0">
                <a:solidFill>
                  <a:schemeClr val="bg1"/>
                </a:solidFill>
              </a:rPr>
              <a:t> evidence for industrial activity</a:t>
            </a:r>
            <a:endParaRPr lang="en-US" sz="1800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5316" y="3906549"/>
            <a:ext cx="17101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Credit: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</a:rPr>
              <a:t>cwizner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</a:rPr>
              <a:t>pixabay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Picture 2" descr="ndustry, Power, Energy, Industrial, Plant, Fac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618" y="908258"/>
            <a:ext cx="5115698" cy="34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29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559279" y="157338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94640" y="2428240"/>
            <a:ext cx="8564880" cy="808993"/>
          </a:xfrm>
        </p:spPr>
        <p:txBody>
          <a:bodyPr>
            <a:noAutofit/>
          </a:bodyPr>
          <a:lstStyle/>
          <a:p>
            <a:pPr marL="144193" indent="-144193" algn="ctr">
              <a:buClr>
                <a:srgbClr val="FF6C00"/>
              </a:buClr>
              <a:buNone/>
            </a:pPr>
            <a:r>
              <a:rPr lang="en-GB" sz="6000" b="1" dirty="0" smtClean="0">
                <a:solidFill>
                  <a:schemeClr val="bg1"/>
                </a:solidFill>
              </a:rPr>
              <a:t>Thank you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</p:spTree>
    <p:extLst>
      <p:ext uri="{BB962C8B-B14F-4D97-AF65-F5344CB8AC3E}">
        <p14:creationId xmlns:p14="http://schemas.microsoft.com/office/powerpoint/2010/main" val="49406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2414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Habitable zone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3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012" y="4866263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NASA 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Kepler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14960" y="823536"/>
            <a:ext cx="8656320" cy="1474241"/>
          </a:xfrm>
        </p:spPr>
        <p:txBody>
          <a:bodyPr>
            <a:noAutofit/>
          </a:bodyPr>
          <a:lstStyle/>
          <a:p>
            <a:pPr marL="173038" lvl="1" indent="-173038" algn="thaiDist">
              <a:buClr>
                <a:srgbClr val="FF6C00"/>
              </a:buClr>
            </a:pPr>
            <a:r>
              <a:rPr lang="en-US" dirty="0" smtClean="0">
                <a:solidFill>
                  <a:schemeClr val="bg1"/>
                </a:solidFill>
              </a:rPr>
              <a:t>An annulus around a star where a terrestrial planet with an atmosphere can sustain large amounts of liquid water on its </a:t>
            </a:r>
            <a:r>
              <a:rPr lang="en-US" dirty="0">
                <a:solidFill>
                  <a:schemeClr val="bg1"/>
                </a:solidFill>
              </a:rPr>
              <a:t>surface (a condition necessary for </a:t>
            </a:r>
            <a:r>
              <a:rPr lang="en-US" dirty="0" smtClean="0">
                <a:solidFill>
                  <a:schemeClr val="bg1"/>
                </a:solidFill>
              </a:rPr>
              <a:t>photosynthesis?)</a:t>
            </a:r>
          </a:p>
          <a:p>
            <a:pPr marL="573088" lvl="2" indent="-173038" algn="thaiDist">
              <a:buClr>
                <a:srgbClr val="FF6C00"/>
              </a:buClr>
            </a:pPr>
            <a:r>
              <a:rPr lang="en-US" sz="1800" dirty="0" smtClean="0">
                <a:solidFill>
                  <a:schemeClr val="bg1"/>
                </a:solidFill>
              </a:rPr>
              <a:t>Chemical cycles or the greenhouse effect problem</a:t>
            </a:r>
            <a:endParaRPr lang="en-US" sz="300" dirty="0" smtClean="0">
              <a:solidFill>
                <a:schemeClr val="bg1"/>
              </a:solidFill>
            </a:endParaRPr>
          </a:p>
          <a:p>
            <a:pPr marL="173038" lvl="1" indent="-173038" algn="thaiDist">
              <a:buClr>
                <a:srgbClr val="FF6C00"/>
              </a:buClr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Continuously habitable zone 	(&gt;1 </a:t>
            </a:r>
            <a:r>
              <a:rPr lang="en-GB" dirty="0" err="1" smtClean="0">
                <a:solidFill>
                  <a:schemeClr val="bg1"/>
                </a:solidFill>
              </a:rPr>
              <a:t>Gyr</a:t>
            </a:r>
            <a:r>
              <a:rPr lang="en-GB" dirty="0" smtClean="0">
                <a:solidFill>
                  <a:schemeClr val="bg1"/>
                </a:solidFill>
              </a:rPr>
              <a:t>?)</a:t>
            </a:r>
            <a:endParaRPr lang="en-US" sz="300" dirty="0" smtClean="0">
              <a:solidFill>
                <a:schemeClr val="bg1"/>
              </a:solidFill>
            </a:endParaRPr>
          </a:p>
          <a:p>
            <a:pPr marL="173038" lvl="1" indent="-173038" algn="thaiDist">
              <a:buClr>
                <a:srgbClr val="FF6C00"/>
              </a:buClr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Galactic habitable zone </a:t>
            </a:r>
            <a:r>
              <a:rPr lang="en-GB" dirty="0">
                <a:solidFill>
                  <a:schemeClr val="bg1"/>
                </a:solidFill>
              </a:rPr>
              <a:t>	</a:t>
            </a:r>
            <a:r>
              <a:rPr lang="en-GB" dirty="0" smtClean="0">
                <a:solidFill>
                  <a:schemeClr val="bg1"/>
                </a:solidFill>
              </a:rPr>
              <a:t>	(</a:t>
            </a:r>
            <a:r>
              <a:rPr lang="en-US" dirty="0" smtClean="0">
                <a:solidFill>
                  <a:schemeClr val="bg1"/>
                </a:solidFill>
              </a:rPr>
              <a:t>7-9 </a:t>
            </a:r>
            <a:r>
              <a:rPr lang="en-US" dirty="0" err="1" smtClean="0">
                <a:solidFill>
                  <a:schemeClr val="bg1"/>
                </a:solidFill>
              </a:rPr>
              <a:t>kpc</a:t>
            </a:r>
            <a:r>
              <a:rPr lang="en-US" dirty="0" smtClean="0">
                <a:solidFill>
                  <a:schemeClr val="bg1"/>
                </a:solidFill>
              </a:rPr>
              <a:t> from the galactic </a:t>
            </a:r>
            <a:r>
              <a:rPr lang="en-US" dirty="0" err="1" smtClean="0">
                <a:solidFill>
                  <a:schemeClr val="bg1"/>
                </a:solidFill>
              </a:rPr>
              <a:t>centre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3356" y="4905451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Lineweaver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et al. 2004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012" y="2297777"/>
            <a:ext cx="3422235" cy="256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K:\60351\GHZLin0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320" y="2395237"/>
            <a:ext cx="2880855" cy="2462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6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2414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Habitable zone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4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6240" y="937287"/>
            <a:ext cx="8453120" cy="408045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 star</a:t>
            </a:r>
            <a:endParaRPr lang="en-GB" sz="2000" dirty="0">
              <a:solidFill>
                <a:schemeClr val="bg1"/>
              </a:solidFill>
            </a:endParaRPr>
          </a:p>
          <a:p>
            <a:pPr marL="406400" lvl="2" indent="-203200" algn="thaiDist">
              <a:buClr>
                <a:srgbClr val="FF6C00"/>
              </a:buClr>
            </a:pPr>
            <a:r>
              <a:rPr lang="en-GB" sz="1800" b="1" dirty="0">
                <a:solidFill>
                  <a:schemeClr val="bg1"/>
                </a:solidFill>
              </a:rPr>
              <a:t>High mass star</a:t>
            </a:r>
            <a:r>
              <a:rPr lang="en-GB" sz="1800" dirty="0">
                <a:solidFill>
                  <a:schemeClr val="bg1"/>
                </a:solidFill>
              </a:rPr>
              <a:t>	Large HZ, but have far ultraviolet (FUV) </a:t>
            </a:r>
            <a:endParaRPr lang="en-GB" sz="1800" dirty="0" smtClean="0">
              <a:solidFill>
                <a:schemeClr val="bg1"/>
              </a:solidFill>
            </a:endParaRPr>
          </a:p>
          <a:p>
            <a:pPr marL="406400" lvl="2" indent="-203200" algn="thaiDist">
              <a:buClr>
                <a:srgbClr val="FF6C00"/>
              </a:buClr>
            </a:pPr>
            <a:r>
              <a:rPr lang="en-GB" sz="1800" b="1" dirty="0">
                <a:solidFill>
                  <a:schemeClr val="bg1"/>
                </a:solidFill>
              </a:rPr>
              <a:t>Solar mass star</a:t>
            </a:r>
            <a:r>
              <a:rPr lang="en-GB" sz="1800" dirty="0">
                <a:solidFill>
                  <a:schemeClr val="bg1"/>
                </a:solidFill>
              </a:rPr>
              <a:t>	Best </a:t>
            </a:r>
            <a:r>
              <a:rPr lang="en-GB" sz="1800" dirty="0" smtClean="0">
                <a:solidFill>
                  <a:schemeClr val="bg1"/>
                </a:solidFill>
              </a:rPr>
              <a:t>candidate, but planets in HZ have long orbital period</a:t>
            </a:r>
            <a:endParaRPr lang="en-GB" sz="1800" dirty="0">
              <a:solidFill>
                <a:schemeClr val="bg1"/>
              </a:solidFill>
            </a:endParaRPr>
          </a:p>
          <a:p>
            <a:pPr marL="406400" lvl="2" indent="-203200" algn="thaiDist">
              <a:buClr>
                <a:srgbClr val="FF6C00"/>
              </a:buClr>
            </a:pPr>
            <a:r>
              <a:rPr lang="en-GB" sz="1800" b="1" dirty="0">
                <a:solidFill>
                  <a:schemeClr val="bg1"/>
                </a:solidFill>
              </a:rPr>
              <a:t>Low mass star</a:t>
            </a:r>
            <a:r>
              <a:rPr lang="en-GB" sz="1800" dirty="0">
                <a:solidFill>
                  <a:schemeClr val="bg1"/>
                </a:solidFill>
              </a:rPr>
              <a:t>	</a:t>
            </a:r>
            <a:r>
              <a:rPr lang="en-GB" sz="1800" dirty="0" smtClean="0">
                <a:solidFill>
                  <a:schemeClr val="bg1"/>
                </a:solidFill>
              </a:rPr>
              <a:t>Easy to find, but have </a:t>
            </a:r>
            <a:r>
              <a:rPr lang="en-US" sz="1800" dirty="0">
                <a:solidFill>
                  <a:schemeClr val="bg1"/>
                </a:solidFill>
              </a:rPr>
              <a:t>m</a:t>
            </a:r>
            <a:r>
              <a:rPr lang="en-US" sz="1800" dirty="0" smtClean="0">
                <a:solidFill>
                  <a:schemeClr val="bg1"/>
                </a:solidFill>
              </a:rPr>
              <a:t>agnetic </a:t>
            </a:r>
            <a:r>
              <a:rPr lang="en-US" sz="1800" dirty="0">
                <a:solidFill>
                  <a:schemeClr val="bg1"/>
                </a:solidFill>
              </a:rPr>
              <a:t>activity in early age + tidally </a:t>
            </a:r>
            <a:r>
              <a:rPr lang="en-US" sz="1800" dirty="0" smtClean="0">
                <a:solidFill>
                  <a:schemeClr val="bg1"/>
                </a:solidFill>
              </a:rPr>
              <a:t>locked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6633" y="4894629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1000" i="1" dirty="0">
                <a:solidFill>
                  <a:schemeClr val="bg2">
                    <a:lumMod val="50000"/>
                  </a:schemeClr>
                </a:solidFill>
              </a:rPr>
              <a:t>NASA 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Kepler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10" name="Picture 2" descr="ttp://www.centauri-dreams.org/wp-content/uploads/2014/03/CompLifeZ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33" y="2246550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9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0500" y="127000"/>
            <a:ext cx="1050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Mars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224036" y="5296959"/>
            <a:ext cx="2057400" cy="304271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46BB50F0-4335-DE43-BB35-4B0A643297C4}" type="slidenum">
              <a:rPr lang="en-US" b="1" smtClean="0">
                <a:solidFill>
                  <a:schemeClr val="bg2"/>
                </a:solidFill>
              </a:rPr>
              <a:t>5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200" y="921454"/>
            <a:ext cx="8053103" cy="411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33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0500" y="127000"/>
            <a:ext cx="1050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Mars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224036" y="5296959"/>
            <a:ext cx="2057400" cy="304271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46BB50F0-4335-DE43-BB35-4B0A643297C4}" type="slidenum">
              <a:rPr lang="en-US" b="1" smtClean="0">
                <a:solidFill>
                  <a:schemeClr val="bg2"/>
                </a:solidFill>
              </a:rPr>
              <a:t>6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4245" y="964329"/>
            <a:ext cx="5903443" cy="393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7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0500" y="127000"/>
            <a:ext cx="2792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Milky way Galaxy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335" y="4893821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Tycho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star catalog with threshold magnitude 5.0   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Credit: </a:t>
            </a:r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</a:rPr>
              <a:t>NASA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224036" y="5296959"/>
            <a:ext cx="2057400" cy="304271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46BB50F0-4335-DE43-BB35-4B0A643297C4}" type="slidenum">
              <a:rPr lang="en-US" b="1" smtClean="0">
                <a:solidFill>
                  <a:schemeClr val="bg2"/>
                </a:solidFill>
              </a:rPr>
              <a:t>7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9" name="Picture 6" descr="ttps://svs.gsfc.nasa.gov/vis/a000000/a003500/a003572/TychoSkymapII.t5_04096x02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7" y="884570"/>
            <a:ext cx="8024957" cy="40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4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629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How to probe an exoplanet atmosphere?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8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14960" y="1137492"/>
            <a:ext cx="8656320" cy="1474241"/>
          </a:xfrm>
        </p:spPr>
        <p:txBody>
          <a:bodyPr>
            <a:noAutofit/>
          </a:bodyPr>
          <a:lstStyle/>
          <a:p>
            <a:pPr marL="173038" lvl="1" indent="-173038" algn="thaiDist">
              <a:buClr>
                <a:srgbClr val="FF6C00"/>
              </a:buClr>
            </a:pPr>
            <a:r>
              <a:rPr lang="en-US" dirty="0" smtClean="0">
                <a:solidFill>
                  <a:schemeClr val="bg1"/>
                </a:solidFill>
              </a:rPr>
              <a:t>Photons reflected by the planet (VIS-NIR)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9549" y="4657026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Credit: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Tinetti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49" y="2246011"/>
            <a:ext cx="2963863" cy="23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127000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Albedo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6224036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Page </a:t>
            </a:r>
            <a:fld id="{3DDD67DE-AD54-B44E-93AE-55BE11D99060}" type="slidenum">
              <a:rPr lang="en-US" b="1" smtClean="0">
                <a:solidFill>
                  <a:schemeClr val="bg2"/>
                </a:solidFill>
              </a:rPr>
              <a:t>9</a:t>
            </a:fld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633" y="5199499"/>
            <a:ext cx="25523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chemeClr val="bg2"/>
                </a:solidFill>
              </a:rPr>
              <a:t>Supachai</a:t>
            </a:r>
            <a:r>
              <a:rPr lang="en-US" sz="900" b="1" dirty="0" smtClean="0">
                <a:solidFill>
                  <a:schemeClr val="bg2"/>
                </a:solidFill>
              </a:rPr>
              <a:t> </a:t>
            </a:r>
            <a:r>
              <a:rPr lang="en-US" sz="900" b="1" dirty="0" err="1" smtClean="0">
                <a:solidFill>
                  <a:schemeClr val="bg2"/>
                </a:solidFill>
              </a:rPr>
              <a:t>Awiphan</a:t>
            </a:r>
            <a:endParaRPr lang="en-US" sz="900" b="1" dirty="0" smtClean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Exoplanet atmosphere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24 April 2019		Chiang Mai, Thailand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/>
          <a:stretch/>
        </p:blipFill>
        <p:spPr>
          <a:xfrm>
            <a:off x="400050" y="928075"/>
            <a:ext cx="7186254" cy="3986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51761" y="4668679"/>
            <a:ext cx="3420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Credit: </a:t>
            </a:r>
            <a:r>
              <a:rPr lang="en-US" sz="1000" i="1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Tinetti</a:t>
            </a:r>
            <a:endParaRPr lang="th-TH" sz="10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ARIT">
      <a:dk1>
        <a:srgbClr val="000000"/>
      </a:dk1>
      <a:lt1>
        <a:srgbClr val="FEFFFF"/>
      </a:lt1>
      <a:dk2>
        <a:srgbClr val="44546A"/>
      </a:dk2>
      <a:lt2>
        <a:srgbClr val="E7E6E6"/>
      </a:lt2>
      <a:accent1>
        <a:srgbClr val="E05D29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14739</TotalTime>
  <Words>752</Words>
  <Application>Microsoft Macintosh PowerPoint</Application>
  <PresentationFormat>On-screen Show (16:10)</PresentationFormat>
  <Paragraphs>211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Cordia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130</cp:revision>
  <dcterms:created xsi:type="dcterms:W3CDTF">2016-10-02T08:21:03Z</dcterms:created>
  <dcterms:modified xsi:type="dcterms:W3CDTF">2019-04-20T22:15:29Z</dcterms:modified>
</cp:coreProperties>
</file>