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60" r:id="rId5"/>
    <p:sldId id="269" r:id="rId6"/>
    <p:sldId id="265" r:id="rId7"/>
    <p:sldId id="266" r:id="rId8"/>
    <p:sldId id="264" r:id="rId9"/>
    <p:sldId id="267" r:id="rId10"/>
    <p:sldId id="270" r:id="rId11"/>
    <p:sldId id="268" r:id="rId12"/>
    <p:sldId id="263" r:id="rId13"/>
    <p:sldId id="284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01"/>
    <p:restoredTop sz="94595"/>
  </p:normalViewPr>
  <p:slideViewPr>
    <p:cSldViewPr snapToGrid="0" snapToObjects="1">
      <p:cViewPr varScale="1">
        <p:scale>
          <a:sx n="60" d="100"/>
          <a:sy n="60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816E-CDD3-D744-85D8-4F41EA6163DD}" type="datetimeFigureOut">
              <a:rPr lang="en-US" smtClean="0"/>
              <a:t>4/21/19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7CB06-AD35-C74C-80D2-919D993A0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1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2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9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7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8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98C9-CAF6-D644-95D9-E65C77A6B132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772B-19D2-E64F-B2DD-AA941B8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8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6.gif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35317"/>
            <a:ext cx="9144000" cy="1754652"/>
          </a:xfrm>
        </p:spPr>
        <p:txBody>
          <a:bodyPr/>
          <a:lstStyle/>
          <a:p>
            <a:r>
              <a:rPr lang="en-US" b="1" dirty="0" smtClean="0"/>
              <a:t>Transit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4992"/>
            <a:ext cx="9144000" cy="1655762"/>
          </a:xfrm>
        </p:spPr>
        <p:txBody>
          <a:bodyPr/>
          <a:lstStyle/>
          <a:p>
            <a:r>
              <a:rPr lang="en-US" sz="3200" b="1" dirty="0" err="1" smtClean="0"/>
              <a:t>Supachai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Awiphan</a:t>
            </a:r>
            <a:endParaRPr lang="en-US" sz="3200" b="1" dirty="0" smtClean="0"/>
          </a:p>
          <a:p>
            <a:r>
              <a:rPr lang="en-US" sz="1800" dirty="0" smtClean="0"/>
              <a:t>National Astronomical Research Institute of Thailand</a:t>
            </a:r>
            <a:endParaRPr lang="en-US" sz="1800" dirty="0"/>
          </a:p>
        </p:txBody>
      </p:sp>
      <p:pic>
        <p:nvPicPr>
          <p:cNvPr id="11266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4" y="241766"/>
            <a:ext cx="1569956" cy="10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38" y="35347"/>
            <a:ext cx="10515600" cy="1325563"/>
          </a:xfrm>
        </p:spPr>
        <p:txBody>
          <a:bodyPr/>
          <a:lstStyle/>
          <a:p>
            <a:r>
              <a:rPr lang="en-US" b="1" dirty="0" smtClean="0"/>
              <a:t>Signal to noise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24655" y="1389781"/>
            <a:ext cx="11632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Signal </a:t>
            </a:r>
            <a:r>
              <a:rPr lang="en-US" sz="2000" b="1" smtClean="0"/>
              <a:t>to </a:t>
            </a:r>
            <a:r>
              <a:rPr lang="en-US" sz="2000" b="1"/>
              <a:t>n</a:t>
            </a:r>
            <a:r>
              <a:rPr lang="en-US" sz="2000" b="1" smtClean="0"/>
              <a:t>oise</a:t>
            </a:r>
            <a:endParaRPr lang="en-US" sz="2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42706" y="2098623"/>
                <a:ext cx="8596264" cy="1153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𝑁</m:t>
                      </m:r>
                      <m:r>
                        <a:rPr lang="mr-I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𝑠𝑘𝑦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𝑟𝑒𝑎𝑑</m:t>
                                      </m:r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𝐷𝑎𝑟𝑘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706" y="2098623"/>
                <a:ext cx="8596264" cy="11532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360" y="3650496"/>
                <a:ext cx="5266955" cy="2895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mr-I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−2.5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mr-I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−2.5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mr-I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1±</m:t>
                                  </m:r>
                                  <m:f>
                                    <m:fPr>
                                      <m:ctrlPr>
                                        <a:rPr lang="mr-IN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𝑆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mr-I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−2.5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</m:func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−2.5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mr-I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1±</m:t>
                              </m:r>
                              <m:f>
                                <m:fPr>
                                  <m:ctrlPr>
                                    <a:rPr lang="mr-I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mr-I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=±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2.5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mr-I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1±</m:t>
                              </m:r>
                              <m:f>
                                <m:fPr>
                                  <m:ctrlPr>
                                    <a:rPr lang="mr-I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360" y="3650496"/>
                <a:ext cx="5266955" cy="28954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45949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85393" y="6386088"/>
            <a:ext cx="91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fld id="{E437B678-6379-8F4B-9ACB-F09E2B34AFD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35"/>
            <a:ext cx="10515600" cy="1325563"/>
          </a:xfrm>
        </p:spPr>
        <p:txBody>
          <a:bodyPr/>
          <a:lstStyle/>
          <a:p>
            <a:r>
              <a:rPr lang="en-US" b="1" dirty="0" smtClean="0"/>
              <a:t>Saturation level and CCD linearity</a:t>
            </a:r>
            <a:endParaRPr lang="en-US" b="1" dirty="0"/>
          </a:p>
        </p:txBody>
      </p:sp>
      <p:pic>
        <p:nvPicPr>
          <p:cNvPr id="7170" name="Picture 2" descr="ttps://upload.wikimedia.org/wikipedia/commons/2/27/CCD_linearity_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37" y="1525798"/>
            <a:ext cx="5852565" cy="437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439" y="1375898"/>
            <a:ext cx="57426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Gain is the ratio of between number of electron and count (Analog-to-Digital Units, ADU)</a:t>
            </a:r>
          </a:p>
          <a:p>
            <a:endParaRPr lang="en-US" sz="2000" dirty="0" smtClean="0"/>
          </a:p>
          <a:p>
            <a:r>
              <a:rPr lang="en-US" sz="2000" b="1" dirty="0" smtClean="0"/>
              <a:t>Saturation level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CCD is designed to hold only so many electrons within a pixel before they start to leak outwards to other pixels.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This maximum size of a charge packet on the chip is called the </a:t>
            </a:r>
            <a:r>
              <a:rPr lang="en-US" sz="2000" b="1" dirty="0" smtClean="0"/>
              <a:t>full well depth.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There is also a "maximum possible number" in the Analog-to-Digital converter.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Most CCDs use 14-bit, 15-bit, or 16-bit A/D units: the corresponding maximum pixel values are: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2^14 = 16384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2^15 = 32768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2^16 = 65536</a:t>
            </a:r>
            <a:endParaRPr lang="en-US" sz="2000" dirty="0"/>
          </a:p>
        </p:txBody>
      </p:sp>
      <p:pic>
        <p:nvPicPr>
          <p:cNvPr id="7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45949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85393" y="6386088"/>
            <a:ext cx="91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fld id="{517B466C-1089-5A48-ACB8-BE951E175D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9" y="1359602"/>
            <a:ext cx="5314567" cy="53145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56" y="96912"/>
            <a:ext cx="10515600" cy="1325563"/>
          </a:xfrm>
        </p:spPr>
        <p:txBody>
          <a:bodyPr/>
          <a:lstStyle/>
          <a:p>
            <a:r>
              <a:rPr lang="en-US" b="1" dirty="0" smtClean="0"/>
              <a:t>Magnitude, position and time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2617995" y="4019100"/>
            <a:ext cx="208344" cy="2083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68482" y="2050022"/>
                <a:ext cx="4121447" cy="969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800" i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i="0">
                          <a:latin typeface="Cambria Math" charset="0"/>
                        </a:rPr>
                        <m:t>=−2.5</m:t>
                      </m:r>
                      <m:func>
                        <m:func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482" y="2050022"/>
                <a:ext cx="4121447" cy="9694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5981074" y="1422475"/>
            <a:ext cx="5696264" cy="475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Magnitude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Position (RA, Dec)</a:t>
            </a:r>
          </a:p>
          <a:p>
            <a:r>
              <a:rPr lang="en-US" sz="2400" dirty="0" smtClean="0"/>
              <a:t>Time </a:t>
            </a:r>
          </a:p>
          <a:p>
            <a:pPr lvl="1"/>
            <a:r>
              <a:rPr lang="en-US" sz="2000" dirty="0" smtClean="0"/>
              <a:t>Local time</a:t>
            </a:r>
          </a:p>
          <a:p>
            <a:pPr lvl="1"/>
            <a:r>
              <a:rPr lang="en-US" sz="2000" dirty="0" smtClean="0"/>
              <a:t>Coordinated Universal Time: UTC</a:t>
            </a:r>
          </a:p>
          <a:p>
            <a:pPr lvl="1"/>
            <a:r>
              <a:rPr lang="en-US" sz="2000" dirty="0" smtClean="0"/>
              <a:t>Julian Date: JD</a:t>
            </a:r>
          </a:p>
          <a:p>
            <a:pPr lvl="1"/>
            <a:r>
              <a:rPr lang="en-US" sz="2000" dirty="0" smtClean="0"/>
              <a:t>Heliocentric Julian Date: HJD</a:t>
            </a:r>
          </a:p>
          <a:p>
            <a:pPr lvl="1"/>
            <a:r>
              <a:rPr lang="en-US" sz="2000" dirty="0" err="1" smtClean="0"/>
              <a:t>Barycentric</a:t>
            </a:r>
            <a:r>
              <a:rPr lang="en-US" sz="2000" dirty="0" smtClean="0"/>
              <a:t> Julian Date: BJD</a:t>
            </a:r>
          </a:p>
          <a:p>
            <a:endParaRPr lang="en-US" sz="800" dirty="0" smtClean="0"/>
          </a:p>
          <a:p>
            <a:pPr lvl="1"/>
            <a:endParaRPr lang="en-US" sz="2000" dirty="0"/>
          </a:p>
        </p:txBody>
      </p:sp>
      <p:pic>
        <p:nvPicPr>
          <p:cNvPr id="13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45949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85393" y="6386088"/>
            <a:ext cx="91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fld id="{1230DD26-3FBF-0F4B-B6CA-786FCA88D7A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35"/>
            <a:ext cx="10515600" cy="1325563"/>
          </a:xfrm>
        </p:spPr>
        <p:txBody>
          <a:bodyPr/>
          <a:lstStyle/>
          <a:p>
            <a:r>
              <a:rPr lang="en-US" b="1" dirty="0" smtClean="0"/>
              <a:t>Aperture photometry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5238"/>
            <a:ext cx="4991188" cy="51605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0" y="2350257"/>
            <a:ext cx="5536367" cy="13073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		Star radius</a:t>
            </a:r>
          </a:p>
          <a:p>
            <a:r>
              <a:rPr lang="en-US" sz="2000" dirty="0" smtClean="0"/>
              <a:t>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		Inner sky radius </a:t>
            </a:r>
          </a:p>
          <a:p>
            <a:r>
              <a:rPr lang="en-US" sz="2000" dirty="0" smtClean="0"/>
              <a:t>Width		Sky background width</a:t>
            </a:r>
            <a:endParaRPr lang="en-US" sz="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79333" y="3852470"/>
                <a:ext cx="5178084" cy="576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𝑆𝑖𝑔𝑛𝑎𝑙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𝑠𝑡𝑎𝑟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𝑆𝑖𝑔𝑛𝑎𝑙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𝑆𝑖𝑔𝑛𝑎𝑙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𝑤𝑖𝑑𝑡h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f>
                        <m:fPr>
                          <m:ctrlPr>
                            <a:rPr lang="mr-I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𝑤𝑖𝑑𝑡h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33" y="3852470"/>
                <a:ext cx="5178084" cy="5766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45949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85393" y="6386088"/>
            <a:ext cx="91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fld id="{427E90A7-D60C-C441-A028-87BD5A00031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35"/>
            <a:ext cx="10515600" cy="1325563"/>
          </a:xfrm>
        </p:spPr>
        <p:txBody>
          <a:bodyPr/>
          <a:lstStyle/>
          <a:p>
            <a:r>
              <a:rPr lang="en-US" b="1" dirty="0" smtClean="0"/>
              <a:t>Aperture photometry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1640" y="1498013"/>
                <a:ext cx="2554674" cy="643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mr-I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mr-I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mr-IN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mr-IN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𝜇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640" y="1498013"/>
                <a:ext cx="2554674" cy="6435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2478" y="2486726"/>
                <a:ext cx="2992999" cy="315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𝐹𝑊𝐻𝑀</m:t>
                      </m:r>
                      <m:r>
                        <a:rPr lang="en-US" b="0" i="1" smtClean="0">
                          <a:latin typeface="Cambria Math" charset="0"/>
                        </a:rPr>
                        <m:t>=2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rad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2.35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78" y="2486726"/>
                <a:ext cx="2992999" cy="315214"/>
              </a:xfrm>
              <a:prstGeom prst="rect">
                <a:avLst/>
              </a:prstGeom>
              <a:blipFill rotWithShape="0">
                <a:blip r:embed="rId3"/>
                <a:stretch>
                  <a:fillRect l="-1222" t="-78846" r="-1426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mage result for gaussian 1-sig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40" y="1784194"/>
            <a:ext cx="6906817" cy="39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65499" y="5898324"/>
            <a:ext cx="3025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Credit:</a:t>
            </a:r>
            <a:r>
              <a:rPr lang="en-US" sz="1400" dirty="0" smtClean="0"/>
              <a:t> http://</a:t>
            </a:r>
            <a:r>
              <a:rPr lang="en-US" sz="1400" dirty="0" err="1" smtClean="0"/>
              <a:t>exoplanet.as.arizona.edu</a:t>
            </a:r>
            <a:endParaRPr lang="en-US" sz="1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43448" y="3147079"/>
            <a:ext cx="6505732" cy="5105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Two dimensional Gaussian function</a:t>
            </a:r>
            <a:endParaRPr lang="en-US" sz="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9086" y="3724082"/>
                <a:ext cx="3419782" cy="751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mr-I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mr-I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mr-I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sup>
                      </m:sSup>
                      <m:sSup>
                        <m:sSupPr>
                          <m:ctrlPr>
                            <a:rPr lang="mr-I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mr-I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mr-I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86" y="3724082"/>
                <a:ext cx="3419782" cy="7514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249" y="4576878"/>
                <a:ext cx="2002215" cy="561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r-H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mr-I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mr-I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mr-IN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mr-IN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=0.3935</m:t>
                      </m:r>
                    </m:oMath>
                  </m:oMathPara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9" y="4576878"/>
                <a:ext cx="2002215" cy="5611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4297" y="5371099"/>
                <a:ext cx="2286267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r-H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mr-I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mr-I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mr-IN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mr-IN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=0.9889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7" y="5371099"/>
                <a:ext cx="2286267" cy="6766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30564" y="4559960"/>
                <a:ext cx="2286267" cy="677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r-H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mr-I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mr-I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mr-IN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mr-IN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=0.8647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64" y="4559960"/>
                <a:ext cx="2286267" cy="6778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20969" y="5339573"/>
                <a:ext cx="2542747" cy="681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r-H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mr-I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mr-I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mr-IN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mr-IN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=0.999996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969" y="5339573"/>
                <a:ext cx="2542747" cy="6817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45949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485393" y="6386088"/>
            <a:ext cx="91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fld id="{BA5AA593-17AA-C943-9A21-B46FBF55DD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tps://spaceflight.nasa.gov/gallery/images/station/crew-6/hires/iss006e405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3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04889" y="6488668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Credit: NASA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" y="6363786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2737" y="6386088"/>
            <a:ext cx="8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9FE6352E-8BE2-174C-AE9E-C7630AB4362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tps://spaceflight.nasa.gov/gallery/images/station/crew-6/hires/iss006e40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3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04889" y="6488668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Credit: NASA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" y="6363786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737" y="6386088"/>
            <a:ext cx="8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34AA32E1-0B72-C44D-B735-0C8CC5C817C3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Astronomical </a:t>
            </a:r>
            <a:r>
              <a:rPr lang="en-US" b="1" dirty="0"/>
              <a:t>detector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Before camera </a:t>
            </a:r>
            <a:r>
              <a:rPr lang="en-US" sz="2400" dirty="0" smtClean="0"/>
              <a:t>	Naked </a:t>
            </a:r>
            <a:r>
              <a:rPr lang="en-US" sz="2400" dirty="0"/>
              <a:t>eyes, Pen &amp; </a:t>
            </a:r>
            <a:r>
              <a:rPr lang="en-US" sz="2400" dirty="0" smtClean="0"/>
              <a:t>paper</a:t>
            </a:r>
            <a:endParaRPr lang="en-US" sz="2000" dirty="0" smtClean="0"/>
          </a:p>
          <a:p>
            <a:pPr lvl="1"/>
            <a:r>
              <a:rPr lang="en-US" sz="2000" dirty="0" smtClean="0"/>
              <a:t>Stars </a:t>
            </a:r>
            <a:r>
              <a:rPr lang="en-US" sz="2000" dirty="0"/>
              <a:t>of </a:t>
            </a:r>
            <a:r>
              <a:rPr lang="en-US" sz="2000" dirty="0" smtClean="0"/>
              <a:t>magnitude </a:t>
            </a:r>
            <a:r>
              <a:rPr lang="en-US" sz="2000" dirty="0"/>
              <a:t>6 which means about </a:t>
            </a:r>
            <a:r>
              <a:rPr lang="en-US" sz="2000" dirty="0" smtClean="0"/>
              <a:t>1000 </a:t>
            </a:r>
            <a:r>
              <a:rPr lang="en-US" sz="2000" dirty="0"/>
              <a:t>photons per </a:t>
            </a:r>
            <a:r>
              <a:rPr lang="en-US" sz="2000" dirty="0" smtClean="0"/>
              <a:t>second</a:t>
            </a:r>
          </a:p>
          <a:p>
            <a:endParaRPr lang="en-US" sz="800" dirty="0" smtClean="0"/>
          </a:p>
          <a:p>
            <a:r>
              <a:rPr lang="en-US" sz="2400" dirty="0"/>
              <a:t>To 1839 </a:t>
            </a:r>
            <a:r>
              <a:rPr lang="en-US" sz="2400" dirty="0" smtClean="0"/>
              <a:t>		Camera and photographic plate </a:t>
            </a:r>
          </a:p>
          <a:p>
            <a:pPr lvl="1"/>
            <a:r>
              <a:rPr lang="en-US" sz="2000" dirty="0" smtClean="0"/>
              <a:t>QE improved by a factor of 100 during late part of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first two-thirds of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onlinear, </a:t>
            </a:r>
            <a:r>
              <a:rPr lang="en-US" sz="2000" dirty="0" err="1" smtClean="0"/>
              <a:t>nonuniform</a:t>
            </a:r>
            <a:r>
              <a:rPr lang="en-US" sz="2000" dirty="0" smtClean="0"/>
              <a:t>, and cannot be calibrated</a:t>
            </a:r>
          </a:p>
          <a:p>
            <a:pPr lvl="1"/>
            <a:endParaRPr lang="en-US" sz="800" dirty="0" smtClean="0"/>
          </a:p>
          <a:p>
            <a:r>
              <a:rPr lang="en-US" sz="2400" dirty="0"/>
              <a:t>To </a:t>
            </a:r>
            <a:r>
              <a:rPr lang="en-US" sz="2400" dirty="0" smtClean="0"/>
              <a:t>1940s		Photomultiplier tube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ore </a:t>
            </a:r>
            <a:r>
              <a:rPr lang="en-US" sz="2000" dirty="0"/>
              <a:t>efficient , but one or several stars can be recorded one time </a:t>
            </a:r>
            <a:endParaRPr lang="en-US" sz="2000" dirty="0" smtClean="0"/>
          </a:p>
          <a:p>
            <a:pPr lvl="1"/>
            <a:r>
              <a:rPr lang="en-US" sz="2000" dirty="0" smtClean="0"/>
              <a:t>QE approaching </a:t>
            </a:r>
            <a:r>
              <a:rPr lang="en-US" sz="2000" dirty="0"/>
              <a:t>20 percent in </a:t>
            </a:r>
            <a:r>
              <a:rPr lang="en-US" sz="2000" dirty="0" smtClean="0"/>
              <a:t>the blue </a:t>
            </a:r>
            <a:r>
              <a:rPr lang="en-US" sz="2000" dirty="0"/>
              <a:t>and a few </a:t>
            </a:r>
            <a:r>
              <a:rPr lang="en-US" sz="2000" dirty="0" smtClean="0"/>
              <a:t>percent in the red</a:t>
            </a:r>
          </a:p>
          <a:p>
            <a:pPr lvl="1"/>
            <a:endParaRPr lang="en-US" sz="800" dirty="0" smtClean="0">
              <a:effectLst/>
            </a:endParaRPr>
          </a:p>
          <a:p>
            <a:r>
              <a:rPr lang="en-US" sz="2400" dirty="0"/>
              <a:t>To 1969 </a:t>
            </a:r>
            <a:r>
              <a:rPr lang="en-US" sz="2400" dirty="0" smtClean="0"/>
              <a:t>		CCD (Charge-coupled device)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tars </a:t>
            </a:r>
            <a:r>
              <a:rPr lang="en-US" sz="2000" dirty="0"/>
              <a:t>in the field of view and high efficiency </a:t>
            </a:r>
            <a:endParaRPr lang="en-US" sz="2000" dirty="0" smtClean="0"/>
          </a:p>
          <a:p>
            <a:pPr lvl="1"/>
            <a:r>
              <a:rPr lang="en-US" sz="2200" dirty="0" smtClean="0"/>
              <a:t>Star of magnitude </a:t>
            </a:r>
            <a:r>
              <a:rPr lang="en-US" sz="2200" dirty="0"/>
              <a:t>24, which means about </a:t>
            </a:r>
            <a:r>
              <a:rPr lang="en-US" sz="2200" dirty="0" smtClean="0"/>
              <a:t>15 </a:t>
            </a:r>
            <a:r>
              <a:rPr lang="en-US" sz="2200" dirty="0"/>
              <a:t>photons per second on a 4 meter </a:t>
            </a:r>
            <a:r>
              <a:rPr lang="en-US" sz="2200" dirty="0" smtClean="0"/>
              <a:t>telescope </a:t>
            </a:r>
            <a:r>
              <a:rPr lang="en-US" sz="2200" dirty="0"/>
              <a:t>(for your eye this would </a:t>
            </a:r>
            <a:r>
              <a:rPr lang="en-US" sz="2200" dirty="0" smtClean="0"/>
              <a:t>be </a:t>
            </a:r>
            <a:r>
              <a:rPr lang="en-US" sz="2200" dirty="0"/>
              <a:t>5e-5 photons per second).</a:t>
            </a:r>
          </a:p>
          <a:p>
            <a:pPr lvl="1"/>
            <a:endParaRPr lang="en-US" sz="2000" dirty="0" smtClean="0"/>
          </a:p>
        </p:txBody>
      </p:sp>
      <p:pic>
        <p:nvPicPr>
          <p:cNvPr id="4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45949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52299" y="6386088"/>
            <a:ext cx="8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fld id="{17D78CD1-CE16-4D49-9CBE-71241276FAD1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41" y="230215"/>
            <a:ext cx="1200712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2009 Nobel Prize in Physics awarded to the inventors of the CCD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701" y="106186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1969, Willard S. </a:t>
            </a:r>
            <a:r>
              <a:rPr lang="en-US" sz="2400" dirty="0" smtClean="0"/>
              <a:t>Boyle </a:t>
            </a:r>
            <a:r>
              <a:rPr lang="en-US" sz="2400" dirty="0"/>
              <a:t>and George E. Smith </a:t>
            </a:r>
            <a:r>
              <a:rPr lang="en-US" sz="2400" dirty="0" smtClean="0"/>
              <a:t>invented </a:t>
            </a:r>
            <a:r>
              <a:rPr lang="en-US" sz="2400" dirty="0"/>
              <a:t>the first successful </a:t>
            </a:r>
            <a:r>
              <a:rPr lang="en-US" sz="2400" dirty="0" smtClean="0"/>
              <a:t>imaging </a:t>
            </a:r>
            <a:r>
              <a:rPr lang="en-US" sz="2400" dirty="0"/>
              <a:t>technology using a digital </a:t>
            </a:r>
            <a:r>
              <a:rPr lang="en-US" sz="2400" dirty="0" smtClean="0"/>
              <a:t>sensor</a:t>
            </a:r>
            <a:r>
              <a:rPr lang="en-US" sz="2400" dirty="0"/>
              <a:t>, a CCD (</a:t>
            </a:r>
            <a:r>
              <a:rPr lang="en-US" sz="2400" dirty="0" smtClean="0"/>
              <a:t>charge-coupled </a:t>
            </a:r>
            <a:r>
              <a:rPr lang="en-US" sz="2400" dirty="0"/>
              <a:t>device). 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33927" y="5814777"/>
            <a:ext cx="114374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Bell Labs researchers Willard Boyle (left) and George Smith (right) with the charge-coupled device.</a:t>
            </a:r>
          </a:p>
          <a:p>
            <a:r>
              <a:rPr lang="en-US" sz="1600" i="1" dirty="0" smtClean="0"/>
              <a:t>Photo taken in 1974, Photo credit: Alcatel-Lucent/Bell Labs. </a:t>
            </a:r>
            <a:endParaRPr lang="en-US" sz="1600" i="1" dirty="0"/>
          </a:p>
        </p:txBody>
      </p:sp>
      <p:pic>
        <p:nvPicPr>
          <p:cNvPr id="8194" name="Picture 2" descr="ttps://www.nobelprize.org/nobel_prizes/physics/laureates/2009/boyle_smith_charge-coupled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80" y="1960051"/>
            <a:ext cx="5565191" cy="38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45949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52299" y="6386088"/>
            <a:ext cx="8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fld id="{60B94124-7DA6-0B48-9267-1CDB338A0A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64"/>
            <a:ext cx="10515600" cy="1325563"/>
          </a:xfrm>
        </p:spPr>
        <p:txBody>
          <a:bodyPr/>
          <a:lstStyle/>
          <a:p>
            <a:r>
              <a:rPr lang="en-US" b="1" dirty="0" smtClean="0"/>
              <a:t>Filter</a:t>
            </a:r>
            <a:endParaRPr lang="en-US" b="1" dirty="0"/>
          </a:p>
        </p:txBody>
      </p:sp>
      <p:pic>
        <p:nvPicPr>
          <p:cNvPr id="3074" name="Picture 2" descr="ttps://www.astro.umd.edu/~ssm/ASTR620/filtertra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35" y="0"/>
            <a:ext cx="458114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tp://www.customscientific.com/images/Filter_Wh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7" y="3173228"/>
            <a:ext cx="4676930" cy="321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405" y="1330927"/>
            <a:ext cx="7040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B</a:t>
            </a:r>
            <a:r>
              <a:rPr lang="en-US" sz="2400" dirty="0" smtClean="0"/>
              <a:t>locking a specific part of the color spectrum above and below a bandpass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Increase signal to noise in specific bandpass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Colour</a:t>
            </a:r>
            <a:r>
              <a:rPr lang="en-US" sz="2400" dirty="0" smtClean="0"/>
              <a:t> information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424067" y="6424022"/>
            <a:ext cx="401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Credit: http://</a:t>
            </a:r>
            <a:r>
              <a:rPr lang="en-US" i="1" dirty="0" err="1" smtClean="0"/>
              <a:t>www.customscientific.com</a:t>
            </a:r>
            <a:endParaRPr lang="en-US" i="1" dirty="0"/>
          </a:p>
        </p:txBody>
      </p:sp>
      <p:pic>
        <p:nvPicPr>
          <p:cNvPr id="12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45949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552299" y="6386088"/>
            <a:ext cx="8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fld id="{7A416966-8504-CB4F-BCC9-804554B7CDB4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35"/>
            <a:ext cx="10515600" cy="1325563"/>
          </a:xfrm>
        </p:spPr>
        <p:txBody>
          <a:bodyPr/>
          <a:lstStyle/>
          <a:p>
            <a:r>
              <a:rPr lang="en-US" b="1" dirty="0" smtClean="0"/>
              <a:t>Atmospheric transmission window</a:t>
            </a:r>
            <a:endParaRPr lang="en-US" b="1" dirty="0"/>
          </a:p>
        </p:txBody>
      </p:sp>
      <p:pic>
        <p:nvPicPr>
          <p:cNvPr id="4100" name="Picture 4" descr="ttps://www.awesomestories.com/images/user/b1997fcf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51" y="1151047"/>
            <a:ext cx="8155898" cy="518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9248" y="6337880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Credit: NASA</a:t>
            </a:r>
            <a:endParaRPr lang="en-US" i="1" dirty="0"/>
          </a:p>
        </p:txBody>
      </p:sp>
      <p:pic>
        <p:nvPicPr>
          <p:cNvPr id="10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45949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52299" y="6386088"/>
            <a:ext cx="8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fld id="{8A5CB13F-AA3A-E54F-A014-4CEA5FF1A0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9566"/>
            <a:ext cx="10515600" cy="1325563"/>
          </a:xfrm>
        </p:spPr>
        <p:txBody>
          <a:bodyPr/>
          <a:lstStyle/>
          <a:p>
            <a:r>
              <a:rPr lang="en-US" b="1" dirty="0" smtClean="0"/>
              <a:t>CCD Quantum efficiency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6219"/>
            <a:ext cx="1071921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effectiveness of an imager to produce electronic charge from incident photons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21" y="1453213"/>
            <a:ext cx="6606082" cy="5284865"/>
          </a:xfrm>
          <a:prstGeom prst="rect">
            <a:avLst/>
          </a:prstGeom>
        </p:spPr>
      </p:pic>
      <p:pic>
        <p:nvPicPr>
          <p:cNvPr id="9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45949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52299" y="6386088"/>
            <a:ext cx="8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fld id="{8C795BF4-12CC-1644-B159-09E7447EE5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38" y="350137"/>
            <a:ext cx="10515600" cy="1325563"/>
          </a:xfrm>
        </p:spPr>
        <p:txBody>
          <a:bodyPr/>
          <a:lstStyle/>
          <a:p>
            <a:r>
              <a:rPr lang="en-US" b="1" dirty="0" smtClean="0"/>
              <a:t>CCD noise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19725" y="1704571"/>
            <a:ext cx="116323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Random (Statistical) Noise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“Poisson</a:t>
            </a:r>
            <a:r>
              <a:rPr lang="en-US" sz="2000" dirty="0"/>
              <a:t>” or “shot” or “statistical” noise associated </a:t>
            </a:r>
            <a:r>
              <a:rPr lang="en-US" sz="2000" dirty="0" smtClean="0"/>
              <a:t>with counting </a:t>
            </a:r>
            <a:r>
              <a:rPr lang="en-US" sz="2000" dirty="0"/>
              <a:t>statistics (appropriate to counting the number of </a:t>
            </a:r>
            <a:r>
              <a:rPr lang="en-US" sz="2000" dirty="0" smtClean="0"/>
              <a:t>photons </a:t>
            </a:r>
            <a:r>
              <a:rPr lang="en-US" sz="2000" dirty="0"/>
              <a:t>that arrive each </a:t>
            </a:r>
            <a:r>
              <a:rPr lang="en-US" sz="2000" dirty="0" smtClean="0"/>
              <a:t>time interval</a:t>
            </a:r>
            <a:r>
              <a:rPr lang="en-US" sz="2000" dirty="0"/>
              <a:t>). 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where </a:t>
            </a:r>
            <a:r>
              <a:rPr lang="en-US" sz="2000" dirty="0"/>
              <a:t>N is the number of detected events.</a:t>
            </a:r>
          </a:p>
          <a:p>
            <a:endParaRPr lang="en-US" sz="2000" dirty="0"/>
          </a:p>
          <a:p>
            <a:r>
              <a:rPr lang="en-US" sz="2000" b="1" dirty="0" smtClean="0"/>
              <a:t>Readout noise </a:t>
            </a:r>
          </a:p>
          <a:p>
            <a:pPr marL="342900" indent="-342900" algn="thaiDist">
              <a:buFont typeface="Arial" charset="0"/>
              <a:buChar char="•"/>
            </a:pPr>
            <a:r>
              <a:rPr lang="en-US" sz="2000" dirty="0" smtClean="0"/>
              <a:t>The readout noise is the noise of the on-chip amplifier which converts the charge (</a:t>
            </a:r>
            <a:r>
              <a:rPr lang="en-US" sz="2000" dirty="0" err="1" smtClean="0"/>
              <a:t>i.e</a:t>
            </a:r>
            <a:r>
              <a:rPr lang="en-US" sz="2000" dirty="0" smtClean="0"/>
              <a:t> the electrons) into a change in analogue voltage.</a:t>
            </a:r>
          </a:p>
          <a:p>
            <a:endParaRPr lang="en-US" sz="2000" dirty="0"/>
          </a:p>
          <a:p>
            <a:r>
              <a:rPr lang="en-US" sz="2000" b="1" dirty="0" smtClean="0"/>
              <a:t>Dark current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Even in the absence of light, thermally generated electrons will be collected in the CCD and will contribute to the overall signal measured.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90021" y="2824917"/>
                <a:ext cx="1091774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21" y="2824917"/>
                <a:ext cx="1091774" cy="4104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ttp://www.narit.or.th/en/images/niatw/nari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45949"/>
            <a:ext cx="681227" cy="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52299" y="6386088"/>
            <a:ext cx="8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fld id="{A58487BB-42C1-0847-88D0-4980E2A766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746</Words>
  <Application>Microsoft Macintosh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Cambria Math</vt:lpstr>
      <vt:lpstr>Mangal</vt:lpstr>
      <vt:lpstr>Arial</vt:lpstr>
      <vt:lpstr>Calibri</vt:lpstr>
      <vt:lpstr>Office Theme</vt:lpstr>
      <vt:lpstr>Transit</vt:lpstr>
      <vt:lpstr>PowerPoint Presentation</vt:lpstr>
      <vt:lpstr>PowerPoint Presentation</vt:lpstr>
      <vt:lpstr>Astronomical detector </vt:lpstr>
      <vt:lpstr>2009 Nobel Prize in Physics awarded to the inventors of the CCD  </vt:lpstr>
      <vt:lpstr>Filter</vt:lpstr>
      <vt:lpstr>Atmospheric transmission window</vt:lpstr>
      <vt:lpstr>CCD Quantum efficiency</vt:lpstr>
      <vt:lpstr>CCD noise</vt:lpstr>
      <vt:lpstr>Signal to noise</vt:lpstr>
      <vt:lpstr>Saturation level and CCD linearity</vt:lpstr>
      <vt:lpstr>Magnitude, position and time</vt:lpstr>
      <vt:lpstr>Aperture photometry</vt:lpstr>
      <vt:lpstr>Aperture photometry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IRAF Photometry</dc:title>
  <dc:creator>Microsoft Office User</dc:creator>
  <cp:lastModifiedBy>Microsoft Office User</cp:lastModifiedBy>
  <cp:revision>42</cp:revision>
  <dcterms:created xsi:type="dcterms:W3CDTF">2017-05-02T04:36:52Z</dcterms:created>
  <dcterms:modified xsi:type="dcterms:W3CDTF">2019-04-20T21:50:18Z</dcterms:modified>
</cp:coreProperties>
</file>