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6" r:id="rId2"/>
    <p:sldId id="257" r:id="rId3"/>
    <p:sldId id="378" r:id="rId4"/>
    <p:sldId id="368" r:id="rId5"/>
    <p:sldId id="369" r:id="rId6"/>
    <p:sldId id="370" r:id="rId7"/>
    <p:sldId id="371" r:id="rId8"/>
    <p:sldId id="372" r:id="rId9"/>
    <p:sldId id="373" r:id="rId10"/>
    <p:sldId id="374" r:id="rId11"/>
    <p:sldId id="375" r:id="rId12"/>
    <p:sldId id="376" r:id="rId13"/>
    <p:sldId id="377" r:id="rId14"/>
    <p:sldId id="346" r:id="rId15"/>
    <p:sldId id="347" r:id="rId16"/>
    <p:sldId id="348" r:id="rId17"/>
    <p:sldId id="353" r:id="rId18"/>
    <p:sldId id="354" r:id="rId19"/>
    <p:sldId id="349" r:id="rId20"/>
    <p:sldId id="355" r:id="rId21"/>
    <p:sldId id="356" r:id="rId22"/>
    <p:sldId id="367" r:id="rId23"/>
    <p:sldId id="379" r:id="rId24"/>
    <p:sldId id="380" r:id="rId25"/>
    <p:sldId id="381" r:id="rId26"/>
    <p:sldId id="382" r:id="rId27"/>
    <p:sldId id="383" r:id="rId28"/>
    <p:sldId id="384" r:id="rId29"/>
    <p:sldId id="385" r:id="rId30"/>
    <p:sldId id="386" r:id="rId31"/>
    <p:sldId id="387" r:id="rId32"/>
    <p:sldId id="391" r:id="rId33"/>
    <p:sldId id="392" r:id="rId34"/>
    <p:sldId id="393" r:id="rId35"/>
    <p:sldId id="271" r:id="rId36"/>
    <p:sldId id="325" r:id="rId37"/>
    <p:sldId id="331" r:id="rId38"/>
    <p:sldId id="326" r:id="rId39"/>
    <p:sldId id="327" r:id="rId40"/>
    <p:sldId id="328" r:id="rId41"/>
    <p:sldId id="329" r:id="rId42"/>
    <p:sldId id="332" r:id="rId43"/>
    <p:sldId id="333" r:id="rId44"/>
    <p:sldId id="334" r:id="rId45"/>
    <p:sldId id="335" r:id="rId46"/>
    <p:sldId id="336" r:id="rId47"/>
    <p:sldId id="337" r:id="rId48"/>
    <p:sldId id="350" r:id="rId49"/>
    <p:sldId id="279" r:id="rId50"/>
    <p:sldId id="278" r:id="rId51"/>
    <p:sldId id="338" r:id="rId52"/>
    <p:sldId id="341" r:id="rId53"/>
    <p:sldId id="343" r:id="rId54"/>
    <p:sldId id="344" r:id="rId55"/>
    <p:sldId id="342" r:id="rId56"/>
    <p:sldId id="345" r:id="rId57"/>
    <p:sldId id="359" r:id="rId58"/>
    <p:sldId id="360" r:id="rId59"/>
    <p:sldId id="361" r:id="rId60"/>
    <p:sldId id="362" r:id="rId61"/>
    <p:sldId id="363" r:id="rId62"/>
    <p:sldId id="364" r:id="rId63"/>
    <p:sldId id="365" r:id="rId64"/>
    <p:sldId id="339" r:id="rId65"/>
    <p:sldId id="340" r:id="rId66"/>
    <p:sldId id="366" r:id="rId67"/>
    <p:sldId id="358" r:id="rId68"/>
    <p:sldId id="394" r:id="rId69"/>
    <p:sldId id="395"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51"/>
    <p:restoredTop sz="94206"/>
  </p:normalViewPr>
  <p:slideViewPr>
    <p:cSldViewPr snapToGrid="0" snapToObjects="1">
      <p:cViewPr>
        <p:scale>
          <a:sx n="112" d="100"/>
          <a:sy n="112" d="100"/>
        </p:scale>
        <p:origin x="416"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ACF48-0B74-974B-8A8D-538903B6494D}" type="datetimeFigureOut">
              <a:t>23/4/19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497FC-9F9A-A64A-8FD1-5CEA5210CE9D}" type="slidenum">
              <a:t>‹#›</a:t>
            </a:fld>
            <a:endParaRPr lang="en-US"/>
          </a:p>
        </p:txBody>
      </p:sp>
    </p:spTree>
    <p:extLst>
      <p:ext uri="{BB962C8B-B14F-4D97-AF65-F5344CB8AC3E}">
        <p14:creationId xmlns:p14="http://schemas.microsoft.com/office/powerpoint/2010/main" val="1671894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3</a:t>
            </a:fld>
            <a:endParaRPr lang="en-US"/>
          </a:p>
        </p:txBody>
      </p:sp>
    </p:spTree>
    <p:extLst>
      <p:ext uri="{BB962C8B-B14F-4D97-AF65-F5344CB8AC3E}">
        <p14:creationId xmlns:p14="http://schemas.microsoft.com/office/powerpoint/2010/main" val="523390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12</a:t>
            </a:fld>
            <a:endParaRPr lang="en-US"/>
          </a:p>
        </p:txBody>
      </p:sp>
    </p:spTree>
    <p:extLst>
      <p:ext uri="{BB962C8B-B14F-4D97-AF65-F5344CB8AC3E}">
        <p14:creationId xmlns:p14="http://schemas.microsoft.com/office/powerpoint/2010/main" val="139940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13</a:t>
            </a:fld>
            <a:endParaRPr lang="en-US"/>
          </a:p>
        </p:txBody>
      </p:sp>
    </p:spTree>
    <p:extLst>
      <p:ext uri="{BB962C8B-B14F-4D97-AF65-F5344CB8AC3E}">
        <p14:creationId xmlns:p14="http://schemas.microsoft.com/office/powerpoint/2010/main" val="1379045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“uncomplicated” RV data analysis, periodograms, “pre-whitening”, stacked periodograms, tools e.g. Systemic, RadVel,</a:t>
            </a:r>
            <a:r>
              <a:rPr lang="en-US" baseline="0"/>
              <a:t> </a:t>
            </a:r>
            <a:r>
              <a:rPr lang="en-US"/>
              <a:t>and Agatha</a:t>
            </a:r>
          </a:p>
          <a:p>
            <a:r>
              <a:rPr lang="en-US" baseline="0"/>
              <a:t> use of dynamics as an observable </a:t>
            </a:r>
            <a:r>
              <a:rPr lang="mr-IN" baseline="0"/>
              <a:t>–</a:t>
            </a:r>
            <a:r>
              <a:rPr lang="en-US" baseline="0"/>
              <a:t> the “best” is not always the best</a:t>
            </a:r>
            <a:r>
              <a:rPr lang="mr-IN" baseline="0"/>
              <a:t>…</a:t>
            </a:r>
            <a:endParaRPr lang="en-US"/>
          </a:p>
        </p:txBody>
      </p:sp>
      <p:sp>
        <p:nvSpPr>
          <p:cNvPr id="4" name="Slide Number Placeholder 3"/>
          <p:cNvSpPr>
            <a:spLocks noGrp="1"/>
          </p:cNvSpPr>
          <p:nvPr>
            <p:ph type="sldNum" sz="quarter" idx="10"/>
          </p:nvPr>
        </p:nvSpPr>
        <p:spPr/>
        <p:txBody>
          <a:bodyPr/>
          <a:lstStyle/>
          <a:p>
            <a:fld id="{C4B497FC-9F9A-A64A-8FD1-5CEA5210CE9D}" type="slidenum">
              <a:t>14</a:t>
            </a:fld>
            <a:endParaRPr lang="en-US"/>
          </a:p>
        </p:txBody>
      </p:sp>
    </p:spTree>
    <p:extLst>
      <p:ext uri="{BB962C8B-B14F-4D97-AF65-F5344CB8AC3E}">
        <p14:creationId xmlns:p14="http://schemas.microsoft.com/office/powerpoint/2010/main" val="150043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“uncomplicated” RV data analysis, periodograms, “pre-whitening”, stacked periodograms, tools e.g. Systemic, RadVel,</a:t>
            </a:r>
            <a:r>
              <a:rPr lang="en-US" baseline="0"/>
              <a:t> </a:t>
            </a:r>
            <a:r>
              <a:rPr lang="en-US"/>
              <a:t>and Agatha</a:t>
            </a:r>
          </a:p>
          <a:p>
            <a:r>
              <a:rPr lang="en-US" baseline="0"/>
              <a:t> use of dynamics as an observable </a:t>
            </a:r>
            <a:r>
              <a:rPr lang="mr-IN" baseline="0"/>
              <a:t>–</a:t>
            </a:r>
            <a:r>
              <a:rPr lang="en-US" baseline="0"/>
              <a:t> the “best” is not always the best</a:t>
            </a:r>
            <a:r>
              <a:rPr lang="mr-IN" baseline="0"/>
              <a:t>…</a:t>
            </a:r>
            <a:endParaRPr lang="en-US"/>
          </a:p>
        </p:txBody>
      </p:sp>
      <p:sp>
        <p:nvSpPr>
          <p:cNvPr id="4" name="Slide Number Placeholder 3"/>
          <p:cNvSpPr>
            <a:spLocks noGrp="1"/>
          </p:cNvSpPr>
          <p:nvPr>
            <p:ph type="sldNum" sz="quarter" idx="10"/>
          </p:nvPr>
        </p:nvSpPr>
        <p:spPr/>
        <p:txBody>
          <a:bodyPr/>
          <a:lstStyle/>
          <a:p>
            <a:fld id="{C4B497FC-9F9A-A64A-8FD1-5CEA5210CE9D}" type="slidenum">
              <a:t>15</a:t>
            </a:fld>
            <a:endParaRPr lang="en-US"/>
          </a:p>
        </p:txBody>
      </p:sp>
    </p:spTree>
    <p:extLst>
      <p:ext uri="{BB962C8B-B14F-4D97-AF65-F5344CB8AC3E}">
        <p14:creationId xmlns:p14="http://schemas.microsoft.com/office/powerpoint/2010/main" val="102819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“uncomplicated” RV data analysis, periodograms, “pre-whitening”, stacked periodograms, tools e.g. Systemic, RadVel,</a:t>
            </a:r>
            <a:r>
              <a:rPr lang="en-US" baseline="0"/>
              <a:t> </a:t>
            </a:r>
            <a:r>
              <a:rPr lang="en-US"/>
              <a:t>and Agatha</a:t>
            </a:r>
          </a:p>
          <a:p>
            <a:r>
              <a:rPr lang="en-US" baseline="0"/>
              <a:t> use of dynamics as an observable </a:t>
            </a:r>
            <a:r>
              <a:rPr lang="mr-IN" baseline="0"/>
              <a:t>–</a:t>
            </a:r>
            <a:r>
              <a:rPr lang="en-US" baseline="0"/>
              <a:t> the “best” is not always the best</a:t>
            </a:r>
            <a:r>
              <a:rPr lang="mr-IN" baseline="0"/>
              <a:t>…</a:t>
            </a:r>
            <a:endParaRPr lang="en-US"/>
          </a:p>
        </p:txBody>
      </p:sp>
      <p:sp>
        <p:nvSpPr>
          <p:cNvPr id="4" name="Slide Number Placeholder 3"/>
          <p:cNvSpPr>
            <a:spLocks noGrp="1"/>
          </p:cNvSpPr>
          <p:nvPr>
            <p:ph type="sldNum" sz="quarter" idx="10"/>
          </p:nvPr>
        </p:nvSpPr>
        <p:spPr/>
        <p:txBody>
          <a:bodyPr/>
          <a:lstStyle/>
          <a:p>
            <a:fld id="{C4B497FC-9F9A-A64A-8FD1-5CEA5210CE9D}" type="slidenum">
              <a:t>16</a:t>
            </a:fld>
            <a:endParaRPr lang="en-US"/>
          </a:p>
        </p:txBody>
      </p:sp>
    </p:spTree>
    <p:extLst>
      <p:ext uri="{BB962C8B-B14F-4D97-AF65-F5344CB8AC3E}">
        <p14:creationId xmlns:p14="http://schemas.microsoft.com/office/powerpoint/2010/main" val="179320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17</a:t>
            </a:fld>
            <a:endParaRPr lang="en-US"/>
          </a:p>
        </p:txBody>
      </p:sp>
    </p:spTree>
    <p:extLst>
      <p:ext uri="{BB962C8B-B14F-4D97-AF65-F5344CB8AC3E}">
        <p14:creationId xmlns:p14="http://schemas.microsoft.com/office/powerpoint/2010/main" val="1824704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18</a:t>
            </a:fld>
            <a:endParaRPr lang="en-US"/>
          </a:p>
        </p:txBody>
      </p:sp>
    </p:spTree>
    <p:extLst>
      <p:ext uri="{BB962C8B-B14F-4D97-AF65-F5344CB8AC3E}">
        <p14:creationId xmlns:p14="http://schemas.microsoft.com/office/powerpoint/2010/main" val="1111610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19</a:t>
            </a:fld>
            <a:endParaRPr lang="en-US"/>
          </a:p>
        </p:txBody>
      </p:sp>
    </p:spTree>
    <p:extLst>
      <p:ext uri="{BB962C8B-B14F-4D97-AF65-F5344CB8AC3E}">
        <p14:creationId xmlns:p14="http://schemas.microsoft.com/office/powerpoint/2010/main" val="2114574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20</a:t>
            </a:fld>
            <a:endParaRPr lang="en-US"/>
          </a:p>
        </p:txBody>
      </p:sp>
    </p:spTree>
    <p:extLst>
      <p:ext uri="{BB962C8B-B14F-4D97-AF65-F5344CB8AC3E}">
        <p14:creationId xmlns:p14="http://schemas.microsoft.com/office/powerpoint/2010/main" val="2074593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21</a:t>
            </a:fld>
            <a:endParaRPr lang="en-US"/>
          </a:p>
        </p:txBody>
      </p:sp>
    </p:spTree>
    <p:extLst>
      <p:ext uri="{BB962C8B-B14F-4D97-AF65-F5344CB8AC3E}">
        <p14:creationId xmlns:p14="http://schemas.microsoft.com/office/powerpoint/2010/main" val="1683291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4</a:t>
            </a:fld>
            <a:endParaRPr lang="en-US"/>
          </a:p>
        </p:txBody>
      </p:sp>
    </p:spTree>
    <p:extLst>
      <p:ext uri="{BB962C8B-B14F-4D97-AF65-F5344CB8AC3E}">
        <p14:creationId xmlns:p14="http://schemas.microsoft.com/office/powerpoint/2010/main" val="505559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22</a:t>
            </a:fld>
            <a:endParaRPr lang="en-US"/>
          </a:p>
        </p:txBody>
      </p:sp>
    </p:spTree>
    <p:extLst>
      <p:ext uri="{BB962C8B-B14F-4D97-AF65-F5344CB8AC3E}">
        <p14:creationId xmlns:p14="http://schemas.microsoft.com/office/powerpoint/2010/main" val="177298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23</a:t>
            </a:fld>
            <a:endParaRPr lang="en-US"/>
          </a:p>
        </p:txBody>
      </p:sp>
    </p:spTree>
    <p:extLst>
      <p:ext uri="{BB962C8B-B14F-4D97-AF65-F5344CB8AC3E}">
        <p14:creationId xmlns:p14="http://schemas.microsoft.com/office/powerpoint/2010/main" val="1652963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24</a:t>
            </a:fld>
            <a:endParaRPr lang="en-US" sz="1200">
              <a:solidFill>
                <a:prstClr val="black"/>
              </a:solidFill>
            </a:endParaRPr>
          </a:p>
        </p:txBody>
      </p:sp>
      <p:sp>
        <p:nvSpPr>
          <p:cNvPr id="39938" name="Rectangle 7"/>
          <p:cNvSpPr txBox="1">
            <a:spLocks noGrp="1" noChangeArrowheads="1"/>
          </p:cNvSpPr>
          <p:nvPr/>
        </p:nvSpPr>
        <p:spPr bwMode="auto">
          <a:xfrm>
            <a:off x="3884613" y="8685706"/>
            <a:ext cx="2971800" cy="456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pPr>
            <a:fld id="{2DE79BD3-99BD-43DA-87ED-CC6CB9ECA69F}" type="slidenum">
              <a:rPr lang="en-US" sz="1200">
                <a:solidFill>
                  <a:srgbClr val="000000"/>
                </a:solidFill>
                <a:latin typeface="Calibri" pitchFamily="34" charset="0"/>
              </a:rPr>
              <a:pPr algn="r" defTabSz="914400" eaLnBrk="1" fontAlgn="base" hangingPunct="1">
                <a:spcBef>
                  <a:spcPct val="0"/>
                </a:spcBef>
                <a:spcAft>
                  <a:spcPct val="0"/>
                </a:spcAft>
              </a:pPr>
              <a:t>24</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latin typeface="Arial" pitchFamily="34" charset="0"/>
                <a:ea typeface="ＭＳ Ｐゴシック" pitchFamily="34" charset="-128"/>
              </a:rPr>
              <a:t>Each </a:t>
            </a:r>
            <a:r>
              <a:rPr lang="en-US" dirty="0" err="1" smtClean="0">
                <a:latin typeface="Arial" pitchFamily="34" charset="0"/>
                <a:ea typeface="ＭＳ Ｐゴシック" pitchFamily="34" charset="-128"/>
              </a:rPr>
              <a:t>coloured</a:t>
            </a:r>
            <a:r>
              <a:rPr lang="en-US" dirty="0" smtClean="0">
                <a:latin typeface="Arial" pitchFamily="34" charset="0"/>
                <a:ea typeface="ＭＳ Ｐゴシック" pitchFamily="34" charset="-128"/>
              </a:rPr>
              <a:t> square represents the mean lifetime of 75 </a:t>
            </a:r>
            <a:r>
              <a:rPr lang="en-US" baseline="0" dirty="0" smtClean="0">
                <a:latin typeface="Arial" pitchFamily="34" charset="0"/>
                <a:ea typeface="ＭＳ Ｐゴシック" pitchFamily="34" charset="-128"/>
              </a:rPr>
              <a:t>values of mean anomaly and </a:t>
            </a:r>
            <a:r>
              <a:rPr lang="en-US" baseline="0" dirty="0" err="1" smtClean="0">
                <a:latin typeface="Arial" pitchFamily="34" charset="0"/>
                <a:ea typeface="ＭＳ Ｐゴシック" pitchFamily="34" charset="-128"/>
              </a:rPr>
              <a:t>periastron</a:t>
            </a:r>
            <a:r>
              <a:rPr lang="en-US" baseline="0" dirty="0" smtClean="0">
                <a:latin typeface="Arial" pitchFamily="34" charset="0"/>
                <a:ea typeface="ＭＳ Ｐゴシック" pitchFamily="34" charset="-128"/>
              </a:rPr>
              <a:t> argument, within a +/- 3 sigma range.</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776470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25</a:t>
            </a:fld>
            <a:endParaRPr lang="en-US" sz="1200">
              <a:solidFill>
                <a:prstClr val="black"/>
              </a:solidFill>
            </a:endParaRPr>
          </a:p>
        </p:txBody>
      </p:sp>
      <p:sp>
        <p:nvSpPr>
          <p:cNvPr id="39938" name="Rectangle 7"/>
          <p:cNvSpPr txBox="1">
            <a:spLocks noGrp="1" noChangeArrowheads="1"/>
          </p:cNvSpPr>
          <p:nvPr/>
        </p:nvSpPr>
        <p:spPr bwMode="auto">
          <a:xfrm>
            <a:off x="3884613" y="8685706"/>
            <a:ext cx="2971800" cy="456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pPr>
            <a:fld id="{2DE79BD3-99BD-43DA-87ED-CC6CB9ECA69F}" type="slidenum">
              <a:rPr lang="en-US" sz="1200">
                <a:solidFill>
                  <a:srgbClr val="000000"/>
                </a:solidFill>
                <a:latin typeface="Calibri" pitchFamily="34" charset="0"/>
              </a:rPr>
              <a:pPr algn="r" defTabSz="914400" eaLnBrk="1" fontAlgn="base" hangingPunct="1">
                <a:spcBef>
                  <a:spcPct val="0"/>
                </a:spcBef>
                <a:spcAft>
                  <a:spcPct val="0"/>
                </a:spcAft>
              </a:pPr>
              <a:t>25</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latin typeface="Arial" pitchFamily="34" charset="0"/>
                <a:ea typeface="ＭＳ Ｐゴシック" pitchFamily="34" charset="-128"/>
              </a:rPr>
              <a:t>(1). Best fit </a:t>
            </a:r>
            <a:r>
              <a:rPr lang="en-US" dirty="0" err="1" smtClean="0">
                <a:latin typeface="Arial" pitchFamily="34" charset="0"/>
                <a:ea typeface="ＭＳ Ｐゴシック" pitchFamily="34" charset="-128"/>
              </a:rPr>
              <a:t>Keplerian</a:t>
            </a:r>
            <a:r>
              <a:rPr lang="en-US" dirty="0" smtClean="0">
                <a:latin typeface="Arial" pitchFamily="34" charset="0"/>
                <a:ea typeface="ＭＳ Ｐゴシック" pitchFamily="34" charset="-128"/>
              </a:rPr>
              <a:t> parameters</a:t>
            </a:r>
            <a:r>
              <a:rPr lang="en-US" baseline="0" dirty="0" smtClean="0">
                <a:latin typeface="Arial" pitchFamily="34" charset="0"/>
                <a:ea typeface="ＭＳ Ｐゴシック" pitchFamily="34" charset="-128"/>
              </a:rPr>
              <a:t>. </a:t>
            </a:r>
            <a:r>
              <a:rPr lang="en-US" baseline="0" dirty="0" smtClean="0">
                <a:latin typeface="Arial" pitchFamily="34" charset="0"/>
                <a:ea typeface="ＭＳ Ｐゴシック" pitchFamily="34" charset="-128"/>
                <a:sym typeface="Wingdings"/>
              </a:rPr>
              <a:t> (2)  Dynamical fit better!</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262390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26</a:t>
            </a:fld>
            <a:endParaRPr lang="en-US" sz="1200">
              <a:solidFill>
                <a:prstClr val="black"/>
              </a:solidFill>
            </a:endParaRPr>
          </a:p>
        </p:txBody>
      </p:sp>
      <p:sp>
        <p:nvSpPr>
          <p:cNvPr id="39938" name="Rectangle 7"/>
          <p:cNvSpPr txBox="1">
            <a:spLocks noGrp="1" noChangeArrowheads="1"/>
          </p:cNvSpPr>
          <p:nvPr/>
        </p:nvSpPr>
        <p:spPr bwMode="auto">
          <a:xfrm>
            <a:off x="3884613" y="8685706"/>
            <a:ext cx="2971800" cy="456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pPr>
            <a:fld id="{2DE79BD3-99BD-43DA-87ED-CC6CB9ECA69F}" type="slidenum">
              <a:rPr lang="en-US" sz="1200">
                <a:solidFill>
                  <a:srgbClr val="000000"/>
                </a:solidFill>
                <a:latin typeface="Calibri" pitchFamily="34" charset="0"/>
              </a:rPr>
              <a:pPr algn="r" defTabSz="914400" eaLnBrk="1" fontAlgn="base" hangingPunct="1">
                <a:spcBef>
                  <a:spcPct val="0"/>
                </a:spcBef>
                <a:spcAft>
                  <a:spcPct val="0"/>
                </a:spcAft>
              </a:pPr>
              <a:t>26</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879430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2A93F07-622E-2941-92CB-2A03D02DD9E2}" type="slidenum">
              <a:rPr lang="en-US" altLang="x-none" sz="1200">
                <a:solidFill>
                  <a:srgbClr val="000000"/>
                </a:solidFill>
              </a:rPr>
              <a:pPr/>
              <a:t>27</a:t>
            </a:fld>
            <a:endParaRPr lang="en-US" altLang="x-none" sz="1200">
              <a:solidFill>
                <a:srgbClr val="000000"/>
              </a:solidFill>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573512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0ABE82B-550D-EA4D-A677-61A635BD78B2}" type="slidenum">
              <a:rPr lang="en-US" altLang="x-none" sz="1200">
                <a:solidFill>
                  <a:srgbClr val="000000"/>
                </a:solidFill>
              </a:rPr>
              <a:pPr/>
              <a:t>28</a:t>
            </a:fld>
            <a:endParaRPr lang="en-US" altLang="x-none" sz="1200">
              <a:solidFill>
                <a:srgbClr val="000000"/>
              </a:solidFill>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497657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0ABE82B-550D-EA4D-A677-61A635BD78B2}" type="slidenum">
              <a:rPr lang="en-US" altLang="x-none" sz="1200">
                <a:solidFill>
                  <a:srgbClr val="000000"/>
                </a:solidFill>
              </a:rPr>
              <a:pPr/>
              <a:t>29</a:t>
            </a:fld>
            <a:endParaRPr lang="en-US" altLang="x-none" sz="1200">
              <a:solidFill>
                <a:srgbClr val="000000"/>
              </a:solidFill>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843110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period</a:t>
            </a:r>
            <a:endParaRPr lang="en-US" dirty="0"/>
          </a:p>
        </p:txBody>
      </p:sp>
      <p:sp>
        <p:nvSpPr>
          <p:cNvPr id="4" name="Slide Number Placeholder 3"/>
          <p:cNvSpPr>
            <a:spLocks noGrp="1"/>
          </p:cNvSpPr>
          <p:nvPr>
            <p:ph type="sldNum" sz="quarter" idx="10"/>
          </p:nvPr>
        </p:nvSpPr>
        <p:spPr/>
        <p:txBody>
          <a:bodyPr/>
          <a:lstStyle/>
          <a:p>
            <a:fld id="{F06B0BB8-F0A7-3746-9A30-1EB7EC1D709F}" type="slidenum">
              <a:rPr lang="uk-UA" smtClean="0"/>
              <a:t>32</a:t>
            </a:fld>
            <a:endParaRPr lang="uk-UA"/>
          </a:p>
        </p:txBody>
      </p:sp>
    </p:spTree>
    <p:extLst>
      <p:ext uri="{BB962C8B-B14F-4D97-AF65-F5344CB8AC3E}">
        <p14:creationId xmlns:p14="http://schemas.microsoft.com/office/powerpoint/2010/main" val="14152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edge-on coplanar </a:t>
            </a:r>
            <a:r>
              <a:rPr lang="en-US" dirty="0" err="1" smtClean="0"/>
              <a:t>χ</a:t>
            </a:r>
            <a:r>
              <a:rPr lang="en-US" dirty="0" smtClean="0"/>
              <a:t> 2 red grid with jitter included. The eccentricities of both planets are varied in the range from 0.001 to 0.251 with steps of 0.005, while the other orbital parameters and the zero-point offset were fitted until the </a:t>
            </a:r>
            <a:r>
              <a:rPr lang="en-US" dirty="0" err="1" smtClean="0"/>
              <a:t>χ</a:t>
            </a:r>
            <a:r>
              <a:rPr lang="en-US" dirty="0" smtClean="0"/>
              <a:t> 2 red minimum is achieved. The solid black contours indicate the stable fits, while the dashed contours indicate fits where the system survives the dynamical tests, but with chaotic scattering behavior. While the best dynamical fit is unstable (white star), we found two stability islands where long-term (108 </a:t>
            </a:r>
            <a:r>
              <a:rPr lang="en-US" dirty="0" err="1" smtClean="0"/>
              <a:t>yr</a:t>
            </a:r>
            <a:r>
              <a:rPr lang="en-US" dirty="0" smtClean="0"/>
              <a:t>) stability is achieved. With a moderate </a:t>
            </a:r>
            <a:r>
              <a:rPr lang="en-US" dirty="0" err="1" smtClean="0"/>
              <a:t>eb</a:t>
            </a:r>
            <a:r>
              <a:rPr lang="en-US" dirty="0" smtClean="0"/>
              <a:t>, at the 1σ border (blue contours), a stable 2:1 MMR region exists, and at lower eccentricities a broad stability region can be seen at more than 3σ from the best fit, without showing any signs of a low-order MMR. Left: higher resolution zoom of the stable 2:1 resonant region.</a:t>
            </a:r>
            <a:endParaRPr lang="en-US" dirty="0"/>
          </a:p>
        </p:txBody>
      </p:sp>
      <p:sp>
        <p:nvSpPr>
          <p:cNvPr id="4" name="Slide Number Placeholder 3"/>
          <p:cNvSpPr>
            <a:spLocks noGrp="1"/>
          </p:cNvSpPr>
          <p:nvPr>
            <p:ph type="sldNum" sz="quarter" idx="10"/>
          </p:nvPr>
        </p:nvSpPr>
        <p:spPr/>
        <p:txBody>
          <a:bodyPr/>
          <a:lstStyle/>
          <a:p>
            <a:fld id="{F06B0BB8-F0A7-3746-9A30-1EB7EC1D709F}" type="slidenum">
              <a:rPr lang="uk-UA" smtClean="0"/>
              <a:t>33</a:t>
            </a:fld>
            <a:endParaRPr lang="uk-UA"/>
          </a:p>
        </p:txBody>
      </p:sp>
    </p:spTree>
    <p:extLst>
      <p:ext uri="{BB962C8B-B14F-4D97-AF65-F5344CB8AC3E}">
        <p14:creationId xmlns:p14="http://schemas.microsoft.com/office/powerpoint/2010/main" val="1558962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5</a:t>
            </a:fld>
            <a:endParaRPr lang="en-US"/>
          </a:p>
        </p:txBody>
      </p:sp>
    </p:spTree>
    <p:extLst>
      <p:ext uri="{BB962C8B-B14F-4D97-AF65-F5344CB8AC3E}">
        <p14:creationId xmlns:p14="http://schemas.microsoft.com/office/powerpoint/2010/main" val="1134907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edge-on coplanar </a:t>
            </a:r>
            <a:r>
              <a:rPr lang="en-US" dirty="0" err="1" smtClean="0"/>
              <a:t>χ</a:t>
            </a:r>
            <a:r>
              <a:rPr lang="en-US" dirty="0" smtClean="0"/>
              <a:t> 2 red grid with jitter included. The eccentricities of both planets are varied in the range from 0.001 to 0.251 with steps of 0.005, while the other orbital parameters and the zero-point offset were fitted until the </a:t>
            </a:r>
            <a:r>
              <a:rPr lang="en-US" dirty="0" err="1" smtClean="0"/>
              <a:t>χ</a:t>
            </a:r>
            <a:r>
              <a:rPr lang="en-US" dirty="0" smtClean="0"/>
              <a:t> 2 red minimum is achieved. The solid black contours indicate the stable fits, while the dashed contours indicate fits where the system survives the dynamical tests, but with chaotic scattering behavior. While the best dynamical fit is unstable (white star), we found two stability islands where long-term (108 </a:t>
            </a:r>
            <a:r>
              <a:rPr lang="en-US" dirty="0" err="1" smtClean="0"/>
              <a:t>yr</a:t>
            </a:r>
            <a:r>
              <a:rPr lang="en-US" dirty="0" smtClean="0"/>
              <a:t>) stability is achieved. With a moderate </a:t>
            </a:r>
            <a:r>
              <a:rPr lang="en-US" dirty="0" err="1" smtClean="0"/>
              <a:t>eb</a:t>
            </a:r>
            <a:r>
              <a:rPr lang="en-US" dirty="0" smtClean="0"/>
              <a:t>, at the 1σ border (blue contours), a stable 2:1 MMR region exists, and at lower eccentricities a broad stability region can be seen at more than 3σ from the best fit, without showing any signs of a low-order MMR. Left: higher resolution zoom of the stable 2:1 resonant region.</a:t>
            </a:r>
            <a:endParaRPr lang="en-US" dirty="0"/>
          </a:p>
        </p:txBody>
      </p:sp>
      <p:sp>
        <p:nvSpPr>
          <p:cNvPr id="4" name="Slide Number Placeholder 3"/>
          <p:cNvSpPr>
            <a:spLocks noGrp="1"/>
          </p:cNvSpPr>
          <p:nvPr>
            <p:ph type="sldNum" sz="quarter" idx="10"/>
          </p:nvPr>
        </p:nvSpPr>
        <p:spPr/>
        <p:txBody>
          <a:bodyPr/>
          <a:lstStyle/>
          <a:p>
            <a:fld id="{F06B0BB8-F0A7-3746-9A30-1EB7EC1D709F}" type="slidenum">
              <a:rPr lang="uk-UA" smtClean="0"/>
              <a:t>34</a:t>
            </a:fld>
            <a:endParaRPr lang="uk-UA"/>
          </a:p>
        </p:txBody>
      </p:sp>
    </p:spTree>
    <p:extLst>
      <p:ext uri="{BB962C8B-B14F-4D97-AF65-F5344CB8AC3E}">
        <p14:creationId xmlns:p14="http://schemas.microsoft.com/office/powerpoint/2010/main" val="1394940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don</a:t>
            </a:r>
            <a:r>
              <a:rPr lang="mr-IN"/>
              <a:t>’</a:t>
            </a:r>
            <a:r>
              <a:rPr lang="en-US"/>
              <a:t>t want emission!</a:t>
            </a:r>
          </a:p>
        </p:txBody>
      </p:sp>
      <p:sp>
        <p:nvSpPr>
          <p:cNvPr id="4" name="Slide Number Placeholder 3"/>
          <p:cNvSpPr>
            <a:spLocks noGrp="1"/>
          </p:cNvSpPr>
          <p:nvPr>
            <p:ph type="sldNum" sz="quarter" idx="10"/>
          </p:nvPr>
        </p:nvSpPr>
        <p:spPr/>
        <p:txBody>
          <a:bodyPr/>
          <a:lstStyle/>
          <a:p>
            <a:fld id="{C4B497FC-9F9A-A64A-8FD1-5CEA5210CE9D}" type="slidenum">
              <a:rPr lang="uk-UA"/>
              <a:t>49</a:t>
            </a:fld>
            <a:endParaRPr lang="uk-UA"/>
          </a:p>
        </p:txBody>
      </p:sp>
    </p:spTree>
    <p:extLst>
      <p:ext uri="{BB962C8B-B14F-4D97-AF65-F5344CB8AC3E}">
        <p14:creationId xmlns:p14="http://schemas.microsoft.com/office/powerpoint/2010/main" val="1902568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8 slides</a:t>
            </a:r>
            <a:r>
              <a:rPr lang="mr-IN"/>
              <a:t>…</a:t>
            </a:r>
            <a:endParaRPr lang="en-US"/>
          </a:p>
        </p:txBody>
      </p:sp>
      <p:sp>
        <p:nvSpPr>
          <p:cNvPr id="4" name="Slide Number Placeholder 3"/>
          <p:cNvSpPr>
            <a:spLocks noGrp="1"/>
          </p:cNvSpPr>
          <p:nvPr>
            <p:ph type="sldNum" sz="quarter" idx="10"/>
          </p:nvPr>
        </p:nvSpPr>
        <p:spPr/>
        <p:txBody>
          <a:bodyPr/>
          <a:lstStyle/>
          <a:p>
            <a:fld id="{C4B497FC-9F9A-A64A-8FD1-5CEA5210CE9D}" type="slidenum">
              <a:rPr lang="uk-UA"/>
              <a:t>59</a:t>
            </a:fld>
            <a:endParaRPr lang="uk-UA"/>
          </a:p>
        </p:txBody>
      </p:sp>
    </p:spTree>
    <p:extLst>
      <p:ext uri="{BB962C8B-B14F-4D97-AF65-F5344CB8AC3E}">
        <p14:creationId xmlns:p14="http://schemas.microsoft.com/office/powerpoint/2010/main" val="2032467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67</a:t>
            </a:fld>
            <a:endParaRPr lang="en-US"/>
          </a:p>
        </p:txBody>
      </p:sp>
    </p:spTree>
    <p:extLst>
      <p:ext uri="{BB962C8B-B14F-4D97-AF65-F5344CB8AC3E}">
        <p14:creationId xmlns:p14="http://schemas.microsoft.com/office/powerpoint/2010/main" val="1958738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68</a:t>
            </a:fld>
            <a:endParaRPr lang="en-US"/>
          </a:p>
        </p:txBody>
      </p:sp>
    </p:spTree>
    <p:extLst>
      <p:ext uri="{BB962C8B-B14F-4D97-AF65-F5344CB8AC3E}">
        <p14:creationId xmlns:p14="http://schemas.microsoft.com/office/powerpoint/2010/main" val="1113026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69</a:t>
            </a:fld>
            <a:endParaRPr lang="en-US"/>
          </a:p>
        </p:txBody>
      </p:sp>
    </p:spTree>
    <p:extLst>
      <p:ext uri="{BB962C8B-B14F-4D97-AF65-F5344CB8AC3E}">
        <p14:creationId xmlns:p14="http://schemas.microsoft.com/office/powerpoint/2010/main" val="195458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6</a:t>
            </a:fld>
            <a:endParaRPr lang="en-US"/>
          </a:p>
        </p:txBody>
      </p:sp>
    </p:spTree>
    <p:extLst>
      <p:ext uri="{BB962C8B-B14F-4D97-AF65-F5344CB8AC3E}">
        <p14:creationId xmlns:p14="http://schemas.microsoft.com/office/powerpoint/2010/main" val="2088059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7</a:t>
            </a:fld>
            <a:endParaRPr lang="en-US"/>
          </a:p>
        </p:txBody>
      </p:sp>
    </p:spTree>
    <p:extLst>
      <p:ext uri="{BB962C8B-B14F-4D97-AF65-F5344CB8AC3E}">
        <p14:creationId xmlns:p14="http://schemas.microsoft.com/office/powerpoint/2010/main" val="1249064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8</a:t>
            </a:fld>
            <a:endParaRPr lang="en-US"/>
          </a:p>
        </p:txBody>
      </p:sp>
    </p:spTree>
    <p:extLst>
      <p:ext uri="{BB962C8B-B14F-4D97-AF65-F5344CB8AC3E}">
        <p14:creationId xmlns:p14="http://schemas.microsoft.com/office/powerpoint/2010/main" val="1053877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9</a:t>
            </a:fld>
            <a:endParaRPr lang="en-US"/>
          </a:p>
        </p:txBody>
      </p:sp>
    </p:spTree>
    <p:extLst>
      <p:ext uri="{BB962C8B-B14F-4D97-AF65-F5344CB8AC3E}">
        <p14:creationId xmlns:p14="http://schemas.microsoft.com/office/powerpoint/2010/main" val="1399600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10</a:t>
            </a:fld>
            <a:endParaRPr lang="en-US"/>
          </a:p>
        </p:txBody>
      </p:sp>
    </p:spTree>
    <p:extLst>
      <p:ext uri="{BB962C8B-B14F-4D97-AF65-F5344CB8AC3E}">
        <p14:creationId xmlns:p14="http://schemas.microsoft.com/office/powerpoint/2010/main" val="1209067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497FC-9F9A-A64A-8FD1-5CEA5210CE9D}" type="slidenum">
              <a:t>11</a:t>
            </a:fld>
            <a:endParaRPr lang="en-US"/>
          </a:p>
        </p:txBody>
      </p:sp>
    </p:spTree>
    <p:extLst>
      <p:ext uri="{BB962C8B-B14F-4D97-AF65-F5344CB8AC3E}">
        <p14:creationId xmlns:p14="http://schemas.microsoft.com/office/powerpoint/2010/main" val="110698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dirty="0"/>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4/23/19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dirty="0"/>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849331" y="554803"/>
            <a:ext cx="8055592" cy="1068514"/>
          </a:xfrm>
          <a:prstGeom prst="rect">
            <a:avLst/>
          </a:prstGeom>
        </p:spPr>
        <p:txBody>
          <a:bodyPr/>
          <a:lstStyle>
            <a:lvl1pPr marL="0" indent="0">
              <a:buNone/>
              <a:defRPr b="1" baseline="0">
                <a:solidFill>
                  <a:srgbClr val="F58220"/>
                </a:solidFill>
                <a:latin typeface="Verdana" panose="020B0604030504040204" pitchFamily="34" charset="0"/>
                <a:ea typeface="Verdana" panose="020B0604030504040204" pitchFamily="34" charset="0"/>
                <a:cs typeface="Verdana" panose="020B0604030504040204" pitchFamily="34" charset="0"/>
              </a:defRPr>
            </a:lvl1pPr>
            <a:lvl5pPr marL="1828800" indent="0">
              <a:buNone/>
              <a:defRPr/>
            </a:lvl5pPr>
          </a:lstStyle>
          <a:p>
            <a:pPr lvl="0"/>
            <a:r>
              <a:rPr lang="en-AU" dirty="0" smtClean="0"/>
              <a:t>Heading – click to add text</a:t>
            </a:r>
            <a:endParaRPr lang="en-AU" dirty="0"/>
          </a:p>
        </p:txBody>
      </p:sp>
      <p:sp>
        <p:nvSpPr>
          <p:cNvPr id="3" name="Text Placeholder 2"/>
          <p:cNvSpPr>
            <a:spLocks noGrp="1"/>
          </p:cNvSpPr>
          <p:nvPr>
            <p:ph type="body" sz="quarter" idx="13" hasCustomPrompt="1"/>
          </p:nvPr>
        </p:nvSpPr>
        <p:spPr>
          <a:xfrm>
            <a:off x="849332" y="1993187"/>
            <a:ext cx="4572825" cy="4576314"/>
          </a:xfrm>
          <a:prstGeom prst="rect">
            <a:avLst/>
          </a:prstGeom>
        </p:spPr>
        <p:txBody>
          <a:bodyPr/>
          <a:lstStyle>
            <a:lvl1pPr marL="0" marR="0" indent="-257175" algn="l" defTabSz="914400" rtl="0" eaLnBrk="1" fontAlgn="auto" latinLnBrk="0" hangingPunct="1">
              <a:lnSpc>
                <a:spcPct val="100000"/>
              </a:lnSpc>
              <a:spcBef>
                <a:spcPct val="20000"/>
              </a:spcBef>
              <a:spcAft>
                <a:spcPts val="0"/>
              </a:spcAft>
              <a:buClr>
                <a:srgbClr val="F2CE50"/>
              </a:buClr>
              <a:buSzPct val="80000"/>
              <a:buFontTx/>
              <a:buNone/>
              <a:tabLst/>
              <a:defRPr sz="2400" b="1">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defRPr>
            </a:lvl1pPr>
            <a:lvl2pPr marL="557213" marR="0"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lvl2pPr>
            <a:lvl3pPr marL="857250" marR="0"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lvl3pPr>
            <a:lvl4pPr marL="1200150" marR="0"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lvl4pPr>
            <a:lvl5pPr marL="1543050" marR="0"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lvl5pPr>
          </a:lstStyle>
          <a:p>
            <a:pPr lvl="0"/>
            <a:r>
              <a:rPr lang="en-US" dirty="0" smtClean="0"/>
              <a:t>Sub heading</a:t>
            </a:r>
          </a:p>
          <a:p>
            <a:pPr marL="557213" marR="0" lvl="1"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pPr>
            <a:r>
              <a:rPr kumimoji="0" lang="en-US" sz="18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Second level</a:t>
            </a:r>
          </a:p>
          <a:p>
            <a:pPr marL="857250" marR="0" lvl="2"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pPr>
            <a:r>
              <a:rPr kumimoji="0" lang="en-US" sz="15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Third level</a:t>
            </a:r>
          </a:p>
          <a:p>
            <a:pPr marL="1200150" marR="0" lvl="3"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Fourth level</a:t>
            </a:r>
          </a:p>
          <a:p>
            <a:pPr marL="1543050" marR="0" lvl="4"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Fifth level</a:t>
            </a:r>
            <a:endParaRPr kumimoji="0" lang="en-AU"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endParaRPr lang="en-AU" dirty="0"/>
          </a:p>
        </p:txBody>
      </p:sp>
      <p:sp>
        <p:nvSpPr>
          <p:cNvPr id="4" name="Text Placeholder 8"/>
          <p:cNvSpPr>
            <a:spLocks noGrp="1"/>
          </p:cNvSpPr>
          <p:nvPr>
            <p:ph type="body" sz="quarter" idx="14" hasCustomPrompt="1"/>
          </p:nvPr>
        </p:nvSpPr>
        <p:spPr>
          <a:xfrm>
            <a:off x="5913229" y="1993188"/>
            <a:ext cx="4540249" cy="4566041"/>
          </a:xfrm>
          <a:prstGeom prst="rect">
            <a:avLst/>
          </a:prstGeom>
        </p:spPr>
        <p:txBody>
          <a:bodyPr/>
          <a:lstStyle>
            <a:lvl1pPr marL="0" marR="0" indent="-257175" algn="l" defTabSz="914400" rtl="0" eaLnBrk="1" fontAlgn="auto" latinLnBrk="0" hangingPunct="1">
              <a:lnSpc>
                <a:spcPct val="100000"/>
              </a:lnSpc>
              <a:spcBef>
                <a:spcPct val="20000"/>
              </a:spcBef>
              <a:spcAft>
                <a:spcPts val="0"/>
              </a:spcAft>
              <a:buClr>
                <a:srgbClr val="F2CE50"/>
              </a:buClr>
              <a:buSzPct val="80000"/>
              <a:buFontTx/>
              <a:buNone/>
              <a:tabLst/>
              <a:defRPr sz="2400" b="1">
                <a:latin typeface="Verdana" panose="020B0604030504040204" pitchFamily="34" charset="0"/>
                <a:ea typeface="Verdana" panose="020B0604030504040204" pitchFamily="34" charset="0"/>
                <a:cs typeface="Verdana" panose="020B0604030504040204" pitchFamily="34" charset="0"/>
              </a:defRPr>
            </a:lvl1pPr>
            <a:lvl2pPr marL="557213" marR="0"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lvl2pPr>
            <a:lvl3pPr marL="857250" marR="0"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lvl3pPr>
            <a:lvl4pPr marL="1200150" marR="0"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lvl4pPr>
            <a:lvl5pPr marL="1543050" marR="0"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lvl5pPr>
          </a:lstStyle>
          <a:p>
            <a:pPr lvl="0"/>
            <a:r>
              <a:rPr lang="en-US" dirty="0" smtClean="0"/>
              <a:t>Sub heading</a:t>
            </a:r>
          </a:p>
          <a:p>
            <a:pPr marL="557213" marR="0" lvl="1"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pPr>
            <a:r>
              <a:rPr kumimoji="0" lang="en-US" sz="18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Second level</a:t>
            </a:r>
          </a:p>
          <a:p>
            <a:pPr marL="857250" marR="0" lvl="2"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pPr>
            <a:r>
              <a:rPr kumimoji="0" lang="en-US" sz="15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Third level</a:t>
            </a:r>
          </a:p>
          <a:p>
            <a:pPr marL="1200150" marR="0" lvl="3"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Fourth level</a:t>
            </a:r>
          </a:p>
          <a:p>
            <a:pPr marL="1543050" marR="0" lvl="4"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Fifth level</a:t>
            </a:r>
            <a:endParaRPr kumimoji="0" lang="en-AU"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59742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849331" y="554803"/>
            <a:ext cx="8055592" cy="1068514"/>
          </a:xfrm>
          <a:prstGeom prst="rect">
            <a:avLst/>
          </a:prstGeom>
        </p:spPr>
        <p:txBody>
          <a:bodyPr/>
          <a:lstStyle>
            <a:lvl1pPr marL="0" indent="0">
              <a:buNone/>
              <a:defRPr b="1" baseline="0">
                <a:solidFill>
                  <a:srgbClr val="F58220"/>
                </a:solidFill>
                <a:latin typeface="Verdana" panose="020B0604030504040204" pitchFamily="34" charset="0"/>
                <a:ea typeface="Verdana" panose="020B0604030504040204" pitchFamily="34" charset="0"/>
                <a:cs typeface="Verdana" panose="020B0604030504040204" pitchFamily="34" charset="0"/>
              </a:defRPr>
            </a:lvl1pPr>
            <a:lvl5pPr marL="1828800" indent="0">
              <a:buNone/>
              <a:defRPr/>
            </a:lvl5pPr>
          </a:lstStyle>
          <a:p>
            <a:pPr lvl="0"/>
            <a:r>
              <a:rPr lang="en-AU" dirty="0" smtClean="0"/>
              <a:t>Heading – click to add text</a:t>
            </a:r>
            <a:endParaRPr lang="en-AU" dirty="0"/>
          </a:p>
        </p:txBody>
      </p:sp>
      <p:sp>
        <p:nvSpPr>
          <p:cNvPr id="3" name="Text Placeholder 2"/>
          <p:cNvSpPr>
            <a:spLocks noGrp="1"/>
          </p:cNvSpPr>
          <p:nvPr>
            <p:ph type="body" sz="quarter" idx="13" hasCustomPrompt="1"/>
          </p:nvPr>
        </p:nvSpPr>
        <p:spPr>
          <a:xfrm>
            <a:off x="849332" y="1993187"/>
            <a:ext cx="4572825" cy="4576314"/>
          </a:xfrm>
          <a:prstGeom prst="rect">
            <a:avLst/>
          </a:prstGeom>
        </p:spPr>
        <p:txBody>
          <a:bodyPr/>
          <a:lstStyle>
            <a:lvl1pPr marL="0" marR="0" indent="-257175" algn="l" defTabSz="914400" rtl="0" eaLnBrk="1" fontAlgn="auto" latinLnBrk="0" hangingPunct="1">
              <a:lnSpc>
                <a:spcPct val="100000"/>
              </a:lnSpc>
              <a:spcBef>
                <a:spcPct val="20000"/>
              </a:spcBef>
              <a:spcAft>
                <a:spcPts val="0"/>
              </a:spcAft>
              <a:buClr>
                <a:srgbClr val="F2CE50"/>
              </a:buClr>
              <a:buSzPct val="80000"/>
              <a:buFontTx/>
              <a:buNone/>
              <a:tabLst/>
              <a:defRPr sz="2400" b="1">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defRPr>
            </a:lvl1pPr>
            <a:lvl2pPr marL="557213" marR="0"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lvl2pPr>
            <a:lvl3pPr marL="857250" marR="0"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lvl3pPr>
            <a:lvl4pPr marL="1200150" marR="0"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lvl4pPr>
            <a:lvl5pPr marL="1543050" marR="0"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lvl5pPr>
          </a:lstStyle>
          <a:p>
            <a:pPr lvl="0"/>
            <a:r>
              <a:rPr lang="en-US" dirty="0" smtClean="0"/>
              <a:t>Sub heading</a:t>
            </a:r>
          </a:p>
          <a:p>
            <a:pPr marL="557213" marR="0" lvl="1"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pPr>
            <a:r>
              <a:rPr kumimoji="0" lang="en-US" sz="18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Second level</a:t>
            </a:r>
          </a:p>
          <a:p>
            <a:pPr marL="857250" marR="0" lvl="2"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pPr>
            <a:r>
              <a:rPr kumimoji="0" lang="en-US" sz="15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Third level</a:t>
            </a:r>
          </a:p>
          <a:p>
            <a:pPr marL="1200150" marR="0" lvl="3"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Fourth level</a:t>
            </a:r>
          </a:p>
          <a:p>
            <a:pPr marL="1543050" marR="0" lvl="4"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Fifth level</a:t>
            </a:r>
            <a:endParaRPr kumimoji="0" lang="en-AU"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endParaRPr lang="en-AU" dirty="0"/>
          </a:p>
        </p:txBody>
      </p:sp>
      <p:sp>
        <p:nvSpPr>
          <p:cNvPr id="4" name="Text Placeholder 8"/>
          <p:cNvSpPr>
            <a:spLocks noGrp="1"/>
          </p:cNvSpPr>
          <p:nvPr>
            <p:ph type="body" sz="quarter" idx="14" hasCustomPrompt="1"/>
          </p:nvPr>
        </p:nvSpPr>
        <p:spPr>
          <a:xfrm>
            <a:off x="5913229" y="1993188"/>
            <a:ext cx="4540249" cy="4566041"/>
          </a:xfrm>
          <a:prstGeom prst="rect">
            <a:avLst/>
          </a:prstGeom>
        </p:spPr>
        <p:txBody>
          <a:bodyPr/>
          <a:lstStyle>
            <a:lvl1pPr marL="0" marR="0" indent="-257175" algn="l" defTabSz="914400" rtl="0" eaLnBrk="1" fontAlgn="auto" latinLnBrk="0" hangingPunct="1">
              <a:lnSpc>
                <a:spcPct val="100000"/>
              </a:lnSpc>
              <a:spcBef>
                <a:spcPct val="20000"/>
              </a:spcBef>
              <a:spcAft>
                <a:spcPts val="0"/>
              </a:spcAft>
              <a:buClr>
                <a:srgbClr val="F2CE50"/>
              </a:buClr>
              <a:buSzPct val="80000"/>
              <a:buFontTx/>
              <a:buNone/>
              <a:tabLst/>
              <a:defRPr sz="2400" b="1">
                <a:latin typeface="Verdana" panose="020B0604030504040204" pitchFamily="34" charset="0"/>
                <a:ea typeface="Verdana" panose="020B0604030504040204" pitchFamily="34" charset="0"/>
                <a:cs typeface="Verdana" panose="020B0604030504040204" pitchFamily="34" charset="0"/>
              </a:defRPr>
            </a:lvl1pPr>
            <a:lvl2pPr marL="557213" marR="0"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lvl2pPr>
            <a:lvl3pPr marL="857250" marR="0"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lvl3pPr>
            <a:lvl4pPr marL="1200150" marR="0"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lvl4pPr>
            <a:lvl5pPr marL="1543050" marR="0"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lvl5pPr>
          </a:lstStyle>
          <a:p>
            <a:pPr lvl="0"/>
            <a:r>
              <a:rPr lang="en-US" dirty="0" smtClean="0"/>
              <a:t>Sub heading</a:t>
            </a:r>
          </a:p>
          <a:p>
            <a:pPr marL="557213" marR="0" lvl="1"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pPr>
            <a:r>
              <a:rPr kumimoji="0" lang="en-US" sz="18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Second level</a:t>
            </a:r>
          </a:p>
          <a:p>
            <a:pPr marL="857250" marR="0" lvl="2"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pPr>
            <a:r>
              <a:rPr kumimoji="0" lang="en-US" sz="15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Third level</a:t>
            </a:r>
          </a:p>
          <a:p>
            <a:pPr marL="1200150" marR="0" lvl="3"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Fourth level</a:t>
            </a:r>
          </a:p>
          <a:p>
            <a:pPr marL="1543050" marR="0" lvl="4"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Fifth level</a:t>
            </a:r>
            <a:endParaRPr kumimoji="0" lang="en-AU"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5647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849331" y="554803"/>
            <a:ext cx="8055592" cy="1068514"/>
          </a:xfrm>
          <a:prstGeom prst="rect">
            <a:avLst/>
          </a:prstGeom>
        </p:spPr>
        <p:txBody>
          <a:bodyPr/>
          <a:lstStyle>
            <a:lvl1pPr marL="0" indent="0">
              <a:buNone/>
              <a:defRPr b="1" baseline="0">
                <a:solidFill>
                  <a:srgbClr val="F58220"/>
                </a:solidFill>
                <a:latin typeface="Verdana" panose="020B0604030504040204" pitchFamily="34" charset="0"/>
                <a:ea typeface="Verdana" panose="020B0604030504040204" pitchFamily="34" charset="0"/>
                <a:cs typeface="Verdana" panose="020B0604030504040204" pitchFamily="34" charset="0"/>
              </a:defRPr>
            </a:lvl1pPr>
            <a:lvl5pPr marL="1828800" indent="0">
              <a:buNone/>
              <a:defRPr/>
            </a:lvl5pPr>
          </a:lstStyle>
          <a:p>
            <a:pPr lvl="0"/>
            <a:r>
              <a:rPr lang="en-AU" dirty="0" smtClean="0"/>
              <a:t>Heading – click to add text</a:t>
            </a:r>
            <a:endParaRPr lang="en-AU" dirty="0"/>
          </a:p>
        </p:txBody>
      </p:sp>
      <p:sp>
        <p:nvSpPr>
          <p:cNvPr id="3" name="Text Placeholder 2"/>
          <p:cNvSpPr>
            <a:spLocks noGrp="1"/>
          </p:cNvSpPr>
          <p:nvPr>
            <p:ph type="body" sz="quarter" idx="13" hasCustomPrompt="1"/>
          </p:nvPr>
        </p:nvSpPr>
        <p:spPr>
          <a:xfrm>
            <a:off x="849332" y="1993187"/>
            <a:ext cx="4572825" cy="4576314"/>
          </a:xfrm>
          <a:prstGeom prst="rect">
            <a:avLst/>
          </a:prstGeom>
        </p:spPr>
        <p:txBody>
          <a:bodyPr/>
          <a:lstStyle>
            <a:lvl1pPr marL="0" marR="0" indent="-257175" algn="l" defTabSz="914400" rtl="0" eaLnBrk="1" fontAlgn="auto" latinLnBrk="0" hangingPunct="1">
              <a:lnSpc>
                <a:spcPct val="100000"/>
              </a:lnSpc>
              <a:spcBef>
                <a:spcPct val="20000"/>
              </a:spcBef>
              <a:spcAft>
                <a:spcPts val="0"/>
              </a:spcAft>
              <a:buClr>
                <a:srgbClr val="F2CE50"/>
              </a:buClr>
              <a:buSzPct val="80000"/>
              <a:buFontTx/>
              <a:buNone/>
              <a:tabLst/>
              <a:defRPr sz="2400" b="1">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defRPr>
            </a:lvl1pPr>
            <a:lvl2pPr marL="557213" marR="0"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lvl2pPr>
            <a:lvl3pPr marL="857250" marR="0"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lvl3pPr>
            <a:lvl4pPr marL="1200150" marR="0"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lvl4pPr>
            <a:lvl5pPr marL="1543050" marR="0"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lvl5pPr>
          </a:lstStyle>
          <a:p>
            <a:pPr lvl="0"/>
            <a:r>
              <a:rPr lang="en-US" dirty="0" smtClean="0"/>
              <a:t>Sub heading</a:t>
            </a:r>
          </a:p>
          <a:p>
            <a:pPr marL="557213" marR="0" lvl="1"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pPr>
            <a:r>
              <a:rPr kumimoji="0" lang="en-US" sz="18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Second level</a:t>
            </a:r>
          </a:p>
          <a:p>
            <a:pPr marL="857250" marR="0" lvl="2"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pPr>
            <a:r>
              <a:rPr kumimoji="0" lang="en-US" sz="15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Third level</a:t>
            </a:r>
          </a:p>
          <a:p>
            <a:pPr marL="1200150" marR="0" lvl="3"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Fourth level</a:t>
            </a:r>
          </a:p>
          <a:p>
            <a:pPr marL="1543050" marR="0" lvl="4"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Fifth level</a:t>
            </a:r>
            <a:endParaRPr kumimoji="0" lang="en-AU"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endParaRPr lang="en-AU" dirty="0"/>
          </a:p>
        </p:txBody>
      </p:sp>
      <p:sp>
        <p:nvSpPr>
          <p:cNvPr id="4" name="Text Placeholder 8"/>
          <p:cNvSpPr>
            <a:spLocks noGrp="1"/>
          </p:cNvSpPr>
          <p:nvPr>
            <p:ph type="body" sz="quarter" idx="14" hasCustomPrompt="1"/>
          </p:nvPr>
        </p:nvSpPr>
        <p:spPr>
          <a:xfrm>
            <a:off x="5913229" y="1993188"/>
            <a:ext cx="4540249" cy="4566041"/>
          </a:xfrm>
          <a:prstGeom prst="rect">
            <a:avLst/>
          </a:prstGeom>
        </p:spPr>
        <p:txBody>
          <a:bodyPr/>
          <a:lstStyle>
            <a:lvl1pPr marL="0" marR="0" indent="-257175" algn="l" defTabSz="914400" rtl="0" eaLnBrk="1" fontAlgn="auto" latinLnBrk="0" hangingPunct="1">
              <a:lnSpc>
                <a:spcPct val="100000"/>
              </a:lnSpc>
              <a:spcBef>
                <a:spcPct val="20000"/>
              </a:spcBef>
              <a:spcAft>
                <a:spcPts val="0"/>
              </a:spcAft>
              <a:buClr>
                <a:srgbClr val="F2CE50"/>
              </a:buClr>
              <a:buSzPct val="80000"/>
              <a:buFontTx/>
              <a:buNone/>
              <a:tabLst/>
              <a:defRPr sz="2400" b="1">
                <a:latin typeface="Verdana" panose="020B0604030504040204" pitchFamily="34" charset="0"/>
                <a:ea typeface="Verdana" panose="020B0604030504040204" pitchFamily="34" charset="0"/>
                <a:cs typeface="Verdana" panose="020B0604030504040204" pitchFamily="34" charset="0"/>
              </a:defRPr>
            </a:lvl1pPr>
            <a:lvl2pPr marL="557213" marR="0"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lvl2pPr>
            <a:lvl3pPr marL="857250" marR="0"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lvl3pPr>
            <a:lvl4pPr marL="1200150" marR="0"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lvl4pPr>
            <a:lvl5pPr marL="1543050" marR="0"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lvl5pPr>
          </a:lstStyle>
          <a:p>
            <a:pPr lvl="0"/>
            <a:r>
              <a:rPr lang="en-US" dirty="0" smtClean="0"/>
              <a:t>Sub heading</a:t>
            </a:r>
          </a:p>
          <a:p>
            <a:pPr marL="557213" marR="0" lvl="1"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pPr>
            <a:r>
              <a:rPr kumimoji="0" lang="en-US" sz="18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Second level</a:t>
            </a:r>
          </a:p>
          <a:p>
            <a:pPr marL="857250" marR="0" lvl="2"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pPr>
            <a:r>
              <a:rPr kumimoji="0" lang="en-US" sz="15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Third level</a:t>
            </a:r>
          </a:p>
          <a:p>
            <a:pPr marL="1200150" marR="0" lvl="3"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Fourth level</a:t>
            </a:r>
          </a:p>
          <a:p>
            <a:pPr marL="1543050" marR="0" lvl="4"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Fifth level</a:t>
            </a:r>
            <a:endParaRPr kumimoji="0" lang="en-AU"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0918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849331" y="554803"/>
            <a:ext cx="8055592" cy="1068514"/>
          </a:xfrm>
          <a:prstGeom prst="rect">
            <a:avLst/>
          </a:prstGeom>
        </p:spPr>
        <p:txBody>
          <a:bodyPr/>
          <a:lstStyle>
            <a:lvl1pPr marL="0" indent="0">
              <a:buNone/>
              <a:defRPr b="1" baseline="0">
                <a:solidFill>
                  <a:srgbClr val="F58220"/>
                </a:solidFill>
                <a:latin typeface="Verdana" panose="020B0604030504040204" pitchFamily="34" charset="0"/>
                <a:ea typeface="Verdana" panose="020B0604030504040204" pitchFamily="34" charset="0"/>
                <a:cs typeface="Verdana" panose="020B0604030504040204" pitchFamily="34" charset="0"/>
              </a:defRPr>
            </a:lvl1pPr>
            <a:lvl5pPr marL="1828800" indent="0">
              <a:buNone/>
              <a:defRPr/>
            </a:lvl5pPr>
          </a:lstStyle>
          <a:p>
            <a:pPr lvl="0"/>
            <a:r>
              <a:rPr lang="en-AU" dirty="0" smtClean="0"/>
              <a:t>Heading – click to add text</a:t>
            </a:r>
            <a:endParaRPr lang="en-AU" dirty="0"/>
          </a:p>
        </p:txBody>
      </p:sp>
      <p:sp>
        <p:nvSpPr>
          <p:cNvPr id="3" name="Text Placeholder 2"/>
          <p:cNvSpPr>
            <a:spLocks noGrp="1"/>
          </p:cNvSpPr>
          <p:nvPr>
            <p:ph type="body" sz="quarter" idx="13" hasCustomPrompt="1"/>
          </p:nvPr>
        </p:nvSpPr>
        <p:spPr>
          <a:xfrm>
            <a:off x="849332" y="1993187"/>
            <a:ext cx="4572825" cy="4576314"/>
          </a:xfrm>
          <a:prstGeom prst="rect">
            <a:avLst/>
          </a:prstGeom>
        </p:spPr>
        <p:txBody>
          <a:bodyPr/>
          <a:lstStyle>
            <a:lvl1pPr marL="0" marR="0" indent="-257175" algn="l" defTabSz="914400" rtl="0" eaLnBrk="1" fontAlgn="auto" latinLnBrk="0" hangingPunct="1">
              <a:lnSpc>
                <a:spcPct val="100000"/>
              </a:lnSpc>
              <a:spcBef>
                <a:spcPct val="20000"/>
              </a:spcBef>
              <a:spcAft>
                <a:spcPts val="0"/>
              </a:spcAft>
              <a:buClr>
                <a:srgbClr val="F2CE50"/>
              </a:buClr>
              <a:buSzPct val="80000"/>
              <a:buFontTx/>
              <a:buNone/>
              <a:tabLst/>
              <a:defRPr sz="2400" b="1">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defRPr>
            </a:lvl1pPr>
            <a:lvl2pPr marL="557213" marR="0"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lvl2pPr>
            <a:lvl3pPr marL="857250" marR="0"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lvl3pPr>
            <a:lvl4pPr marL="1200150" marR="0"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lvl4pPr>
            <a:lvl5pPr marL="1543050" marR="0"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lvl5pPr>
          </a:lstStyle>
          <a:p>
            <a:pPr lvl="0"/>
            <a:r>
              <a:rPr lang="en-US" dirty="0" smtClean="0"/>
              <a:t>Sub heading</a:t>
            </a:r>
          </a:p>
          <a:p>
            <a:pPr marL="557213" marR="0" lvl="1"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pPr>
            <a:r>
              <a:rPr kumimoji="0" lang="en-US" sz="18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Second level</a:t>
            </a:r>
          </a:p>
          <a:p>
            <a:pPr marL="857250" marR="0" lvl="2"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pPr>
            <a:r>
              <a:rPr kumimoji="0" lang="en-US" sz="15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Third level</a:t>
            </a:r>
          </a:p>
          <a:p>
            <a:pPr marL="1200150" marR="0" lvl="3"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Fourth level</a:t>
            </a:r>
          </a:p>
          <a:p>
            <a:pPr marL="1543050" marR="0" lvl="4"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Fifth level</a:t>
            </a:r>
            <a:endParaRPr kumimoji="0" lang="en-AU"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endParaRPr lang="en-AU" dirty="0"/>
          </a:p>
        </p:txBody>
      </p:sp>
      <p:sp>
        <p:nvSpPr>
          <p:cNvPr id="4" name="Text Placeholder 8"/>
          <p:cNvSpPr>
            <a:spLocks noGrp="1"/>
          </p:cNvSpPr>
          <p:nvPr>
            <p:ph type="body" sz="quarter" idx="14" hasCustomPrompt="1"/>
          </p:nvPr>
        </p:nvSpPr>
        <p:spPr>
          <a:xfrm>
            <a:off x="5913229" y="1993188"/>
            <a:ext cx="4540249" cy="4566041"/>
          </a:xfrm>
          <a:prstGeom prst="rect">
            <a:avLst/>
          </a:prstGeom>
        </p:spPr>
        <p:txBody>
          <a:bodyPr/>
          <a:lstStyle>
            <a:lvl1pPr marL="0" marR="0" indent="-257175" algn="l" defTabSz="914400" rtl="0" eaLnBrk="1" fontAlgn="auto" latinLnBrk="0" hangingPunct="1">
              <a:lnSpc>
                <a:spcPct val="100000"/>
              </a:lnSpc>
              <a:spcBef>
                <a:spcPct val="20000"/>
              </a:spcBef>
              <a:spcAft>
                <a:spcPts val="0"/>
              </a:spcAft>
              <a:buClr>
                <a:srgbClr val="F2CE50"/>
              </a:buClr>
              <a:buSzPct val="80000"/>
              <a:buFontTx/>
              <a:buNone/>
              <a:tabLst/>
              <a:defRPr sz="2400" b="1">
                <a:latin typeface="Verdana" panose="020B0604030504040204" pitchFamily="34" charset="0"/>
                <a:ea typeface="Verdana" panose="020B0604030504040204" pitchFamily="34" charset="0"/>
                <a:cs typeface="Verdana" panose="020B0604030504040204" pitchFamily="34" charset="0"/>
              </a:defRPr>
            </a:lvl1pPr>
            <a:lvl2pPr marL="557213" marR="0"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lvl2pPr>
            <a:lvl3pPr marL="857250" marR="0"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lvl3pPr>
            <a:lvl4pPr marL="1200150" marR="0"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lvl4pPr>
            <a:lvl5pPr marL="1543050" marR="0"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lvl5pPr>
          </a:lstStyle>
          <a:p>
            <a:pPr lvl="0"/>
            <a:r>
              <a:rPr lang="en-US" dirty="0" smtClean="0"/>
              <a:t>Sub heading</a:t>
            </a:r>
          </a:p>
          <a:p>
            <a:pPr marL="557213" marR="0" lvl="1"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pPr>
            <a:r>
              <a:rPr kumimoji="0" lang="en-US" sz="18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Second level</a:t>
            </a:r>
          </a:p>
          <a:p>
            <a:pPr marL="857250" marR="0" lvl="2"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pPr>
            <a:r>
              <a:rPr kumimoji="0" lang="en-US" sz="15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Third level</a:t>
            </a:r>
          </a:p>
          <a:p>
            <a:pPr marL="1200150" marR="0" lvl="3"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Fourth level</a:t>
            </a:r>
          </a:p>
          <a:p>
            <a:pPr marL="1543050" marR="0" lvl="4"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Fifth level</a:t>
            </a:r>
            <a:endParaRPr kumimoji="0" lang="en-AU"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39076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849331" y="554803"/>
            <a:ext cx="8055592" cy="1068514"/>
          </a:xfrm>
          <a:prstGeom prst="rect">
            <a:avLst/>
          </a:prstGeom>
        </p:spPr>
        <p:txBody>
          <a:bodyPr/>
          <a:lstStyle>
            <a:lvl1pPr marL="0" indent="0">
              <a:buNone/>
              <a:defRPr b="1" baseline="0">
                <a:solidFill>
                  <a:srgbClr val="F58220"/>
                </a:solidFill>
                <a:latin typeface="Verdana" panose="020B0604030504040204" pitchFamily="34" charset="0"/>
                <a:ea typeface="Verdana" panose="020B0604030504040204" pitchFamily="34" charset="0"/>
                <a:cs typeface="Verdana" panose="020B0604030504040204" pitchFamily="34" charset="0"/>
              </a:defRPr>
            </a:lvl1pPr>
            <a:lvl5pPr marL="1828800" indent="0">
              <a:buNone/>
              <a:defRPr/>
            </a:lvl5pPr>
          </a:lstStyle>
          <a:p>
            <a:pPr lvl="0"/>
            <a:r>
              <a:rPr lang="en-AU" dirty="0" smtClean="0"/>
              <a:t>Heading – click to add text</a:t>
            </a:r>
            <a:endParaRPr lang="en-AU" dirty="0"/>
          </a:p>
        </p:txBody>
      </p:sp>
      <p:sp>
        <p:nvSpPr>
          <p:cNvPr id="3" name="Text Placeholder 2"/>
          <p:cNvSpPr>
            <a:spLocks noGrp="1"/>
          </p:cNvSpPr>
          <p:nvPr>
            <p:ph type="body" sz="quarter" idx="13" hasCustomPrompt="1"/>
          </p:nvPr>
        </p:nvSpPr>
        <p:spPr>
          <a:xfrm>
            <a:off x="849332" y="1993187"/>
            <a:ext cx="4572825" cy="4576314"/>
          </a:xfrm>
          <a:prstGeom prst="rect">
            <a:avLst/>
          </a:prstGeom>
        </p:spPr>
        <p:txBody>
          <a:bodyPr/>
          <a:lstStyle>
            <a:lvl1pPr marL="0" marR="0" indent="-257175" algn="l" defTabSz="914400" rtl="0" eaLnBrk="1" fontAlgn="auto" latinLnBrk="0" hangingPunct="1">
              <a:lnSpc>
                <a:spcPct val="100000"/>
              </a:lnSpc>
              <a:spcBef>
                <a:spcPct val="20000"/>
              </a:spcBef>
              <a:spcAft>
                <a:spcPts val="0"/>
              </a:spcAft>
              <a:buClr>
                <a:srgbClr val="F2CE50"/>
              </a:buClr>
              <a:buSzPct val="80000"/>
              <a:buFontTx/>
              <a:buNone/>
              <a:tabLst/>
              <a:defRPr sz="2400" b="1">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defRPr>
            </a:lvl1pPr>
            <a:lvl2pPr marL="557213" marR="0"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lvl2pPr>
            <a:lvl3pPr marL="857250" marR="0"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lvl3pPr>
            <a:lvl4pPr marL="1200150" marR="0"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lvl4pPr>
            <a:lvl5pPr marL="1543050" marR="0"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lvl5pPr>
          </a:lstStyle>
          <a:p>
            <a:pPr lvl="0"/>
            <a:r>
              <a:rPr lang="en-US" dirty="0" smtClean="0"/>
              <a:t>Sub heading</a:t>
            </a:r>
          </a:p>
          <a:p>
            <a:pPr marL="557213" marR="0" lvl="1"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pPr>
            <a:r>
              <a:rPr kumimoji="0" lang="en-US" sz="18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Second level</a:t>
            </a:r>
          </a:p>
          <a:p>
            <a:pPr marL="857250" marR="0" lvl="2"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pPr>
            <a:r>
              <a:rPr kumimoji="0" lang="en-US" sz="15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Third level</a:t>
            </a:r>
          </a:p>
          <a:p>
            <a:pPr marL="1200150" marR="0" lvl="3"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Fourth level</a:t>
            </a:r>
          </a:p>
          <a:p>
            <a:pPr marL="1543050" marR="0" lvl="4"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Fifth level</a:t>
            </a:r>
            <a:endParaRPr kumimoji="0" lang="en-AU"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endParaRPr lang="en-AU" dirty="0"/>
          </a:p>
        </p:txBody>
      </p:sp>
      <p:sp>
        <p:nvSpPr>
          <p:cNvPr id="4" name="Text Placeholder 8"/>
          <p:cNvSpPr>
            <a:spLocks noGrp="1"/>
          </p:cNvSpPr>
          <p:nvPr>
            <p:ph type="body" sz="quarter" idx="14" hasCustomPrompt="1"/>
          </p:nvPr>
        </p:nvSpPr>
        <p:spPr>
          <a:xfrm>
            <a:off x="5913229" y="1993188"/>
            <a:ext cx="4540249" cy="4566041"/>
          </a:xfrm>
          <a:prstGeom prst="rect">
            <a:avLst/>
          </a:prstGeom>
        </p:spPr>
        <p:txBody>
          <a:bodyPr/>
          <a:lstStyle>
            <a:lvl1pPr marL="0" marR="0" indent="-257175" algn="l" defTabSz="914400" rtl="0" eaLnBrk="1" fontAlgn="auto" latinLnBrk="0" hangingPunct="1">
              <a:lnSpc>
                <a:spcPct val="100000"/>
              </a:lnSpc>
              <a:spcBef>
                <a:spcPct val="20000"/>
              </a:spcBef>
              <a:spcAft>
                <a:spcPts val="0"/>
              </a:spcAft>
              <a:buClr>
                <a:srgbClr val="F2CE50"/>
              </a:buClr>
              <a:buSzPct val="80000"/>
              <a:buFontTx/>
              <a:buNone/>
              <a:tabLst/>
              <a:defRPr sz="2400" b="1">
                <a:latin typeface="Verdana" panose="020B0604030504040204" pitchFamily="34" charset="0"/>
                <a:ea typeface="Verdana" panose="020B0604030504040204" pitchFamily="34" charset="0"/>
                <a:cs typeface="Verdana" panose="020B0604030504040204" pitchFamily="34" charset="0"/>
              </a:defRPr>
            </a:lvl1pPr>
            <a:lvl2pPr marL="557213" marR="0"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lvl2pPr>
            <a:lvl3pPr marL="857250" marR="0"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lvl3pPr>
            <a:lvl4pPr marL="1200150" marR="0"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lvl4pPr>
            <a:lvl5pPr marL="1543050" marR="0"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lvl5pPr>
          </a:lstStyle>
          <a:p>
            <a:pPr lvl="0"/>
            <a:r>
              <a:rPr lang="en-US" dirty="0" smtClean="0"/>
              <a:t>Sub heading</a:t>
            </a:r>
          </a:p>
          <a:p>
            <a:pPr marL="557213" marR="0" lvl="1" indent="-214313" algn="l" defTabSz="914400" rtl="0" eaLnBrk="1" fontAlgn="base" latinLnBrk="0" hangingPunct="1">
              <a:lnSpc>
                <a:spcPct val="100000"/>
              </a:lnSpc>
              <a:spcBef>
                <a:spcPct val="20000"/>
              </a:spcBef>
              <a:spcAft>
                <a:spcPct val="0"/>
              </a:spcAft>
              <a:buClr>
                <a:srgbClr val="FFC400"/>
              </a:buClr>
              <a:buSzPct val="70000"/>
              <a:buFont typeface="Wingdings" pitchFamily="2" charset="2"/>
              <a:buChar char="n"/>
              <a:tabLst/>
              <a:defRPr/>
            </a:pPr>
            <a:r>
              <a:rPr kumimoji="0" lang="en-US" sz="18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Second level</a:t>
            </a:r>
          </a:p>
          <a:p>
            <a:pPr marL="857250" marR="0" lvl="2" indent="-171450" algn="l" defTabSz="914400" rtl="0" eaLnBrk="1" fontAlgn="base" latinLnBrk="0" hangingPunct="1">
              <a:lnSpc>
                <a:spcPct val="100000"/>
              </a:lnSpc>
              <a:spcBef>
                <a:spcPct val="20000"/>
              </a:spcBef>
              <a:spcAft>
                <a:spcPct val="0"/>
              </a:spcAft>
              <a:buClr>
                <a:srgbClr val="333333"/>
              </a:buClr>
              <a:buSzPct val="65000"/>
              <a:buFont typeface="Wingdings" pitchFamily="2" charset="2"/>
              <a:buChar char="n"/>
              <a:tabLst/>
              <a:defRPr/>
            </a:pPr>
            <a:r>
              <a:rPr kumimoji="0" lang="en-US" sz="15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Third level</a:t>
            </a:r>
          </a:p>
          <a:p>
            <a:pPr marL="1200150" marR="0" lvl="3" indent="-171450" algn="l" defTabSz="914400" rtl="0" eaLnBrk="1" fontAlgn="base" latinLnBrk="0" hangingPunct="1">
              <a:lnSpc>
                <a:spcPct val="100000"/>
              </a:lnSpc>
              <a:spcBef>
                <a:spcPct val="20000"/>
              </a:spcBef>
              <a:spcAft>
                <a:spcPct val="0"/>
              </a:spcAft>
              <a:buClr>
                <a:srgbClr val="5F5F5F"/>
              </a:buClr>
              <a:buSzPct val="5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Fourth level</a:t>
            </a:r>
          </a:p>
          <a:p>
            <a:pPr marL="1543050" marR="0" lvl="4" indent="-171450" algn="l" defTabSz="914400" rtl="0" eaLnBrk="1" fontAlgn="base" latinLnBrk="0" hangingPunct="1">
              <a:lnSpc>
                <a:spcPct val="100000"/>
              </a:lnSpc>
              <a:spcBef>
                <a:spcPct val="20000"/>
              </a:spcBef>
              <a:spcAft>
                <a:spcPct val="0"/>
              </a:spcAft>
              <a:buClr>
                <a:srgbClr val="808080"/>
              </a:buClr>
              <a:buSzPct val="40000"/>
              <a:buFont typeface="Wingdings" pitchFamily="2" charset="2"/>
              <a:buChar char="n"/>
              <a:tabLst/>
              <a:defRPr/>
            </a:pPr>
            <a:r>
              <a:rPr kumimoji="0" lang="en-US"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Fifth level</a:t>
            </a:r>
            <a:endParaRPr kumimoji="0" lang="en-AU" sz="13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03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dirty="0"/>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4/23/19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 id="2147483669" r:id="rId18"/>
    <p:sldLayoutId id="2147483670" r:id="rId19"/>
    <p:sldLayoutId id="2147483674" r:id="rId20"/>
    <p:sldLayoutId id="2147483675" r:id="rId21"/>
    <p:sldLayoutId id="2147483676" r:id="rId2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jpeg"/><Relationship Id="rId6"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8.xml"/><Relationship Id="rId2"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9.xml"/><Relationship Id="rId2"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7.png"/><Relationship Id="rId5" Type="http://schemas.openxmlformats.org/officeDocument/2006/relationships/image" Target="../media/image49.png"/><Relationship Id="rId1" Type="http://schemas.openxmlformats.org/officeDocument/2006/relationships/slideLayout" Target="../slideLayouts/slideLayout20.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8.gif"/><Relationship Id="rId5" Type="http://schemas.openxmlformats.org/officeDocument/2006/relationships/image" Target="../media/image59.gif"/><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52.tiff"/><Relationship Id="rId5" Type="http://schemas.openxmlformats.org/officeDocument/2006/relationships/image" Target="../media/image72.png"/><Relationship Id="rId6" Type="http://schemas.openxmlformats.org/officeDocument/2006/relationships/image" Target="../media/image73.jpeg"/><Relationship Id="rId7"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52.tiff"/></Relationships>
</file>

<file path=ppt/slides/_rels/slide51.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9.xml.rels><?xml version="1.0" encoding="UTF-8" standalone="yes"?>
<Relationships xmlns="http://schemas.openxmlformats.org/package/2006/relationships"><Relationship Id="rId11" Type="http://schemas.openxmlformats.org/officeDocument/2006/relationships/image" Target="../media/image93.png"/><Relationship Id="rId12" Type="http://schemas.openxmlformats.org/officeDocument/2006/relationships/image" Target="../media/image94.png"/><Relationship Id="rId13" Type="http://schemas.openxmlformats.org/officeDocument/2006/relationships/image" Target="../media/image95.png"/><Relationship Id="rId1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5.png"/><Relationship Id="rId4" Type="http://schemas.openxmlformats.org/officeDocument/2006/relationships/image" Target="../media/image52.tiff"/><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97.jp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98.jp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hyperlink" Target="https://phillippro.shinyapps.io/Agatha/" TargetMode="External"/><Relationship Id="rId5"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hyperlink" Target="https://phillippro.shinyapps.io/Agatha/" TargetMode="External"/><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9.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hyperlink" Target="https://phillippro.shinyapps.io/Agatha/" TargetMode="External"/><Relationship Id="rId5"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0"/>
            <a:ext cx="12192000" cy="7620000"/>
          </a:xfrm>
          <a:prstGeom prst="rect">
            <a:avLst/>
          </a:prstGeom>
        </p:spPr>
      </p:pic>
      <p:sp>
        <p:nvSpPr>
          <p:cNvPr id="2" name="Title 1"/>
          <p:cNvSpPr>
            <a:spLocks noGrp="1"/>
          </p:cNvSpPr>
          <p:nvPr>
            <p:ph type="ctrTitle"/>
          </p:nvPr>
        </p:nvSpPr>
        <p:spPr>
          <a:xfrm>
            <a:off x="-3028950" y="317712"/>
            <a:ext cx="9308465" cy="996103"/>
          </a:xfrm>
        </p:spPr>
        <p:txBody>
          <a:bodyPr/>
          <a:lstStyle/>
          <a:p>
            <a:r>
              <a:rPr lang="en-US"/>
              <a:t>Rv planet detection</a:t>
            </a:r>
          </a:p>
        </p:txBody>
      </p:sp>
      <p:sp>
        <p:nvSpPr>
          <p:cNvPr id="3" name="Subtitle 2"/>
          <p:cNvSpPr>
            <a:spLocks noGrp="1"/>
          </p:cNvSpPr>
          <p:nvPr>
            <p:ph type="subTitle" idx="1"/>
          </p:nvPr>
        </p:nvSpPr>
        <p:spPr/>
        <p:txBody>
          <a:bodyPr/>
          <a:lstStyle/>
          <a:p>
            <a:r>
              <a:rPr lang="en-US"/>
              <a:t>2019 April 23</a:t>
            </a:r>
          </a:p>
          <a:p>
            <a:r>
              <a:rPr lang="en-US"/>
              <a:t>Rob wittenmyer</a:t>
            </a:r>
          </a:p>
        </p:txBody>
      </p:sp>
    </p:spTree>
    <p:extLst>
      <p:ext uri="{BB962C8B-B14F-4D97-AF65-F5344CB8AC3E}">
        <p14:creationId xmlns:p14="http://schemas.microsoft.com/office/powerpoint/2010/main" val="292594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6482"/>
            <a:ext cx="12199171" cy="7624482"/>
          </a:xfrm>
        </p:spPr>
      </p:pic>
      <p:sp>
        <p:nvSpPr>
          <p:cNvPr id="2" name="Title 1"/>
          <p:cNvSpPr>
            <a:spLocks noGrp="1"/>
          </p:cNvSpPr>
          <p:nvPr>
            <p:ph type="title"/>
          </p:nvPr>
        </p:nvSpPr>
        <p:spPr>
          <a:xfrm>
            <a:off x="511978" y="-248074"/>
            <a:ext cx="10654460" cy="1456267"/>
          </a:xfrm>
        </p:spPr>
        <p:txBody>
          <a:bodyPr/>
          <a:lstStyle/>
          <a:p>
            <a:r>
              <a:rPr lang="en-US"/>
              <a:t>Observing strategies: sampling</a:t>
            </a:r>
          </a:p>
        </p:txBody>
      </p:sp>
      <p:sp>
        <p:nvSpPr>
          <p:cNvPr id="7" name="TextBox 6"/>
          <p:cNvSpPr txBox="1"/>
          <p:nvPr/>
        </p:nvSpPr>
        <p:spPr>
          <a:xfrm>
            <a:off x="511978" y="781304"/>
            <a:ext cx="10540832" cy="830997"/>
          </a:xfrm>
          <a:prstGeom prst="rect">
            <a:avLst/>
          </a:prstGeom>
          <a:solidFill>
            <a:srgbClr val="002060">
              <a:alpha val="53000"/>
            </a:srgbClr>
          </a:solidFill>
        </p:spPr>
        <p:txBody>
          <a:bodyPr wrap="square" rtlCol="0">
            <a:spAutoFit/>
          </a:bodyPr>
          <a:lstStyle/>
          <a:p>
            <a:r>
              <a:rPr lang="en-AU" sz="2400" dirty="0"/>
              <a:t>Example: HD 45350 </a:t>
            </a:r>
            <a:r>
              <a:rPr lang="mr-IN" sz="2400" dirty="0"/>
              <a:t>–</a:t>
            </a:r>
            <a:r>
              <a:rPr lang="en-AU" sz="2400" dirty="0"/>
              <a:t> discovery paper missed the large RV excursion. </a:t>
            </a:r>
          </a:p>
          <a:p>
            <a:r>
              <a:rPr lang="en-AU" sz="2400" dirty="0"/>
              <a:t>Intensive observation caught the periastron passage. </a:t>
            </a:r>
            <a:endParaRPr 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329" y="1724907"/>
            <a:ext cx="5173881" cy="45148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978" y="1726601"/>
            <a:ext cx="5614621" cy="4514850"/>
          </a:xfrm>
          <a:prstGeom prst="rect">
            <a:avLst/>
          </a:prstGeom>
        </p:spPr>
      </p:pic>
      <p:sp>
        <p:nvSpPr>
          <p:cNvPr id="6" name="TextBox 5"/>
          <p:cNvSpPr txBox="1"/>
          <p:nvPr/>
        </p:nvSpPr>
        <p:spPr>
          <a:xfrm>
            <a:off x="7532370" y="6366510"/>
            <a:ext cx="1229824" cy="369332"/>
          </a:xfrm>
          <a:prstGeom prst="rect">
            <a:avLst/>
          </a:prstGeom>
          <a:noFill/>
        </p:spPr>
        <p:txBody>
          <a:bodyPr wrap="none" rtlCol="0">
            <a:spAutoFit/>
          </a:bodyPr>
          <a:lstStyle/>
          <a:p>
            <a:r>
              <a:rPr lang="en-US"/>
              <a:t>Endl+ 2005</a:t>
            </a:r>
          </a:p>
        </p:txBody>
      </p:sp>
    </p:spTree>
    <p:extLst>
      <p:ext uri="{BB962C8B-B14F-4D97-AF65-F5344CB8AC3E}">
        <p14:creationId xmlns:p14="http://schemas.microsoft.com/office/powerpoint/2010/main" val="1704310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6482"/>
            <a:ext cx="12199171" cy="7624482"/>
          </a:xfrm>
        </p:spPr>
      </p:pic>
      <p:sp>
        <p:nvSpPr>
          <p:cNvPr id="2" name="Title 1"/>
          <p:cNvSpPr>
            <a:spLocks noGrp="1"/>
          </p:cNvSpPr>
          <p:nvPr>
            <p:ph type="title"/>
          </p:nvPr>
        </p:nvSpPr>
        <p:spPr>
          <a:xfrm>
            <a:off x="511978" y="-248074"/>
            <a:ext cx="10654460" cy="1456267"/>
          </a:xfrm>
        </p:spPr>
        <p:txBody>
          <a:bodyPr/>
          <a:lstStyle/>
          <a:p>
            <a:r>
              <a:rPr lang="en-US"/>
              <a:t>Observing strategies: sampling</a:t>
            </a:r>
          </a:p>
        </p:txBody>
      </p:sp>
      <p:sp>
        <p:nvSpPr>
          <p:cNvPr id="7" name="TextBox 6"/>
          <p:cNvSpPr txBox="1"/>
          <p:nvPr/>
        </p:nvSpPr>
        <p:spPr>
          <a:xfrm>
            <a:off x="511978" y="792694"/>
            <a:ext cx="10540832" cy="461665"/>
          </a:xfrm>
          <a:prstGeom prst="rect">
            <a:avLst/>
          </a:prstGeom>
          <a:solidFill>
            <a:srgbClr val="002060">
              <a:alpha val="53000"/>
            </a:srgbClr>
          </a:solidFill>
        </p:spPr>
        <p:txBody>
          <a:bodyPr wrap="square" rtlCol="0">
            <a:spAutoFit/>
          </a:bodyPr>
          <a:lstStyle/>
          <a:p>
            <a:r>
              <a:rPr lang="en-AU" sz="2400" dirty="0"/>
              <a:t>HD 76920: Got lucky! </a:t>
            </a:r>
            <a:endParaRPr lang="en-US" sz="2400" dirty="0"/>
          </a:p>
        </p:txBody>
      </p:sp>
      <p:sp>
        <p:nvSpPr>
          <p:cNvPr id="6" name="TextBox 5"/>
          <p:cNvSpPr txBox="1"/>
          <p:nvPr/>
        </p:nvSpPr>
        <p:spPr>
          <a:xfrm>
            <a:off x="7532370" y="6366510"/>
            <a:ext cx="1941942" cy="369332"/>
          </a:xfrm>
          <a:prstGeom prst="rect">
            <a:avLst/>
          </a:prstGeom>
          <a:noFill/>
        </p:spPr>
        <p:txBody>
          <a:bodyPr wrap="none" rtlCol="0">
            <a:spAutoFit/>
          </a:bodyPr>
          <a:lstStyle/>
          <a:p>
            <a:r>
              <a:rPr lang="en-US"/>
              <a:t>Wittenmyer+ 2017</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79" y="1726600"/>
            <a:ext cx="10716249" cy="4517751"/>
          </a:xfrm>
          <a:prstGeom prst="rect">
            <a:avLst/>
          </a:prstGeom>
        </p:spPr>
      </p:pic>
    </p:spTree>
    <p:extLst>
      <p:ext uri="{BB962C8B-B14F-4D97-AF65-F5344CB8AC3E}">
        <p14:creationId xmlns:p14="http://schemas.microsoft.com/office/powerpoint/2010/main" val="1314851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6482"/>
            <a:ext cx="12199171" cy="7624482"/>
          </a:xfrm>
        </p:spPr>
      </p:pic>
      <p:sp>
        <p:nvSpPr>
          <p:cNvPr id="2" name="Title 1"/>
          <p:cNvSpPr>
            <a:spLocks noGrp="1"/>
          </p:cNvSpPr>
          <p:nvPr>
            <p:ph type="title"/>
          </p:nvPr>
        </p:nvSpPr>
        <p:spPr>
          <a:xfrm>
            <a:off x="511978" y="-248074"/>
            <a:ext cx="10654460" cy="1456267"/>
          </a:xfrm>
        </p:spPr>
        <p:txBody>
          <a:bodyPr/>
          <a:lstStyle/>
          <a:p>
            <a:r>
              <a:rPr lang="en-US"/>
              <a:t>Observing strategies: sampling</a:t>
            </a:r>
          </a:p>
        </p:txBody>
      </p:sp>
      <p:sp>
        <p:nvSpPr>
          <p:cNvPr id="6" name="TextBox 5"/>
          <p:cNvSpPr txBox="1"/>
          <p:nvPr/>
        </p:nvSpPr>
        <p:spPr>
          <a:xfrm>
            <a:off x="7715666" y="6294319"/>
            <a:ext cx="1786258" cy="369332"/>
          </a:xfrm>
          <a:prstGeom prst="rect">
            <a:avLst/>
          </a:prstGeom>
          <a:noFill/>
        </p:spPr>
        <p:txBody>
          <a:bodyPr wrap="none" rtlCol="0">
            <a:spAutoFit/>
          </a:bodyPr>
          <a:lstStyle/>
          <a:p>
            <a:r>
              <a:rPr lang="en-US"/>
              <a:t>Bergmann+ 2019</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18" y="1254359"/>
            <a:ext cx="7996737" cy="5039960"/>
          </a:xfrm>
          <a:prstGeom prst="rect">
            <a:avLst/>
          </a:prstGeom>
        </p:spPr>
      </p:pic>
      <p:sp>
        <p:nvSpPr>
          <p:cNvPr id="10" name="TextBox 9"/>
          <p:cNvSpPr txBox="1"/>
          <p:nvPr/>
        </p:nvSpPr>
        <p:spPr>
          <a:xfrm>
            <a:off x="511978" y="792694"/>
            <a:ext cx="10540832" cy="461665"/>
          </a:xfrm>
          <a:prstGeom prst="rect">
            <a:avLst/>
          </a:prstGeom>
          <a:solidFill>
            <a:srgbClr val="002060">
              <a:alpha val="53000"/>
            </a:srgbClr>
          </a:solidFill>
        </p:spPr>
        <p:txBody>
          <a:bodyPr wrap="square" rtlCol="0">
            <a:spAutoFit/>
          </a:bodyPr>
          <a:lstStyle/>
          <a:p>
            <a:r>
              <a:rPr lang="en-AU" sz="2400" dirty="0"/>
              <a:t>Multi-telescope campaign Jan 2018: Nailed it!</a:t>
            </a:r>
            <a:endParaRPr lang="en-US" sz="2400" dirty="0"/>
          </a:p>
        </p:txBody>
      </p:sp>
    </p:spTree>
    <p:extLst>
      <p:ext uri="{BB962C8B-B14F-4D97-AF65-F5344CB8AC3E}">
        <p14:creationId xmlns:p14="http://schemas.microsoft.com/office/powerpoint/2010/main" val="1489204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6482"/>
            <a:ext cx="12199171" cy="7624482"/>
          </a:xfrm>
        </p:spPr>
      </p:pic>
      <p:sp>
        <p:nvSpPr>
          <p:cNvPr id="2" name="Title 1"/>
          <p:cNvSpPr>
            <a:spLocks noGrp="1"/>
          </p:cNvSpPr>
          <p:nvPr>
            <p:ph type="title"/>
          </p:nvPr>
        </p:nvSpPr>
        <p:spPr>
          <a:xfrm>
            <a:off x="511978" y="-248074"/>
            <a:ext cx="10654460" cy="1456267"/>
          </a:xfrm>
        </p:spPr>
        <p:txBody>
          <a:bodyPr/>
          <a:lstStyle/>
          <a:p>
            <a:r>
              <a:rPr lang="en-US"/>
              <a:t>Observing strategies: sampling</a:t>
            </a:r>
          </a:p>
        </p:txBody>
      </p:sp>
      <p:sp>
        <p:nvSpPr>
          <p:cNvPr id="6" name="TextBox 5"/>
          <p:cNvSpPr txBox="1"/>
          <p:nvPr/>
        </p:nvSpPr>
        <p:spPr>
          <a:xfrm>
            <a:off x="8370547" y="5939989"/>
            <a:ext cx="2384435" cy="369332"/>
          </a:xfrm>
          <a:prstGeom prst="rect">
            <a:avLst/>
          </a:prstGeom>
          <a:noFill/>
        </p:spPr>
        <p:txBody>
          <a:bodyPr wrap="none" rtlCol="0">
            <a:spAutoFit/>
          </a:bodyPr>
          <a:lstStyle/>
          <a:p>
            <a:r>
              <a:rPr lang="en-US"/>
              <a:t>Blunt+ 2019, submitted</a:t>
            </a:r>
          </a:p>
        </p:txBody>
      </p:sp>
      <p:sp>
        <p:nvSpPr>
          <p:cNvPr id="10" name="TextBox 9"/>
          <p:cNvSpPr txBox="1"/>
          <p:nvPr/>
        </p:nvSpPr>
        <p:spPr>
          <a:xfrm>
            <a:off x="511978" y="792694"/>
            <a:ext cx="10540832" cy="461665"/>
          </a:xfrm>
          <a:prstGeom prst="rect">
            <a:avLst/>
          </a:prstGeom>
          <a:solidFill>
            <a:srgbClr val="002060">
              <a:alpha val="53000"/>
            </a:srgbClr>
          </a:solidFill>
        </p:spPr>
        <p:txBody>
          <a:bodyPr wrap="square" rtlCol="0">
            <a:spAutoFit/>
          </a:bodyPr>
          <a:lstStyle/>
          <a:p>
            <a:r>
              <a:rPr lang="en-AU" sz="2400" dirty="0"/>
              <a:t>Patience is key!  73 year orbit constrained by the information-rich eccentric bit</a:t>
            </a:r>
            <a:endParaRPr 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721" y="1254359"/>
            <a:ext cx="7661083" cy="5509567"/>
          </a:xfrm>
          <a:prstGeom prst="rect">
            <a:avLst/>
          </a:prstGeom>
        </p:spPr>
      </p:pic>
    </p:spTree>
    <p:extLst>
      <p:ext uri="{BB962C8B-B14F-4D97-AF65-F5344CB8AC3E}">
        <p14:creationId xmlns:p14="http://schemas.microsoft.com/office/powerpoint/2010/main" val="491625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When it goes right</a:t>
            </a:r>
          </a:p>
        </p:txBody>
      </p:sp>
      <p:sp>
        <p:nvSpPr>
          <p:cNvPr id="8" name="TextBox 7"/>
          <p:cNvSpPr txBox="1"/>
          <p:nvPr/>
        </p:nvSpPr>
        <p:spPr>
          <a:xfrm>
            <a:off x="623570" y="4334656"/>
            <a:ext cx="6210263" cy="2397614"/>
          </a:xfrm>
          <a:prstGeom prst="rect">
            <a:avLst/>
          </a:prstGeom>
          <a:solidFill>
            <a:srgbClr val="002060">
              <a:alpha val="53000"/>
            </a:srgbClr>
          </a:solidFill>
        </p:spPr>
        <p:txBody>
          <a:bodyPr wrap="square" rtlCol="0">
            <a:spAutoFit/>
          </a:bodyPr>
          <a:lstStyle/>
          <a:p>
            <a:pPr marL="342900" indent="-342900">
              <a:buFont typeface="Arial" charset="0"/>
              <a:buChar char="•"/>
            </a:pPr>
            <a:r>
              <a:rPr lang="en-US" sz="2400"/>
              <a:t>Get some RVs and look for periodicities with a Generalised Lomb-Scargle periodogram (error-weighted). </a:t>
            </a:r>
          </a:p>
          <a:p>
            <a:pPr marL="342900" indent="-342900">
              <a:buFont typeface="Arial" charset="0"/>
              <a:buChar char="•"/>
            </a:pPr>
            <a:r>
              <a:rPr lang="en-US" sz="2400"/>
              <a:t>“Pre-whitening”: Fit for a planet at the highest peak, repeat until nothing significant remains.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 y="807803"/>
            <a:ext cx="4131310" cy="3464372"/>
          </a:xfrm>
          <a:prstGeom prst="rect">
            <a:avLst/>
          </a:prstGeom>
        </p:spPr>
      </p:pic>
      <p:sp>
        <p:nvSpPr>
          <p:cNvPr id="9" name="TextBox 8"/>
          <p:cNvSpPr txBox="1"/>
          <p:nvPr/>
        </p:nvSpPr>
        <p:spPr>
          <a:xfrm>
            <a:off x="4845085" y="3745560"/>
            <a:ext cx="1247329" cy="369332"/>
          </a:xfrm>
          <a:prstGeom prst="rect">
            <a:avLst/>
          </a:prstGeom>
          <a:noFill/>
        </p:spPr>
        <p:txBody>
          <a:bodyPr wrap="none" rtlCol="0">
            <a:spAutoFit/>
          </a:bodyPr>
          <a:lstStyle/>
          <a:p>
            <a:r>
              <a:rPr lang="en-US"/>
              <a:t>Vogt+ 2010</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7216" y="365760"/>
            <a:ext cx="4648395" cy="6366510"/>
          </a:xfrm>
          <a:prstGeom prst="rect">
            <a:avLst/>
          </a:prstGeom>
        </p:spPr>
      </p:pic>
    </p:spTree>
    <p:extLst>
      <p:ext uri="{BB962C8B-B14F-4D97-AF65-F5344CB8AC3E}">
        <p14:creationId xmlns:p14="http://schemas.microsoft.com/office/powerpoint/2010/main" val="2059281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When it goes right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760" y="297179"/>
            <a:ext cx="4455459" cy="6125021"/>
          </a:xfrm>
          <a:prstGeom prst="rect">
            <a:avLst/>
          </a:prstGeom>
        </p:spPr>
      </p:pic>
      <p:sp>
        <p:nvSpPr>
          <p:cNvPr id="6" name="TextBox 5"/>
          <p:cNvSpPr txBox="1"/>
          <p:nvPr/>
        </p:nvSpPr>
        <p:spPr>
          <a:xfrm>
            <a:off x="10777255" y="6455434"/>
            <a:ext cx="1247329" cy="369332"/>
          </a:xfrm>
          <a:prstGeom prst="rect">
            <a:avLst/>
          </a:prstGeom>
          <a:noFill/>
        </p:spPr>
        <p:txBody>
          <a:bodyPr wrap="none" rtlCol="0">
            <a:spAutoFit/>
          </a:bodyPr>
          <a:lstStyle/>
          <a:p>
            <a:r>
              <a:rPr lang="en-US"/>
              <a:t>Vogt+ 2010</a:t>
            </a:r>
          </a:p>
        </p:txBody>
      </p:sp>
      <p:sp>
        <p:nvSpPr>
          <p:cNvPr id="7" name="TextBox 6"/>
          <p:cNvSpPr txBox="1"/>
          <p:nvPr/>
        </p:nvSpPr>
        <p:spPr>
          <a:xfrm>
            <a:off x="511978" y="871366"/>
            <a:ext cx="6210263" cy="1200329"/>
          </a:xfrm>
          <a:prstGeom prst="rect">
            <a:avLst/>
          </a:prstGeom>
          <a:solidFill>
            <a:srgbClr val="002060">
              <a:alpha val="53000"/>
            </a:srgbClr>
          </a:solidFill>
        </p:spPr>
        <p:txBody>
          <a:bodyPr wrap="square" rtlCol="0">
            <a:spAutoFit/>
          </a:bodyPr>
          <a:lstStyle/>
          <a:p>
            <a:pPr marL="342900" indent="-342900">
              <a:buFont typeface="Arial" charset="0"/>
              <a:buChar char="•"/>
            </a:pPr>
            <a:r>
              <a:rPr lang="en-US" sz="2400"/>
              <a:t>61 Vir: 3-planet system</a:t>
            </a:r>
          </a:p>
          <a:p>
            <a:pPr marL="342900" indent="-342900">
              <a:buFont typeface="Arial" charset="0"/>
              <a:buChar char="•"/>
            </a:pPr>
            <a:r>
              <a:rPr lang="en-US" sz="2400"/>
              <a:t>38, 123, and 4.2 days</a:t>
            </a:r>
          </a:p>
          <a:p>
            <a:pPr marL="342900" indent="-342900">
              <a:buFont typeface="Arial" charset="0"/>
              <a:buChar char="•"/>
            </a:pPr>
            <a:endParaRPr lang="en-US" sz="240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498" y="2071695"/>
            <a:ext cx="4170523" cy="4291005"/>
          </a:xfrm>
          <a:prstGeom prst="rect">
            <a:avLst/>
          </a:prstGeom>
        </p:spPr>
      </p:pic>
    </p:spTree>
    <p:extLst>
      <p:ext uri="{BB962C8B-B14F-4D97-AF65-F5344CB8AC3E}">
        <p14:creationId xmlns:p14="http://schemas.microsoft.com/office/powerpoint/2010/main" val="1252749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Sometimes it is bleeding obvious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6723"/>
            <a:ext cx="12192000" cy="3670710"/>
          </a:xfrm>
          <a:prstGeom prst="rect">
            <a:avLst/>
          </a:prstGeom>
        </p:spPr>
      </p:pic>
      <p:sp>
        <p:nvSpPr>
          <p:cNvPr id="6" name="TextBox 5"/>
          <p:cNvSpPr txBox="1"/>
          <p:nvPr/>
        </p:nvSpPr>
        <p:spPr>
          <a:xfrm>
            <a:off x="511978" y="4594432"/>
            <a:ext cx="10963742" cy="1938992"/>
          </a:xfrm>
          <a:prstGeom prst="rect">
            <a:avLst/>
          </a:prstGeom>
          <a:solidFill>
            <a:srgbClr val="002060">
              <a:alpha val="53000"/>
            </a:srgbClr>
          </a:solidFill>
        </p:spPr>
        <p:txBody>
          <a:bodyPr wrap="square" rtlCol="0">
            <a:spAutoFit/>
          </a:bodyPr>
          <a:lstStyle/>
          <a:p>
            <a:pPr marL="342900" indent="-342900">
              <a:buFont typeface="Arial" charset="0"/>
              <a:buChar char="•"/>
            </a:pPr>
            <a:r>
              <a:rPr lang="en-US" sz="2400"/>
              <a:t>HD 65216b: previously known from HARPS result (Mayor+ 2004). P=578 days</a:t>
            </a:r>
          </a:p>
          <a:p>
            <a:pPr marL="342900" indent="-342900">
              <a:buFont typeface="Arial" charset="0"/>
              <a:buChar char="•"/>
            </a:pPr>
            <a:r>
              <a:rPr lang="en-US" sz="2400"/>
              <a:t>Outer planet “Jupiter analog” P=5370 days (14.7 years)</a:t>
            </a:r>
          </a:p>
          <a:p>
            <a:pPr marL="342900" indent="-342900">
              <a:buFont typeface="Arial" charset="0"/>
              <a:buChar char="•"/>
            </a:pPr>
            <a:r>
              <a:rPr lang="en-US" sz="2400"/>
              <a:t>Blue and green are both HARPS RVs </a:t>
            </a:r>
            <a:r>
              <a:rPr lang="mr-IN" sz="2400"/>
              <a:t>–</a:t>
            </a:r>
            <a:r>
              <a:rPr lang="en-US" sz="2400"/>
              <a:t> green is “post-fix” after a fibre-feed upgrade in 2015.  This causes an RV offset and must be treated as a separate instrument in the fitting process.</a:t>
            </a:r>
          </a:p>
        </p:txBody>
      </p:sp>
      <p:sp>
        <p:nvSpPr>
          <p:cNvPr id="7" name="TextBox 6"/>
          <p:cNvSpPr txBox="1"/>
          <p:nvPr/>
        </p:nvSpPr>
        <p:spPr>
          <a:xfrm>
            <a:off x="10140163" y="6414784"/>
            <a:ext cx="2052550" cy="369332"/>
          </a:xfrm>
          <a:prstGeom prst="rect">
            <a:avLst/>
          </a:prstGeom>
          <a:noFill/>
        </p:spPr>
        <p:txBody>
          <a:bodyPr wrap="none" rtlCol="0">
            <a:spAutoFit/>
          </a:bodyPr>
          <a:lstStyle/>
          <a:p>
            <a:r>
              <a:rPr lang="en-US"/>
              <a:t>Wittenmyer+ 2019a</a:t>
            </a:r>
          </a:p>
        </p:txBody>
      </p:sp>
    </p:spTree>
    <p:extLst>
      <p:ext uri="{BB962C8B-B14F-4D97-AF65-F5344CB8AC3E}">
        <p14:creationId xmlns:p14="http://schemas.microsoft.com/office/powerpoint/2010/main" val="972143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New data, new insights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 y="868680"/>
            <a:ext cx="5838855" cy="4652010"/>
          </a:xfrm>
          <a:prstGeom prst="rect">
            <a:avLst/>
          </a:prstGeom>
        </p:spPr>
      </p:pic>
      <p:sp>
        <p:nvSpPr>
          <p:cNvPr id="6" name="TextBox 5"/>
          <p:cNvSpPr txBox="1"/>
          <p:nvPr/>
        </p:nvSpPr>
        <p:spPr>
          <a:xfrm>
            <a:off x="6553697" y="868680"/>
            <a:ext cx="5336091" cy="1200329"/>
          </a:xfrm>
          <a:prstGeom prst="rect">
            <a:avLst/>
          </a:prstGeom>
          <a:solidFill>
            <a:srgbClr val="002060">
              <a:alpha val="53000"/>
            </a:srgbClr>
          </a:solidFill>
        </p:spPr>
        <p:txBody>
          <a:bodyPr wrap="square" rtlCol="0">
            <a:spAutoFit/>
          </a:bodyPr>
          <a:lstStyle/>
          <a:p>
            <a:pPr marL="342900" indent="-342900">
              <a:buFont typeface="Arial" charset="0"/>
              <a:buChar char="•"/>
            </a:pPr>
            <a:r>
              <a:rPr lang="en-US" sz="2400"/>
              <a:t>HD 159868b in 2007</a:t>
            </a:r>
          </a:p>
          <a:p>
            <a:pPr marL="342900" indent="-342900">
              <a:buFont typeface="Arial" charset="0"/>
              <a:buChar char="•"/>
            </a:pPr>
            <a:r>
              <a:rPr lang="en-US" sz="2400"/>
              <a:t>Single, eccentric e=0.69</a:t>
            </a:r>
          </a:p>
          <a:p>
            <a:pPr marL="342900" indent="-342900">
              <a:buFont typeface="Arial" charset="0"/>
              <a:buChar char="•"/>
            </a:pPr>
            <a:r>
              <a:rPr lang="en-US" sz="2400"/>
              <a:t>But high scatter</a:t>
            </a:r>
            <a:r>
              <a:rPr lang="mr-IN" sz="2400"/>
              <a:t>…</a:t>
            </a:r>
            <a:endParaRPr lang="en-US" sz="2400"/>
          </a:p>
        </p:txBody>
      </p:sp>
      <p:sp>
        <p:nvSpPr>
          <p:cNvPr id="4" name="TextBox 3"/>
          <p:cNvSpPr txBox="1"/>
          <p:nvPr/>
        </p:nvSpPr>
        <p:spPr>
          <a:xfrm>
            <a:off x="720090" y="5863590"/>
            <a:ext cx="1537665" cy="369332"/>
          </a:xfrm>
          <a:prstGeom prst="rect">
            <a:avLst/>
          </a:prstGeom>
          <a:noFill/>
        </p:spPr>
        <p:txBody>
          <a:bodyPr wrap="none" rtlCol="0">
            <a:spAutoFit/>
          </a:bodyPr>
          <a:lstStyle/>
          <a:p>
            <a:r>
              <a:rPr lang="en-US"/>
              <a:t>O’Toole+ 2007</a:t>
            </a:r>
          </a:p>
        </p:txBody>
      </p:sp>
    </p:spTree>
    <p:extLst>
      <p:ext uri="{BB962C8B-B14F-4D97-AF65-F5344CB8AC3E}">
        <p14:creationId xmlns:p14="http://schemas.microsoft.com/office/powerpoint/2010/main" val="1350159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New data, new insights</a:t>
            </a:r>
          </a:p>
        </p:txBody>
      </p:sp>
      <p:sp>
        <p:nvSpPr>
          <p:cNvPr id="6" name="TextBox 5"/>
          <p:cNvSpPr txBox="1"/>
          <p:nvPr/>
        </p:nvSpPr>
        <p:spPr>
          <a:xfrm>
            <a:off x="658960" y="5369607"/>
            <a:ext cx="9120859" cy="1200329"/>
          </a:xfrm>
          <a:prstGeom prst="rect">
            <a:avLst/>
          </a:prstGeom>
          <a:solidFill>
            <a:srgbClr val="002060">
              <a:alpha val="53000"/>
            </a:srgbClr>
          </a:solidFill>
        </p:spPr>
        <p:txBody>
          <a:bodyPr wrap="square" rtlCol="0">
            <a:spAutoFit/>
          </a:bodyPr>
          <a:lstStyle/>
          <a:p>
            <a:pPr marL="342900" indent="-342900">
              <a:buFont typeface="Arial" charset="0"/>
              <a:buChar char="•"/>
            </a:pPr>
            <a:r>
              <a:rPr lang="en-AU" sz="2400"/>
              <a:t>More data shows a second planet at 352 days, e=0.15</a:t>
            </a:r>
          </a:p>
          <a:p>
            <a:pPr marL="342900" indent="-342900">
              <a:buFont typeface="Arial" charset="0"/>
              <a:buChar char="•"/>
            </a:pPr>
            <a:r>
              <a:rPr lang="en-AU" sz="2400"/>
              <a:t>Initial planet now e=0.01</a:t>
            </a:r>
          </a:p>
          <a:p>
            <a:pPr marL="342900" indent="-342900">
              <a:buFont typeface="Arial" charset="0"/>
              <a:buChar char="•"/>
            </a:pPr>
            <a:r>
              <a:rPr lang="en-AU" sz="2400"/>
              <a:t>Second signal was showing up as “extra” eccentricity</a:t>
            </a:r>
            <a:endParaRPr lang="en-US" sz="2400"/>
          </a:p>
        </p:txBody>
      </p:sp>
      <p:sp>
        <p:nvSpPr>
          <p:cNvPr id="4" name="TextBox 3"/>
          <p:cNvSpPr txBox="1"/>
          <p:nvPr/>
        </p:nvSpPr>
        <p:spPr>
          <a:xfrm>
            <a:off x="9779819" y="405370"/>
            <a:ext cx="1941942" cy="369332"/>
          </a:xfrm>
          <a:prstGeom prst="rect">
            <a:avLst/>
          </a:prstGeom>
          <a:noFill/>
        </p:spPr>
        <p:txBody>
          <a:bodyPr wrap="none" rtlCol="0">
            <a:spAutoFit/>
          </a:bodyPr>
          <a:lstStyle/>
          <a:p>
            <a:r>
              <a:rPr lang="en-US"/>
              <a:t>Wittenmyer+ 2012</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60" y="778170"/>
            <a:ext cx="9120859" cy="4535178"/>
          </a:xfrm>
          <a:prstGeom prst="rect">
            <a:avLst/>
          </a:prstGeom>
        </p:spPr>
      </p:pic>
    </p:spTree>
    <p:extLst>
      <p:ext uri="{BB962C8B-B14F-4D97-AF65-F5344CB8AC3E}">
        <p14:creationId xmlns:p14="http://schemas.microsoft.com/office/powerpoint/2010/main" val="590889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Making sure it is a real signal</a:t>
            </a:r>
          </a:p>
        </p:txBody>
      </p:sp>
      <p:sp>
        <p:nvSpPr>
          <p:cNvPr id="4" name="TextBox 3"/>
          <p:cNvSpPr txBox="1"/>
          <p:nvPr/>
        </p:nvSpPr>
        <p:spPr>
          <a:xfrm>
            <a:off x="658960" y="5651278"/>
            <a:ext cx="9120859" cy="1200329"/>
          </a:xfrm>
          <a:prstGeom prst="rect">
            <a:avLst/>
          </a:prstGeom>
          <a:solidFill>
            <a:srgbClr val="002060">
              <a:alpha val="53000"/>
            </a:srgbClr>
          </a:solidFill>
        </p:spPr>
        <p:txBody>
          <a:bodyPr wrap="square" rtlCol="0">
            <a:spAutoFit/>
          </a:bodyPr>
          <a:lstStyle/>
          <a:p>
            <a:pPr marL="342900" indent="-342900">
              <a:buFont typeface="Arial" charset="0"/>
              <a:buChar char="•"/>
            </a:pPr>
            <a:r>
              <a:rPr lang="en-AU" sz="2400"/>
              <a:t>“Stacked periodograms” show how significance of a signal evolves with time.  You want this to steadily increase.</a:t>
            </a:r>
          </a:p>
          <a:p>
            <a:pPr marL="342900" indent="-342900">
              <a:buFont typeface="Arial" charset="0"/>
              <a:buChar char="•"/>
            </a:pPr>
            <a:r>
              <a:rPr lang="en-AU" sz="2400"/>
              <a:t>GJ 581 system: Two of these three are planets.  </a:t>
            </a:r>
            <a:endParaRPr lang="en-US" sz="240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39" y="800973"/>
            <a:ext cx="9112080" cy="4850305"/>
          </a:xfrm>
          <a:prstGeom prst="rect">
            <a:avLst/>
          </a:prstGeom>
        </p:spPr>
      </p:pic>
      <p:sp>
        <p:nvSpPr>
          <p:cNvPr id="6" name="TextBox 5"/>
          <p:cNvSpPr txBox="1"/>
          <p:nvPr/>
        </p:nvSpPr>
        <p:spPr>
          <a:xfrm>
            <a:off x="8855028" y="431641"/>
            <a:ext cx="3199402" cy="369332"/>
          </a:xfrm>
          <a:prstGeom prst="rect">
            <a:avLst/>
          </a:prstGeom>
          <a:noFill/>
        </p:spPr>
        <p:txBody>
          <a:bodyPr wrap="none" rtlCol="0">
            <a:spAutoFit/>
          </a:bodyPr>
          <a:lstStyle/>
          <a:p>
            <a:r>
              <a:rPr lang="en-US"/>
              <a:t>Mortier &amp; Collier Cameron 2017</a:t>
            </a:r>
          </a:p>
        </p:txBody>
      </p:sp>
    </p:spTree>
    <p:extLst>
      <p:ext uri="{BB962C8B-B14F-4D97-AF65-F5344CB8AC3E}">
        <p14:creationId xmlns:p14="http://schemas.microsoft.com/office/powerpoint/2010/main" val="560411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685801" y="2199217"/>
            <a:ext cx="10131425" cy="4052993"/>
          </a:xfrm>
        </p:spPr>
        <p:txBody>
          <a:bodyPr>
            <a:normAutofit/>
          </a:bodyPr>
          <a:lstStyle/>
          <a:p>
            <a:r>
              <a:rPr lang="en-US" sz="2200" dirty="0">
                <a:solidFill>
                  <a:srgbClr val="00B0F0"/>
                </a:solidFill>
              </a:rPr>
              <a:t>Early efforts</a:t>
            </a:r>
          </a:p>
          <a:p>
            <a:r>
              <a:rPr lang="en-US" sz="2200" dirty="0">
                <a:solidFill>
                  <a:srgbClr val="00B0F0"/>
                </a:solidFill>
              </a:rPr>
              <a:t>Gas absorption cells</a:t>
            </a:r>
          </a:p>
          <a:p>
            <a:r>
              <a:rPr lang="en-US" sz="2200" dirty="0">
                <a:solidFill>
                  <a:srgbClr val="00B0F0"/>
                </a:solidFill>
              </a:rPr>
              <a:t>Iodine cell technique</a:t>
            </a:r>
          </a:p>
          <a:p>
            <a:r>
              <a:rPr lang="en-US" sz="2200" dirty="0"/>
              <a:t>When it goes well: tools and analysis principles</a:t>
            </a:r>
          </a:p>
          <a:p>
            <a:r>
              <a:rPr lang="en-US" sz="2200" dirty="0"/>
              <a:t>Dynamical interactions matter</a:t>
            </a:r>
          </a:p>
          <a:p>
            <a:r>
              <a:rPr lang="en-US" sz="2200" dirty="0"/>
              <a:t>Warning! Stellar activity! </a:t>
            </a:r>
          </a:p>
          <a:p>
            <a:r>
              <a:rPr lang="en-US" sz="2200" dirty="0"/>
              <a:t>A graveyard of killed planets</a:t>
            </a:r>
          </a:p>
          <a:p>
            <a:r>
              <a:rPr lang="en-US" sz="2200" dirty="0"/>
              <a:t>Tools for dealing with messy stars</a:t>
            </a:r>
          </a:p>
          <a:p>
            <a:endParaRPr lang="en-US" sz="2200" dirty="0"/>
          </a:p>
          <a:p>
            <a:endParaRPr lang="en-US" sz="2200" dirty="0"/>
          </a:p>
          <a:p>
            <a:endParaRPr lang="en-US" sz="2200" dirty="0" smtClean="0"/>
          </a:p>
        </p:txBody>
      </p:sp>
    </p:spTree>
    <p:extLst>
      <p:ext uri="{BB962C8B-B14F-4D97-AF65-F5344CB8AC3E}">
        <p14:creationId xmlns:p14="http://schemas.microsoft.com/office/powerpoint/2010/main" val="1960725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Some tools for fitting rv data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 y="1982427"/>
            <a:ext cx="8120677" cy="4875573"/>
          </a:xfrm>
          <a:prstGeom prst="rect">
            <a:avLst/>
          </a:prstGeom>
        </p:spPr>
      </p:pic>
      <p:sp>
        <p:nvSpPr>
          <p:cNvPr id="6" name="TextBox 5"/>
          <p:cNvSpPr txBox="1"/>
          <p:nvPr/>
        </p:nvSpPr>
        <p:spPr>
          <a:xfrm>
            <a:off x="511978" y="782098"/>
            <a:ext cx="9120859" cy="1200329"/>
          </a:xfrm>
          <a:prstGeom prst="rect">
            <a:avLst/>
          </a:prstGeom>
          <a:solidFill>
            <a:srgbClr val="002060">
              <a:alpha val="53000"/>
            </a:srgbClr>
          </a:solidFill>
        </p:spPr>
        <p:txBody>
          <a:bodyPr wrap="square" rtlCol="0">
            <a:spAutoFit/>
          </a:bodyPr>
          <a:lstStyle/>
          <a:p>
            <a:pPr marL="342900" indent="-342900">
              <a:buFont typeface="Arial" charset="0"/>
              <a:buChar char="•"/>
            </a:pPr>
            <a:r>
              <a:rPr lang="en-AU" sz="2400"/>
              <a:t>Systemic Console: Relatively user-friendly interface for Keplerian orbit fitting. *Version 2.0 only “sometimes” can be installed</a:t>
            </a:r>
            <a:r>
              <a:rPr lang="mr-IN" sz="2400"/>
              <a:t>…</a:t>
            </a:r>
            <a:r>
              <a:rPr lang="en-AU" sz="2400"/>
              <a:t>.</a:t>
            </a:r>
          </a:p>
          <a:p>
            <a:pPr marL="342900" indent="-342900">
              <a:buFont typeface="Arial" charset="0"/>
              <a:buChar char="•"/>
            </a:pPr>
            <a:r>
              <a:rPr lang="en-AU" sz="2400"/>
              <a:t>Good for quick looks and frequentist statistical analysis. </a:t>
            </a:r>
            <a:endParaRPr lang="en-US" sz="2400"/>
          </a:p>
        </p:txBody>
      </p:sp>
    </p:spTree>
    <p:extLst>
      <p:ext uri="{BB962C8B-B14F-4D97-AF65-F5344CB8AC3E}">
        <p14:creationId xmlns:p14="http://schemas.microsoft.com/office/powerpoint/2010/main" val="2808410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Some tools for fitting rv data</a:t>
            </a:r>
          </a:p>
        </p:txBody>
      </p:sp>
      <p:sp>
        <p:nvSpPr>
          <p:cNvPr id="4" name="TextBox 3"/>
          <p:cNvSpPr txBox="1"/>
          <p:nvPr/>
        </p:nvSpPr>
        <p:spPr>
          <a:xfrm>
            <a:off x="511978" y="782098"/>
            <a:ext cx="9120859" cy="1569660"/>
          </a:xfrm>
          <a:prstGeom prst="rect">
            <a:avLst/>
          </a:prstGeom>
          <a:solidFill>
            <a:srgbClr val="002060">
              <a:alpha val="53000"/>
            </a:srgbClr>
          </a:solidFill>
        </p:spPr>
        <p:txBody>
          <a:bodyPr wrap="square" rtlCol="0">
            <a:spAutoFit/>
          </a:bodyPr>
          <a:lstStyle/>
          <a:p>
            <a:pPr marL="342900" indent="-342900">
              <a:buFont typeface="Arial" charset="0"/>
              <a:buChar char="•"/>
            </a:pPr>
            <a:r>
              <a:rPr lang="en-AU" sz="2400"/>
              <a:t>Switch over to Systemic window for a demo.</a:t>
            </a:r>
          </a:p>
          <a:p>
            <a:pPr marL="342900" indent="-342900">
              <a:buFont typeface="Arial" charset="0"/>
              <a:buChar char="•"/>
            </a:pPr>
            <a:r>
              <a:rPr lang="en-AU" sz="2400"/>
              <a:t>Good for “straightforward” data sets.</a:t>
            </a:r>
          </a:p>
          <a:p>
            <a:pPr marL="342900" indent="-342900">
              <a:buFont typeface="Arial" charset="0"/>
              <a:buChar char="•"/>
            </a:pPr>
            <a:endParaRPr lang="en-AU" sz="2400"/>
          </a:p>
          <a:p>
            <a:pPr marL="342900" indent="-342900">
              <a:buFont typeface="Arial" charset="0"/>
              <a:buChar char="•"/>
            </a:pPr>
            <a:r>
              <a:rPr lang="en-AU" sz="2400"/>
              <a:t>More tools to be demonstrated shortly for more complex situations. </a:t>
            </a:r>
            <a:endParaRPr lang="en-US" sz="2400"/>
          </a:p>
        </p:txBody>
      </p:sp>
    </p:spTree>
    <p:extLst>
      <p:ext uri="{BB962C8B-B14F-4D97-AF65-F5344CB8AC3E}">
        <p14:creationId xmlns:p14="http://schemas.microsoft.com/office/powerpoint/2010/main" val="1149419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Some tools for fitting rv data</a:t>
            </a:r>
          </a:p>
        </p:txBody>
      </p:sp>
      <p:sp>
        <p:nvSpPr>
          <p:cNvPr id="4" name="TextBox 3"/>
          <p:cNvSpPr txBox="1"/>
          <p:nvPr/>
        </p:nvSpPr>
        <p:spPr>
          <a:xfrm>
            <a:off x="511978" y="782098"/>
            <a:ext cx="9120859" cy="1200329"/>
          </a:xfrm>
          <a:prstGeom prst="rect">
            <a:avLst/>
          </a:prstGeom>
          <a:solidFill>
            <a:srgbClr val="002060">
              <a:alpha val="53000"/>
            </a:srgbClr>
          </a:solidFill>
        </p:spPr>
        <p:txBody>
          <a:bodyPr wrap="square" rtlCol="0">
            <a:spAutoFit/>
          </a:bodyPr>
          <a:lstStyle/>
          <a:p>
            <a:pPr marL="342900" indent="-342900">
              <a:buFont typeface="Arial" charset="0"/>
              <a:buChar char="•"/>
            </a:pPr>
            <a:r>
              <a:rPr lang="en-AU" sz="2400"/>
              <a:t>RadVel: a Python-based RV fitting routine including Bayesian analysis</a:t>
            </a:r>
          </a:p>
          <a:p>
            <a:pPr marL="342900" indent="-342900">
              <a:buFont typeface="Arial" charset="0"/>
              <a:buChar char="•"/>
            </a:pPr>
            <a:r>
              <a:rPr lang="en-US" sz="2400"/>
              <a:t>Fulton+ 2018 PASP, 130, 504.</a:t>
            </a:r>
          </a:p>
          <a:p>
            <a:pPr marL="342900" indent="-342900">
              <a:buFont typeface="Arial" charset="0"/>
              <a:buChar char="•"/>
            </a:pPr>
            <a:r>
              <a:rPr lang="en-US" sz="2400"/>
              <a:t>Also produces publication-ready plots and tables!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78" y="1982427"/>
            <a:ext cx="10035540" cy="4812200"/>
          </a:xfrm>
          <a:prstGeom prst="rect">
            <a:avLst/>
          </a:prstGeom>
        </p:spPr>
      </p:pic>
    </p:spTree>
    <p:extLst>
      <p:ext uri="{BB962C8B-B14F-4D97-AF65-F5344CB8AC3E}">
        <p14:creationId xmlns:p14="http://schemas.microsoft.com/office/powerpoint/2010/main" val="66036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So you think you found some planets?</a:t>
            </a:r>
          </a:p>
        </p:txBody>
      </p:sp>
      <p:sp>
        <p:nvSpPr>
          <p:cNvPr id="4" name="TextBox 3"/>
          <p:cNvSpPr txBox="1"/>
          <p:nvPr/>
        </p:nvSpPr>
        <p:spPr>
          <a:xfrm>
            <a:off x="511978" y="782098"/>
            <a:ext cx="9120859" cy="830997"/>
          </a:xfrm>
          <a:prstGeom prst="rect">
            <a:avLst/>
          </a:prstGeom>
          <a:solidFill>
            <a:srgbClr val="002060">
              <a:alpha val="53000"/>
            </a:srgbClr>
          </a:solidFill>
        </p:spPr>
        <p:txBody>
          <a:bodyPr wrap="square" rtlCol="0">
            <a:spAutoFit/>
          </a:bodyPr>
          <a:lstStyle/>
          <a:p>
            <a:pPr marL="342900" indent="-342900">
              <a:buFont typeface="Arial" charset="0"/>
              <a:buChar char="•"/>
            </a:pPr>
            <a:r>
              <a:rPr lang="en-AU" sz="2400"/>
              <a:t>Multiple planet systems interact with each other!</a:t>
            </a:r>
          </a:p>
          <a:p>
            <a:pPr marL="342900" indent="-342900">
              <a:buFont typeface="Arial" charset="0"/>
              <a:buChar char="•"/>
            </a:pPr>
            <a:r>
              <a:rPr lang="en-AU" sz="2400"/>
              <a:t>“Best fit” to RVs may not be physically meaningful.</a:t>
            </a:r>
            <a:endParaRPr lang="en-US" sz="2400"/>
          </a:p>
        </p:txBody>
      </p:sp>
      <p:pic>
        <p:nvPicPr>
          <p:cNvPr id="6" name="Picture 3" descr="080923164646-lar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978" y="1613095"/>
            <a:ext cx="7873940" cy="524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737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autiful-plan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592" y="34072"/>
            <a:ext cx="10607040" cy="6629400"/>
          </a:xfrm>
          <a:prstGeom prst="rect">
            <a:avLst/>
          </a:prstGeom>
        </p:spPr>
      </p:pic>
      <p:sp>
        <p:nvSpPr>
          <p:cNvPr id="38920" name="Rectangle 6"/>
          <p:cNvSpPr>
            <a:spLocks noChangeArrowheads="1"/>
          </p:cNvSpPr>
          <p:nvPr/>
        </p:nvSpPr>
        <p:spPr bwMode="auto">
          <a:xfrm>
            <a:off x="1524000" y="-99392"/>
            <a:ext cx="9144000" cy="682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lnSpc>
                <a:spcPct val="80000"/>
              </a:lnSpc>
              <a:spcBef>
                <a:spcPct val="20000"/>
              </a:spcBef>
              <a:spcAft>
                <a:spcPct val="0"/>
              </a:spcAft>
            </a:pPr>
            <a:endParaRPr lang="en-GB" sz="1400" b="1" dirty="0">
              <a:solidFill>
                <a:srgbClr val="FFFFFF"/>
              </a:solidFill>
              <a:effectLst>
                <a:outerShdw blurRad="50800" dist="38100" dir="5400000" algn="t" rotWithShape="0">
                  <a:prstClr val="black">
                    <a:alpha val="40000"/>
                  </a:prstClr>
                </a:outerShdw>
              </a:effectLst>
              <a:latin typeface="Times New Roman" pitchFamily="18" charset="0"/>
              <a:ea typeface="ＭＳ Ｐゴシック" pitchFamily="34" charset="-128"/>
              <a:cs typeface="Times New Roman"/>
            </a:endParaRPr>
          </a:p>
          <a:p>
            <a:pPr algn="ctr" defTabSz="914400" fontAlgn="base">
              <a:lnSpc>
                <a:spcPct val="80000"/>
              </a:lnSpc>
              <a:spcBef>
                <a:spcPct val="20000"/>
              </a:spcBef>
              <a:spcAft>
                <a:spcPct val="0"/>
              </a:spcAft>
            </a:pPr>
            <a:endParaRPr lang="en-GB" sz="105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r>
              <a:rPr lang="en-GB" sz="22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Step 1: Are the planets all they seem to be?</a:t>
            </a:r>
          </a:p>
          <a:p>
            <a:pPr algn="ctr" defTabSz="914400" fontAlgn="base">
              <a:lnSpc>
                <a:spcPct val="80000"/>
              </a:lnSpc>
              <a:spcBef>
                <a:spcPct val="20000"/>
              </a:spcBef>
              <a:spcAft>
                <a:spcPct val="0"/>
              </a:spcAft>
            </a:pPr>
            <a:endParaRPr lang="en-GB" sz="24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14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r" defTabSz="914400" fontAlgn="base">
              <a:lnSpc>
                <a:spcPct val="80000"/>
              </a:lnSpc>
              <a:spcBef>
                <a:spcPct val="20000"/>
              </a:spcBef>
              <a:spcAft>
                <a:spcPct val="0"/>
              </a:spcAft>
            </a:pPr>
            <a:endParaRPr lang="en-GB" sz="2000" b="1" cap="small"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r" defTabSz="914400" fontAlgn="base">
              <a:lnSpc>
                <a:spcPct val="80000"/>
              </a:lnSpc>
              <a:spcBef>
                <a:spcPct val="20000"/>
              </a:spcBef>
              <a:spcAft>
                <a:spcPct val="0"/>
              </a:spcAft>
            </a:pPr>
            <a:endParaRPr lang="en-GB" b="1" cap="small"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r" defTabSz="914400" fontAlgn="base">
              <a:lnSpc>
                <a:spcPct val="80000"/>
              </a:lnSpc>
              <a:spcBef>
                <a:spcPct val="20000"/>
              </a:spcBef>
              <a:spcAft>
                <a:spcPct val="0"/>
              </a:spcAft>
            </a:pPr>
            <a:endParaRPr lang="en-GB" sz="1600" b="1" cap="small"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r" defTabSz="914400" fontAlgn="base">
              <a:lnSpc>
                <a:spcPct val="80000"/>
              </a:lnSpc>
              <a:spcBef>
                <a:spcPct val="20000"/>
              </a:spcBef>
              <a:spcAft>
                <a:spcPct val="0"/>
              </a:spcAft>
            </a:pPr>
            <a:endParaRPr lang="en-GB" b="1" cap="small"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r" defTabSz="914400" fontAlgn="base">
              <a:lnSpc>
                <a:spcPct val="80000"/>
              </a:lnSpc>
              <a:spcBef>
                <a:spcPct val="20000"/>
              </a:spcBef>
              <a:spcAft>
                <a:spcPct val="0"/>
              </a:spcAft>
            </a:pPr>
            <a:r>
              <a:rPr lang="en-GB" b="1" dirty="0" err="1">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Wittenmyer</a:t>
            </a:r>
            <a:r>
              <a:rPr lang="en-GB"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 et al., 2012, </a:t>
            </a:r>
            <a:r>
              <a:rPr lang="en-GB" b="1" dirty="0" err="1">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ApJ</a:t>
            </a:r>
            <a:r>
              <a:rPr lang="en-GB"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 761, 165</a:t>
            </a:r>
          </a:p>
        </p:txBody>
      </p:sp>
      <p:sp>
        <p:nvSpPr>
          <p:cNvPr id="5" name="TextBox 4"/>
          <p:cNvSpPr txBox="1"/>
          <p:nvPr/>
        </p:nvSpPr>
        <p:spPr>
          <a:xfrm>
            <a:off x="2205806" y="5930678"/>
            <a:ext cx="3164521" cy="646331"/>
          </a:xfrm>
          <a:prstGeom prst="rect">
            <a:avLst/>
          </a:prstGeom>
          <a:noFill/>
        </p:spPr>
        <p:txBody>
          <a:bodyPr wrap="none" rtlCol="0">
            <a:spAutoFit/>
          </a:bodyPr>
          <a:lstStyle/>
          <a:p>
            <a:r>
              <a:rPr lang="en-US" dirty="0">
                <a:solidFill>
                  <a:schemeClr val="bg1"/>
                </a:solidFill>
              </a:rPr>
              <a:t>HD 200964 4:3 resonant system</a:t>
            </a:r>
          </a:p>
          <a:p>
            <a:r>
              <a:rPr lang="en-US" dirty="0">
                <a:solidFill>
                  <a:schemeClr val="bg1"/>
                </a:solidFill>
              </a:rPr>
              <a:t>Johnson et al. (2011)</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4831" y="759940"/>
            <a:ext cx="3344624" cy="511327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805" y="811801"/>
            <a:ext cx="7985592" cy="4746518"/>
          </a:xfrm>
          <a:prstGeom prst="rect">
            <a:avLst/>
          </a:prstGeom>
        </p:spPr>
      </p:pic>
    </p:spTree>
    <p:extLst>
      <p:ext uri="{BB962C8B-B14F-4D97-AF65-F5344CB8AC3E}">
        <p14:creationId xmlns:p14="http://schemas.microsoft.com/office/powerpoint/2010/main" val="210344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epler62morningsta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27384"/>
            <a:ext cx="12281445" cy="6906155"/>
          </a:xfrm>
          <a:prstGeom prst="rect">
            <a:avLst/>
          </a:prstGeom>
        </p:spPr>
      </p:pic>
      <p:sp>
        <p:nvSpPr>
          <p:cNvPr id="38920" name="Rectangle 6"/>
          <p:cNvSpPr>
            <a:spLocks noChangeArrowheads="1"/>
          </p:cNvSpPr>
          <p:nvPr/>
        </p:nvSpPr>
        <p:spPr bwMode="auto">
          <a:xfrm>
            <a:off x="1524000" y="3113"/>
            <a:ext cx="9144000" cy="6614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lnSpc>
                <a:spcPct val="80000"/>
              </a:lnSpc>
              <a:spcBef>
                <a:spcPct val="20000"/>
              </a:spcBef>
              <a:spcAft>
                <a:spcPct val="0"/>
              </a:spcAft>
            </a:pPr>
            <a:endParaRPr lang="en-GB" sz="1400" b="1" dirty="0">
              <a:solidFill>
                <a:srgbClr val="FFFFFF"/>
              </a:solidFill>
              <a:effectLst>
                <a:outerShdw blurRad="50800" dist="38100" dir="5400000" algn="t" rotWithShape="0">
                  <a:prstClr val="black">
                    <a:alpha val="40000"/>
                  </a:prstClr>
                </a:outerShdw>
              </a:effectLst>
              <a:latin typeface="Times New Roman" pitchFamily="18" charset="0"/>
              <a:ea typeface="ＭＳ Ｐゴシック" pitchFamily="34" charset="-128"/>
              <a:cs typeface="Times New Roman"/>
            </a:endParaRPr>
          </a:p>
          <a:p>
            <a:pPr algn="ctr" defTabSz="914400" fontAlgn="base">
              <a:lnSpc>
                <a:spcPct val="80000"/>
              </a:lnSpc>
              <a:spcBef>
                <a:spcPct val="20000"/>
              </a:spcBef>
              <a:spcAft>
                <a:spcPct val="0"/>
              </a:spcAft>
            </a:pPr>
            <a:endParaRPr lang="en-GB" sz="12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r>
              <a:rPr lang="en-GB" sz="22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An improved fit for a 2:1 resonant system…</a:t>
            </a: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14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endParaRPr>
          </a:p>
          <a:p>
            <a:pPr algn="r" defTabSz="914400" fontAlgn="base">
              <a:lnSpc>
                <a:spcPct val="80000"/>
              </a:lnSpc>
              <a:spcBef>
                <a:spcPct val="20000"/>
              </a:spcBef>
              <a:spcAft>
                <a:spcPct val="0"/>
              </a:spcAft>
            </a:pPr>
            <a:r>
              <a:rPr lang="en-GB" b="1" cap="small"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HD73526</a:t>
            </a:r>
            <a:r>
              <a:rPr lang="en-GB"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 </a:t>
            </a:r>
            <a:r>
              <a:rPr lang="en-GB" b="1" dirty="0" err="1">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Wittenmyer</a:t>
            </a:r>
            <a:r>
              <a:rPr lang="en-GB"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 Tan, Lee, Horner et al., 2014, </a:t>
            </a:r>
            <a:r>
              <a:rPr lang="en-GB" b="1" dirty="0" err="1">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ApJ</a:t>
            </a:r>
            <a:r>
              <a:rPr lang="en-GB"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 780, 140</a:t>
            </a:r>
          </a:p>
        </p:txBody>
      </p:sp>
      <p:pic>
        <p:nvPicPr>
          <p:cNvPr id="2" name="Picture 1" descr="HD73526_Kepleri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850901"/>
            <a:ext cx="9144000" cy="5156173"/>
          </a:xfrm>
          <a:prstGeom prst="rect">
            <a:avLst/>
          </a:prstGeom>
        </p:spPr>
      </p:pic>
      <p:pic>
        <p:nvPicPr>
          <p:cNvPr id="4" name="Picture 3" descr="HD73526_Dynamic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0512" y="850901"/>
            <a:ext cx="9144000" cy="5156173"/>
          </a:xfrm>
          <a:prstGeom prst="rect">
            <a:avLst/>
          </a:prstGeom>
        </p:spPr>
      </p:pic>
    </p:spTree>
    <p:extLst>
      <p:ext uri="{BB962C8B-B14F-4D97-AF65-F5344CB8AC3E}">
        <p14:creationId xmlns:p14="http://schemas.microsoft.com/office/powerpoint/2010/main" val="202412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0" name="Rectangle 6"/>
          <p:cNvSpPr>
            <a:spLocks noChangeArrowheads="1"/>
          </p:cNvSpPr>
          <p:nvPr/>
        </p:nvSpPr>
        <p:spPr bwMode="auto">
          <a:xfrm>
            <a:off x="1524000" y="0"/>
            <a:ext cx="9144000" cy="6691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lnSpc>
                <a:spcPct val="80000"/>
              </a:lnSpc>
              <a:spcBef>
                <a:spcPct val="20000"/>
              </a:spcBef>
              <a:spcAft>
                <a:spcPct val="0"/>
              </a:spcAft>
            </a:pPr>
            <a:endParaRPr lang="en-GB" sz="2000" b="1" dirty="0">
              <a:solidFill>
                <a:srgbClr val="FFFF00"/>
              </a:solidFill>
              <a:effectLst>
                <a:outerShdw blurRad="50800" dist="38100" dir="2700000" algn="tl" rotWithShape="0">
                  <a:srgbClr val="000000">
                    <a:alpha val="43000"/>
                  </a:srgb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r>
              <a:rPr lang="en-GB"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ea typeface="ＭＳ Ｐゴシック" pitchFamily="34" charset="-128"/>
                <a:cs typeface="Garamond"/>
              </a:rPr>
              <a:t>Smashing Planets – the horror of QS </a:t>
            </a:r>
            <a:r>
              <a:rPr lang="en-GB" sz="2200" b="1" dirty="0" err="1">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ea typeface="ＭＳ Ｐゴシック" pitchFamily="34" charset="-128"/>
                <a:cs typeface="Garamond"/>
              </a:rPr>
              <a:t>Virginis</a:t>
            </a:r>
            <a:endParaRPr lang="en-GB"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ctr" defTabSz="914400" fontAlgn="base">
              <a:lnSpc>
                <a:spcPct val="80000"/>
              </a:lnSpc>
              <a:spcBef>
                <a:spcPct val="20000"/>
              </a:spcBef>
              <a:spcAft>
                <a:spcPct val="0"/>
              </a:spcAft>
            </a:pPr>
            <a:endParaRPr lang="en-GB" sz="20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r" defTabSz="914400" fontAlgn="base">
              <a:lnSpc>
                <a:spcPct val="80000"/>
              </a:lnSpc>
              <a:spcBef>
                <a:spcPct val="20000"/>
              </a:spcBef>
              <a:spcAft>
                <a:spcPct val="0"/>
              </a:spcAft>
            </a:pPr>
            <a:endParaRPr lang="en-GB" sz="2000" cap="small"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r" defTabSz="914400" fontAlgn="base">
              <a:lnSpc>
                <a:spcPct val="80000"/>
              </a:lnSpc>
              <a:spcBef>
                <a:spcPct val="20000"/>
              </a:spcBef>
              <a:spcAft>
                <a:spcPct val="0"/>
              </a:spcAft>
            </a:pPr>
            <a:endParaRPr lang="en-GB" cap="small"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r" defTabSz="914400" fontAlgn="base">
              <a:lnSpc>
                <a:spcPct val="80000"/>
              </a:lnSpc>
              <a:spcBef>
                <a:spcPct val="20000"/>
              </a:spcBef>
              <a:spcAft>
                <a:spcPct val="0"/>
              </a:spcAft>
            </a:pPr>
            <a:endParaRPr lang="en-GB" cap="small"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r" defTabSz="914400" fontAlgn="base">
              <a:lnSpc>
                <a:spcPct val="80000"/>
              </a:lnSpc>
              <a:spcBef>
                <a:spcPct val="20000"/>
              </a:spcBef>
              <a:spcAft>
                <a:spcPct val="0"/>
              </a:spcAft>
            </a:pPr>
            <a:endParaRPr lang="en-GB" sz="2000" cap="small"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algn="r" defTabSz="914400" fontAlgn="base">
              <a:lnSpc>
                <a:spcPct val="80000"/>
              </a:lnSpc>
              <a:spcBef>
                <a:spcPct val="20000"/>
              </a:spcBef>
              <a:spcAft>
                <a:spcPct val="0"/>
              </a:spcAft>
            </a:pPr>
            <a:r>
              <a:rPr lang="en-GB" b="1" dirty="0">
                <a:solidFill>
                  <a:srgbClr val="FFFFFF"/>
                </a:solidFill>
                <a:effectLst>
                  <a:glow rad="228600">
                    <a:srgbClr val="000000">
                      <a:satMod val="175000"/>
                      <a:alpha val="40000"/>
                    </a:srgbClr>
                  </a:glow>
                </a:effectLst>
                <a:latin typeface="Garamond"/>
                <a:ea typeface="ＭＳ Ｐゴシック" pitchFamily="34" charset="-128"/>
                <a:cs typeface="Garamond"/>
              </a:rPr>
              <a:t>Horner et al., 2013, MNRAS, 435, 2033 </a:t>
            </a:r>
          </a:p>
        </p:txBody>
      </p:sp>
      <p:pic>
        <p:nvPicPr>
          <p:cNvPr id="5" name="Picture 4" descr="NoInterac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36713"/>
            <a:ext cx="9144000" cy="5156173"/>
          </a:xfrm>
          <a:prstGeom prst="rect">
            <a:avLst/>
          </a:prstGeom>
        </p:spPr>
      </p:pic>
      <p:pic>
        <p:nvPicPr>
          <p:cNvPr id="9" name="Picture 8" descr="Interacting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908721"/>
            <a:ext cx="9144000" cy="5112569"/>
          </a:xfrm>
          <a:prstGeom prst="rect">
            <a:avLst/>
          </a:prstGeom>
        </p:spPr>
      </p:pic>
      <p:pic>
        <p:nvPicPr>
          <p:cNvPr id="11" name="Picture 10" descr="QSVi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865116"/>
            <a:ext cx="9144000" cy="5156173"/>
          </a:xfrm>
          <a:prstGeom prst="rect">
            <a:avLst/>
          </a:prstGeom>
        </p:spPr>
      </p:pic>
    </p:spTree>
    <p:extLst>
      <p:ext uri="{BB962C8B-B14F-4D97-AF65-F5344CB8AC3E}">
        <p14:creationId xmlns:p14="http://schemas.microsoft.com/office/powerpoint/2010/main" val="200806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circumbina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1"/>
            <a:ext cx="9163050" cy="733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5"/>
          <p:cNvSpPr>
            <a:spLocks noChangeArrowheads="1"/>
          </p:cNvSpPr>
          <p:nvPr/>
        </p:nvSpPr>
        <p:spPr bwMode="auto">
          <a:xfrm>
            <a:off x="1676400" y="152400"/>
            <a:ext cx="8642350" cy="6553200"/>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110000"/>
              </a:lnSpc>
            </a:pPr>
            <a:r>
              <a:rPr lang="en-GB" altLang="x-none" sz="3200" dirty="0">
                <a:solidFill>
                  <a:srgbClr val="FFFF00"/>
                </a:solidFill>
                <a:latin typeface="Times New Roman" charset="0"/>
              </a:rPr>
              <a:t>A summary of our dynamical mapping results</a:t>
            </a:r>
          </a:p>
          <a:p>
            <a:pPr algn="ctr">
              <a:lnSpc>
                <a:spcPct val="110000"/>
              </a:lnSpc>
            </a:pPr>
            <a:endParaRPr lang="en-GB" altLang="x-none" sz="2000" dirty="0">
              <a:solidFill>
                <a:srgbClr val="FFFF00"/>
              </a:solidFill>
              <a:latin typeface="Times New Roman" charset="0"/>
            </a:endParaRPr>
          </a:p>
          <a:p>
            <a:pPr>
              <a:lnSpc>
                <a:spcPct val="110000"/>
              </a:lnSpc>
            </a:pPr>
            <a:r>
              <a:rPr lang="en-GB" altLang="x-none" sz="2000" i="1" dirty="0" err="1">
                <a:solidFill>
                  <a:srgbClr val="FFFF00"/>
                </a:solidFill>
                <a:latin typeface="Times New Roman" charset="0"/>
              </a:rPr>
              <a:t>Circumbinary</a:t>
            </a:r>
            <a:r>
              <a:rPr lang="en-GB" altLang="x-none" sz="2000" i="1" dirty="0">
                <a:solidFill>
                  <a:srgbClr val="FFFF00"/>
                </a:solidFill>
                <a:latin typeface="Times New Roman" charset="0"/>
              </a:rPr>
              <a:t> “planets” detected by eclipse timing</a:t>
            </a:r>
          </a:p>
          <a:p>
            <a:pPr>
              <a:lnSpc>
                <a:spcPct val="110000"/>
              </a:lnSpc>
            </a:pPr>
            <a:r>
              <a:rPr lang="en-GB" altLang="x-none" sz="2000" dirty="0">
                <a:latin typeface="Times New Roman" charset="0"/>
              </a:rPr>
              <a:t>HW </a:t>
            </a:r>
            <a:r>
              <a:rPr lang="en-GB" altLang="x-none" sz="2000" dirty="0" err="1">
                <a:latin typeface="Times New Roman" charset="0"/>
              </a:rPr>
              <a:t>Vir</a:t>
            </a:r>
            <a:r>
              <a:rPr lang="en-GB" altLang="x-none" sz="2000" dirty="0">
                <a:latin typeface="Times New Roman" charset="0"/>
              </a:rPr>
              <a:t> – Horner et al. 2012b, MNRAS 427, 2812</a:t>
            </a:r>
          </a:p>
          <a:p>
            <a:pPr>
              <a:lnSpc>
                <a:spcPct val="110000"/>
              </a:lnSpc>
            </a:pPr>
            <a:endParaRPr lang="en-GB" altLang="x-none" sz="1600" dirty="0">
              <a:latin typeface="Times New Roman" charset="0"/>
            </a:endParaRPr>
          </a:p>
          <a:p>
            <a:pPr>
              <a:lnSpc>
                <a:spcPct val="110000"/>
              </a:lnSpc>
            </a:pPr>
            <a:r>
              <a:rPr lang="en-GB" altLang="x-none" sz="2000" dirty="0">
                <a:latin typeface="Times New Roman" charset="0"/>
              </a:rPr>
              <a:t>NN </a:t>
            </a:r>
            <a:r>
              <a:rPr lang="en-GB" altLang="x-none" sz="2000" dirty="0" err="1">
                <a:latin typeface="Times New Roman" charset="0"/>
              </a:rPr>
              <a:t>Ser</a:t>
            </a:r>
            <a:r>
              <a:rPr lang="en-GB" altLang="x-none" sz="2000" dirty="0">
                <a:latin typeface="Times New Roman" charset="0"/>
              </a:rPr>
              <a:t> – Horner et al. 2012a, MNRAS 425: 749</a:t>
            </a:r>
          </a:p>
          <a:p>
            <a:pPr>
              <a:lnSpc>
                <a:spcPct val="110000"/>
              </a:lnSpc>
            </a:pPr>
            <a:endParaRPr lang="en-GB" altLang="x-none" sz="1600" dirty="0">
              <a:latin typeface="Times New Roman" charset="0"/>
            </a:endParaRPr>
          </a:p>
          <a:p>
            <a:pPr>
              <a:lnSpc>
                <a:spcPct val="110000"/>
              </a:lnSpc>
            </a:pPr>
            <a:r>
              <a:rPr lang="en-GB" altLang="x-none" sz="2000" dirty="0">
                <a:latin typeface="Times New Roman" charset="0"/>
              </a:rPr>
              <a:t>HU </a:t>
            </a:r>
            <a:r>
              <a:rPr lang="en-GB" altLang="x-none" sz="2000" dirty="0" err="1">
                <a:latin typeface="Times New Roman" charset="0"/>
              </a:rPr>
              <a:t>Aqr</a:t>
            </a:r>
            <a:r>
              <a:rPr lang="en-GB" altLang="x-none" sz="2000" dirty="0">
                <a:latin typeface="Times New Roman" charset="0"/>
              </a:rPr>
              <a:t> – Horner et al. 2011, MNRAS 416: L11</a:t>
            </a:r>
          </a:p>
          <a:p>
            <a:pPr>
              <a:lnSpc>
                <a:spcPct val="110000"/>
              </a:lnSpc>
            </a:pPr>
            <a:r>
              <a:rPr lang="en-GB" altLang="x-none" sz="2000" dirty="0">
                <a:latin typeface="Times New Roman" charset="0"/>
              </a:rPr>
              <a:t>              – </a:t>
            </a:r>
            <a:r>
              <a:rPr lang="en-GB" altLang="x-none" sz="2000" dirty="0" err="1">
                <a:latin typeface="Times New Roman" charset="0"/>
              </a:rPr>
              <a:t>Wittenmyer</a:t>
            </a:r>
            <a:r>
              <a:rPr lang="en-GB" altLang="x-none" sz="2000" dirty="0">
                <a:latin typeface="Times New Roman" charset="0"/>
              </a:rPr>
              <a:t> et al. 2012a, MNRAS 419: 3258</a:t>
            </a:r>
          </a:p>
          <a:p>
            <a:pPr>
              <a:lnSpc>
                <a:spcPct val="110000"/>
              </a:lnSpc>
            </a:pPr>
            <a:endParaRPr lang="en-GB" altLang="x-none" sz="1600" dirty="0">
              <a:latin typeface="Times New Roman" charset="0"/>
            </a:endParaRPr>
          </a:p>
          <a:p>
            <a:pPr>
              <a:lnSpc>
                <a:spcPct val="110000"/>
              </a:lnSpc>
            </a:pPr>
            <a:r>
              <a:rPr lang="en-GB" altLang="x-none" sz="2000" dirty="0">
                <a:latin typeface="Times New Roman" charset="0"/>
              </a:rPr>
              <a:t>NSVS 14256825 </a:t>
            </a:r>
            <a:r>
              <a:rPr lang="mr-IN" altLang="x-none" sz="2000" dirty="0">
                <a:latin typeface="Times New Roman" charset="0"/>
              </a:rPr>
              <a:t>–</a:t>
            </a:r>
            <a:r>
              <a:rPr lang="en-GB" altLang="x-none" sz="2000" dirty="0">
                <a:latin typeface="Times New Roman" charset="0"/>
              </a:rPr>
              <a:t> </a:t>
            </a:r>
            <a:r>
              <a:rPr lang="en-GB" altLang="x-none" sz="2000" dirty="0" err="1">
                <a:latin typeface="Times New Roman" charset="0"/>
              </a:rPr>
              <a:t>Wittenmyer</a:t>
            </a:r>
            <a:r>
              <a:rPr lang="en-GB" altLang="x-none" sz="2000" dirty="0">
                <a:latin typeface="Times New Roman" charset="0"/>
              </a:rPr>
              <a:t> et al. 2013, MNRAS 431: 2150</a:t>
            </a:r>
          </a:p>
          <a:p>
            <a:pPr>
              <a:lnSpc>
                <a:spcPct val="110000"/>
              </a:lnSpc>
            </a:pPr>
            <a:r>
              <a:rPr lang="en-GB" altLang="x-none" sz="2000" dirty="0">
                <a:latin typeface="Times New Roman" charset="0"/>
              </a:rPr>
              <a:t>			              </a:t>
            </a:r>
            <a:r>
              <a:rPr lang="mr-IN" altLang="x-none" sz="2000" dirty="0">
                <a:latin typeface="Times New Roman" charset="0"/>
              </a:rPr>
              <a:t>–</a:t>
            </a:r>
            <a:r>
              <a:rPr lang="en-GB" altLang="x-none" sz="2000" dirty="0">
                <a:latin typeface="Times New Roman" charset="0"/>
              </a:rPr>
              <a:t> </a:t>
            </a:r>
            <a:r>
              <a:rPr lang="en-GB" altLang="x-none" sz="2000" dirty="0" err="1">
                <a:latin typeface="Times New Roman" charset="0"/>
              </a:rPr>
              <a:t>Hinse</a:t>
            </a:r>
            <a:r>
              <a:rPr lang="en-GB" altLang="x-none" sz="2000" dirty="0">
                <a:latin typeface="Times New Roman" charset="0"/>
              </a:rPr>
              <a:t> et al. 2014, MNRAS 438: 207</a:t>
            </a:r>
          </a:p>
          <a:p>
            <a:pPr>
              <a:lnSpc>
                <a:spcPct val="110000"/>
              </a:lnSpc>
            </a:pPr>
            <a:endParaRPr lang="en-GB" altLang="x-none" sz="1600" dirty="0">
              <a:latin typeface="Times New Roman" charset="0"/>
            </a:endParaRPr>
          </a:p>
          <a:p>
            <a:pPr>
              <a:lnSpc>
                <a:spcPct val="110000"/>
              </a:lnSpc>
            </a:pPr>
            <a:r>
              <a:rPr lang="en-GB" altLang="x-none" sz="2000" dirty="0">
                <a:latin typeface="Times New Roman" charset="0"/>
              </a:rPr>
              <a:t>QS </a:t>
            </a:r>
            <a:r>
              <a:rPr lang="en-GB" altLang="x-none" sz="2000" dirty="0" err="1">
                <a:latin typeface="Times New Roman" charset="0"/>
              </a:rPr>
              <a:t>Vir</a:t>
            </a:r>
            <a:r>
              <a:rPr lang="en-GB" altLang="x-none" sz="2000" dirty="0">
                <a:latin typeface="Times New Roman" charset="0"/>
              </a:rPr>
              <a:t> </a:t>
            </a:r>
            <a:r>
              <a:rPr lang="mr-IN" altLang="x-none" sz="2000" dirty="0">
                <a:latin typeface="Times New Roman" charset="0"/>
              </a:rPr>
              <a:t>–</a:t>
            </a:r>
            <a:r>
              <a:rPr lang="en-GB" altLang="x-none" sz="2000" dirty="0">
                <a:latin typeface="Times New Roman" charset="0"/>
              </a:rPr>
              <a:t> Horner et al. 2013, MNRAS 435: 2033</a:t>
            </a:r>
          </a:p>
          <a:p>
            <a:pPr>
              <a:lnSpc>
                <a:spcPct val="110000"/>
              </a:lnSpc>
            </a:pPr>
            <a:endParaRPr lang="en-GB" altLang="x-none" sz="2000" dirty="0">
              <a:latin typeface="Times New Roman" charset="0"/>
            </a:endParaRPr>
          </a:p>
          <a:p>
            <a:pPr algn="ctr">
              <a:lnSpc>
                <a:spcPct val="110000"/>
              </a:lnSpc>
            </a:pPr>
            <a:endParaRPr lang="en-GB" altLang="x-none" sz="2000"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ts val="900"/>
              </a:spcBef>
            </a:pPr>
            <a:endParaRPr lang="en-GB" altLang="x-none" sz="1800" dirty="0">
              <a:solidFill>
                <a:srgbClr val="FF0000"/>
              </a:solidFill>
              <a:latin typeface="Times New Roman" charset="0"/>
            </a:endParaRPr>
          </a:p>
          <a:p>
            <a:pPr>
              <a:lnSpc>
                <a:spcPct val="80000"/>
              </a:lnSpc>
              <a:spcBef>
                <a:spcPts val="900"/>
              </a:spcBef>
            </a:pPr>
            <a:endParaRPr lang="en-GB" altLang="x-none" sz="1800" dirty="0">
              <a:solidFill>
                <a:srgbClr val="FF00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pPr>
            <a:endParaRPr lang="en-GB" altLang="x-none" sz="20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nSpc>
                <a:spcPct val="80000"/>
              </a:lnSpc>
              <a:spcBef>
                <a:spcPct val="20000"/>
              </a:spcBef>
            </a:pPr>
            <a:endParaRPr lang="en-GB" altLang="x-none" sz="2200" dirty="0">
              <a:solidFill>
                <a:srgbClr val="FFFF00"/>
              </a:solidFill>
              <a:latin typeface="Times New Roman" charset="0"/>
            </a:endParaRPr>
          </a:p>
          <a:p>
            <a:pPr>
              <a:lnSpc>
                <a:spcPct val="80000"/>
              </a:lnSpc>
              <a:spcBef>
                <a:spcPct val="20000"/>
              </a:spcBef>
            </a:pPr>
            <a:endParaRPr lang="en-GB" altLang="x-none" sz="2200" dirty="0">
              <a:solidFill>
                <a:srgbClr val="FFFF00"/>
              </a:solidFill>
              <a:latin typeface="Times New Roman" charset="0"/>
            </a:endParaRPr>
          </a:p>
        </p:txBody>
      </p:sp>
    </p:spTree>
    <p:extLst>
      <p:ext uri="{BB962C8B-B14F-4D97-AF65-F5344CB8AC3E}">
        <p14:creationId xmlns:p14="http://schemas.microsoft.com/office/powerpoint/2010/main" val="249634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circumbina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1"/>
            <a:ext cx="9163050" cy="733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5"/>
          <p:cNvSpPr>
            <a:spLocks noChangeArrowheads="1"/>
          </p:cNvSpPr>
          <p:nvPr/>
        </p:nvSpPr>
        <p:spPr bwMode="auto">
          <a:xfrm>
            <a:off x="1676400" y="152400"/>
            <a:ext cx="8642350" cy="6553200"/>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110000"/>
              </a:lnSpc>
            </a:pPr>
            <a:r>
              <a:rPr lang="en-GB" altLang="x-none" sz="3200" dirty="0">
                <a:solidFill>
                  <a:srgbClr val="FFFF00"/>
                </a:solidFill>
                <a:latin typeface="Times New Roman" charset="0"/>
              </a:rPr>
              <a:t>A summary of our dynamical mapping results</a:t>
            </a:r>
          </a:p>
          <a:p>
            <a:pPr algn="ctr">
              <a:lnSpc>
                <a:spcPct val="110000"/>
              </a:lnSpc>
            </a:pPr>
            <a:endParaRPr lang="en-GB" altLang="x-none" sz="2000" dirty="0">
              <a:solidFill>
                <a:srgbClr val="FFFF00"/>
              </a:solidFill>
              <a:latin typeface="Times New Roman" charset="0"/>
            </a:endParaRPr>
          </a:p>
          <a:p>
            <a:pPr>
              <a:lnSpc>
                <a:spcPct val="110000"/>
              </a:lnSpc>
            </a:pPr>
            <a:r>
              <a:rPr lang="en-GB" altLang="x-none" sz="2000" i="1" dirty="0" err="1">
                <a:solidFill>
                  <a:srgbClr val="FFFF00"/>
                </a:solidFill>
                <a:latin typeface="Times New Roman" charset="0"/>
              </a:rPr>
              <a:t>Circumbinary</a:t>
            </a:r>
            <a:r>
              <a:rPr lang="en-GB" altLang="x-none" sz="2000" i="1" dirty="0">
                <a:solidFill>
                  <a:srgbClr val="FFFF00"/>
                </a:solidFill>
                <a:latin typeface="Times New Roman" charset="0"/>
              </a:rPr>
              <a:t> “planets” detected by eclipse timing</a:t>
            </a:r>
          </a:p>
          <a:p>
            <a:pPr>
              <a:lnSpc>
                <a:spcPct val="110000"/>
              </a:lnSpc>
            </a:pPr>
            <a:r>
              <a:rPr lang="en-GB" altLang="x-none" sz="2000" dirty="0">
                <a:latin typeface="Times New Roman" charset="0"/>
              </a:rPr>
              <a:t>HW </a:t>
            </a:r>
            <a:r>
              <a:rPr lang="en-GB" altLang="x-none" sz="2000" dirty="0" err="1">
                <a:latin typeface="Times New Roman" charset="0"/>
              </a:rPr>
              <a:t>Vir</a:t>
            </a:r>
            <a:r>
              <a:rPr lang="en-GB" altLang="x-none" sz="2000" dirty="0">
                <a:latin typeface="Times New Roman" charset="0"/>
              </a:rPr>
              <a:t> – Horner et al. 2012b, MNRAS 427, 2812</a:t>
            </a:r>
          </a:p>
          <a:p>
            <a:pPr>
              <a:lnSpc>
                <a:spcPct val="110000"/>
              </a:lnSpc>
            </a:pPr>
            <a:endParaRPr lang="en-GB" altLang="x-none" sz="1600" dirty="0">
              <a:latin typeface="Times New Roman" charset="0"/>
            </a:endParaRPr>
          </a:p>
          <a:p>
            <a:pPr>
              <a:lnSpc>
                <a:spcPct val="110000"/>
              </a:lnSpc>
            </a:pPr>
            <a:r>
              <a:rPr lang="en-GB" altLang="x-none" sz="2000" dirty="0">
                <a:latin typeface="Times New Roman" charset="0"/>
              </a:rPr>
              <a:t>NN </a:t>
            </a:r>
            <a:r>
              <a:rPr lang="en-GB" altLang="x-none" sz="2000" dirty="0" err="1">
                <a:latin typeface="Times New Roman" charset="0"/>
              </a:rPr>
              <a:t>Ser</a:t>
            </a:r>
            <a:r>
              <a:rPr lang="en-GB" altLang="x-none" sz="2000" dirty="0">
                <a:latin typeface="Times New Roman" charset="0"/>
              </a:rPr>
              <a:t> – Horner et al. 2012a, MNRAS 425: 749</a:t>
            </a:r>
          </a:p>
          <a:p>
            <a:pPr>
              <a:lnSpc>
                <a:spcPct val="110000"/>
              </a:lnSpc>
            </a:pPr>
            <a:endParaRPr lang="en-GB" altLang="x-none" sz="1600" dirty="0">
              <a:latin typeface="Times New Roman" charset="0"/>
            </a:endParaRPr>
          </a:p>
          <a:p>
            <a:pPr>
              <a:lnSpc>
                <a:spcPct val="110000"/>
              </a:lnSpc>
            </a:pPr>
            <a:r>
              <a:rPr lang="en-GB" altLang="x-none" sz="2000" dirty="0">
                <a:latin typeface="Times New Roman" charset="0"/>
              </a:rPr>
              <a:t>HU </a:t>
            </a:r>
            <a:r>
              <a:rPr lang="en-GB" altLang="x-none" sz="2000" dirty="0" err="1">
                <a:latin typeface="Times New Roman" charset="0"/>
              </a:rPr>
              <a:t>Aqr</a:t>
            </a:r>
            <a:r>
              <a:rPr lang="en-GB" altLang="x-none" sz="2000" dirty="0">
                <a:latin typeface="Times New Roman" charset="0"/>
              </a:rPr>
              <a:t> – Horner et al. 2011, MNRAS 416: L11</a:t>
            </a:r>
          </a:p>
          <a:p>
            <a:pPr>
              <a:lnSpc>
                <a:spcPct val="110000"/>
              </a:lnSpc>
            </a:pPr>
            <a:r>
              <a:rPr lang="en-GB" altLang="x-none" sz="2000" dirty="0">
                <a:latin typeface="Times New Roman" charset="0"/>
              </a:rPr>
              <a:t>              – </a:t>
            </a:r>
            <a:r>
              <a:rPr lang="en-GB" altLang="x-none" sz="2000" dirty="0" err="1">
                <a:latin typeface="Times New Roman" charset="0"/>
              </a:rPr>
              <a:t>Wittenmyer</a:t>
            </a:r>
            <a:r>
              <a:rPr lang="en-GB" altLang="x-none" sz="2000" dirty="0">
                <a:latin typeface="Times New Roman" charset="0"/>
              </a:rPr>
              <a:t> et al. 2012a, MNRAS 419: 3258</a:t>
            </a:r>
          </a:p>
          <a:p>
            <a:pPr>
              <a:lnSpc>
                <a:spcPct val="110000"/>
              </a:lnSpc>
            </a:pPr>
            <a:endParaRPr lang="en-GB" altLang="x-none" sz="1600" dirty="0">
              <a:latin typeface="Times New Roman" charset="0"/>
            </a:endParaRPr>
          </a:p>
          <a:p>
            <a:pPr>
              <a:lnSpc>
                <a:spcPct val="110000"/>
              </a:lnSpc>
            </a:pPr>
            <a:r>
              <a:rPr lang="en-GB" altLang="x-none" sz="2000" dirty="0">
                <a:latin typeface="Times New Roman" charset="0"/>
              </a:rPr>
              <a:t>NSVS 14256825 </a:t>
            </a:r>
            <a:r>
              <a:rPr lang="mr-IN" altLang="x-none" sz="2000" dirty="0">
                <a:latin typeface="Times New Roman" charset="0"/>
              </a:rPr>
              <a:t>–</a:t>
            </a:r>
            <a:r>
              <a:rPr lang="en-GB" altLang="x-none" sz="2000" dirty="0">
                <a:latin typeface="Times New Roman" charset="0"/>
              </a:rPr>
              <a:t> </a:t>
            </a:r>
            <a:r>
              <a:rPr lang="en-GB" altLang="x-none" sz="2000" dirty="0" err="1">
                <a:latin typeface="Times New Roman" charset="0"/>
              </a:rPr>
              <a:t>Wittenmyer</a:t>
            </a:r>
            <a:r>
              <a:rPr lang="en-GB" altLang="x-none" sz="2000" dirty="0">
                <a:latin typeface="Times New Roman" charset="0"/>
              </a:rPr>
              <a:t> et al. 2013, MNRAS 431: 2150</a:t>
            </a:r>
          </a:p>
          <a:p>
            <a:pPr>
              <a:lnSpc>
                <a:spcPct val="110000"/>
              </a:lnSpc>
            </a:pPr>
            <a:r>
              <a:rPr lang="en-GB" altLang="x-none" sz="2000" dirty="0">
                <a:latin typeface="Times New Roman" charset="0"/>
              </a:rPr>
              <a:t>			              </a:t>
            </a:r>
            <a:r>
              <a:rPr lang="mr-IN" altLang="x-none" sz="2000" dirty="0">
                <a:latin typeface="Times New Roman" charset="0"/>
              </a:rPr>
              <a:t>–</a:t>
            </a:r>
            <a:r>
              <a:rPr lang="en-GB" altLang="x-none" sz="2000" dirty="0">
                <a:latin typeface="Times New Roman" charset="0"/>
              </a:rPr>
              <a:t> </a:t>
            </a:r>
            <a:r>
              <a:rPr lang="en-GB" altLang="x-none" sz="2000" dirty="0" err="1">
                <a:latin typeface="Times New Roman" charset="0"/>
              </a:rPr>
              <a:t>Hinse</a:t>
            </a:r>
            <a:r>
              <a:rPr lang="en-GB" altLang="x-none" sz="2000" dirty="0">
                <a:latin typeface="Times New Roman" charset="0"/>
              </a:rPr>
              <a:t> et al. 2014, MNRAS 438: 207</a:t>
            </a:r>
          </a:p>
          <a:p>
            <a:pPr>
              <a:lnSpc>
                <a:spcPct val="110000"/>
              </a:lnSpc>
            </a:pPr>
            <a:endParaRPr lang="en-GB" altLang="x-none" sz="1600" dirty="0">
              <a:latin typeface="Times New Roman" charset="0"/>
            </a:endParaRPr>
          </a:p>
          <a:p>
            <a:pPr>
              <a:lnSpc>
                <a:spcPct val="110000"/>
              </a:lnSpc>
            </a:pPr>
            <a:r>
              <a:rPr lang="en-GB" altLang="x-none" sz="2000" dirty="0">
                <a:latin typeface="Times New Roman" charset="0"/>
              </a:rPr>
              <a:t>QS </a:t>
            </a:r>
            <a:r>
              <a:rPr lang="en-GB" altLang="x-none" sz="2000" dirty="0" err="1">
                <a:latin typeface="Times New Roman" charset="0"/>
              </a:rPr>
              <a:t>Vir</a:t>
            </a:r>
            <a:r>
              <a:rPr lang="en-GB" altLang="x-none" sz="2000" dirty="0">
                <a:latin typeface="Times New Roman" charset="0"/>
              </a:rPr>
              <a:t> </a:t>
            </a:r>
            <a:r>
              <a:rPr lang="mr-IN" altLang="x-none" sz="2000" dirty="0">
                <a:latin typeface="Times New Roman" charset="0"/>
              </a:rPr>
              <a:t>–</a:t>
            </a:r>
            <a:r>
              <a:rPr lang="en-GB" altLang="x-none" sz="2000" dirty="0">
                <a:latin typeface="Times New Roman" charset="0"/>
              </a:rPr>
              <a:t> Horner et al. 2013, MNRAS 435: 2033</a:t>
            </a:r>
          </a:p>
          <a:p>
            <a:pPr>
              <a:lnSpc>
                <a:spcPct val="110000"/>
              </a:lnSpc>
            </a:pPr>
            <a:endParaRPr lang="en-GB" altLang="x-none" sz="2000" i="1" dirty="0">
              <a:latin typeface="Times New Roman" charset="0"/>
            </a:endParaRPr>
          </a:p>
          <a:p>
            <a:pPr algn="ctr">
              <a:lnSpc>
                <a:spcPct val="110000"/>
              </a:lnSpc>
            </a:pPr>
            <a:endParaRPr lang="en-GB" altLang="x-none" sz="2000"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ts val="900"/>
              </a:spcBef>
            </a:pPr>
            <a:endParaRPr lang="en-GB" altLang="x-none" sz="1800" dirty="0">
              <a:solidFill>
                <a:srgbClr val="FF0000"/>
              </a:solidFill>
              <a:latin typeface="Times New Roman" charset="0"/>
            </a:endParaRPr>
          </a:p>
          <a:p>
            <a:pPr>
              <a:lnSpc>
                <a:spcPct val="80000"/>
              </a:lnSpc>
              <a:spcBef>
                <a:spcPts val="900"/>
              </a:spcBef>
            </a:pPr>
            <a:endParaRPr lang="en-GB" altLang="x-none" sz="1800" dirty="0">
              <a:solidFill>
                <a:srgbClr val="FF00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pPr>
            <a:endParaRPr lang="en-GB" altLang="x-none" sz="20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nSpc>
                <a:spcPct val="80000"/>
              </a:lnSpc>
              <a:spcBef>
                <a:spcPct val="20000"/>
              </a:spcBef>
            </a:pPr>
            <a:endParaRPr lang="en-GB" altLang="x-none" sz="2200" dirty="0">
              <a:solidFill>
                <a:srgbClr val="FFFF00"/>
              </a:solidFill>
              <a:latin typeface="Times New Roman" charset="0"/>
            </a:endParaRPr>
          </a:p>
          <a:p>
            <a:pPr>
              <a:lnSpc>
                <a:spcPct val="80000"/>
              </a:lnSpc>
              <a:spcBef>
                <a:spcPct val="20000"/>
              </a:spcBef>
            </a:pPr>
            <a:endParaRPr lang="en-GB" altLang="x-none" sz="2200" dirty="0">
              <a:solidFill>
                <a:srgbClr val="FFFF00"/>
              </a:solidFill>
              <a:latin typeface="Times New Roman" charset="0"/>
            </a:endParaRPr>
          </a:p>
        </p:txBody>
      </p:sp>
      <p:pic>
        <p:nvPicPr>
          <p:cNvPr id="73734" name="Picture 7" descr="confirm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1970087"/>
            <a:ext cx="1352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11" descr="bust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8903" y="2709862"/>
            <a:ext cx="1295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2" descr="bust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1327150"/>
            <a:ext cx="1295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bust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3665537"/>
            <a:ext cx="1295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bust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451350"/>
            <a:ext cx="1295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91189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circumbina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1"/>
            <a:ext cx="9163050" cy="733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5"/>
          <p:cNvSpPr>
            <a:spLocks noChangeArrowheads="1"/>
          </p:cNvSpPr>
          <p:nvPr/>
        </p:nvSpPr>
        <p:spPr bwMode="auto">
          <a:xfrm>
            <a:off x="1676400" y="152400"/>
            <a:ext cx="8642350" cy="6553200"/>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110000"/>
              </a:lnSpc>
            </a:pPr>
            <a:r>
              <a:rPr lang="en-GB" altLang="x-none" sz="3200" dirty="0">
                <a:solidFill>
                  <a:srgbClr val="FFFF00"/>
                </a:solidFill>
                <a:latin typeface="Times New Roman" charset="0"/>
              </a:rPr>
              <a:t>A summary of our dynamical mapping results</a:t>
            </a:r>
          </a:p>
          <a:p>
            <a:pPr algn="ctr">
              <a:lnSpc>
                <a:spcPct val="110000"/>
              </a:lnSpc>
            </a:pPr>
            <a:endParaRPr lang="en-GB" altLang="x-none" sz="2000" dirty="0">
              <a:solidFill>
                <a:srgbClr val="FFFF00"/>
              </a:solidFill>
              <a:latin typeface="Times New Roman" charset="0"/>
            </a:endParaRPr>
          </a:p>
          <a:p>
            <a:pPr>
              <a:lnSpc>
                <a:spcPct val="110000"/>
              </a:lnSpc>
            </a:pPr>
            <a:endParaRPr lang="en-GB" altLang="x-none" sz="2000" i="1" dirty="0">
              <a:solidFill>
                <a:srgbClr val="FFFF00"/>
              </a:solidFill>
              <a:latin typeface="Times New Roman" charset="0"/>
            </a:endParaRPr>
          </a:p>
          <a:p>
            <a:pPr>
              <a:lnSpc>
                <a:spcPct val="110000"/>
              </a:lnSpc>
            </a:pPr>
            <a:endParaRPr lang="en-GB" altLang="x-none" sz="2000" i="1" dirty="0">
              <a:solidFill>
                <a:srgbClr val="FFFF00"/>
              </a:solidFill>
              <a:latin typeface="Times New Roman" charset="0"/>
            </a:endParaRPr>
          </a:p>
          <a:p>
            <a:pPr>
              <a:lnSpc>
                <a:spcPct val="110000"/>
              </a:lnSpc>
            </a:pPr>
            <a:endParaRPr lang="en-GB" altLang="x-none" sz="2000" i="1" dirty="0">
              <a:solidFill>
                <a:srgbClr val="FFFF00"/>
              </a:solidFill>
              <a:latin typeface="Times New Roman" charset="0"/>
            </a:endParaRPr>
          </a:p>
          <a:p>
            <a:pPr>
              <a:lnSpc>
                <a:spcPct val="110000"/>
              </a:lnSpc>
            </a:pPr>
            <a:endParaRPr lang="en-GB" altLang="x-none" sz="2000" i="1" dirty="0">
              <a:solidFill>
                <a:srgbClr val="FFFF00"/>
              </a:solidFill>
              <a:latin typeface="Times New Roman" charset="0"/>
            </a:endParaRPr>
          </a:p>
          <a:p>
            <a:pPr>
              <a:lnSpc>
                <a:spcPct val="110000"/>
              </a:lnSpc>
            </a:pPr>
            <a:r>
              <a:rPr lang="en-GB" altLang="x-none" sz="2000" i="1" dirty="0">
                <a:solidFill>
                  <a:srgbClr val="FFFF00"/>
                </a:solidFill>
                <a:latin typeface="Times New Roman" charset="0"/>
              </a:rPr>
              <a:t>Radial-velocity planets</a:t>
            </a:r>
          </a:p>
          <a:p>
            <a:pPr>
              <a:lnSpc>
                <a:spcPct val="110000"/>
              </a:lnSpc>
            </a:pPr>
            <a:r>
              <a:rPr lang="en-GB" altLang="x-none" sz="2000" dirty="0">
                <a:latin typeface="Times New Roman" charset="0"/>
              </a:rPr>
              <a:t>HD 155358 – Robertson et al. 2012, </a:t>
            </a:r>
            <a:r>
              <a:rPr lang="en-GB" altLang="x-none" sz="2000" dirty="0" err="1">
                <a:latin typeface="Times New Roman" charset="0"/>
              </a:rPr>
              <a:t>ApJ</a:t>
            </a:r>
            <a:r>
              <a:rPr lang="en-GB" altLang="x-none" sz="2000" dirty="0">
                <a:latin typeface="Times New Roman" charset="0"/>
              </a:rPr>
              <a:t> 749: 39</a:t>
            </a:r>
          </a:p>
          <a:p>
            <a:pPr>
              <a:lnSpc>
                <a:spcPct val="110000"/>
              </a:lnSpc>
            </a:pPr>
            <a:endParaRPr lang="en-GB" altLang="x-none" sz="1600" dirty="0">
              <a:latin typeface="Times New Roman" charset="0"/>
            </a:endParaRPr>
          </a:p>
          <a:p>
            <a:pPr>
              <a:lnSpc>
                <a:spcPct val="110000"/>
              </a:lnSpc>
            </a:pPr>
            <a:r>
              <a:rPr lang="en-GB" altLang="x-none" sz="2000" dirty="0">
                <a:latin typeface="Times New Roman" charset="0"/>
              </a:rPr>
              <a:t>HD 159868 – </a:t>
            </a:r>
            <a:r>
              <a:rPr lang="en-GB" altLang="x-none" sz="2000" dirty="0" err="1">
                <a:latin typeface="Times New Roman" charset="0"/>
              </a:rPr>
              <a:t>Wittenmyer</a:t>
            </a:r>
            <a:r>
              <a:rPr lang="en-GB" altLang="x-none" sz="2000" dirty="0">
                <a:latin typeface="Times New Roman" charset="0"/>
              </a:rPr>
              <a:t> et al. 2012b, </a:t>
            </a:r>
            <a:r>
              <a:rPr lang="en-GB" altLang="x-none" sz="2000" dirty="0" err="1">
                <a:latin typeface="Times New Roman" charset="0"/>
              </a:rPr>
              <a:t>ApJ</a:t>
            </a:r>
            <a:r>
              <a:rPr lang="en-GB" altLang="x-none" sz="2000" dirty="0">
                <a:latin typeface="Times New Roman" charset="0"/>
              </a:rPr>
              <a:t> 753: 169</a:t>
            </a:r>
          </a:p>
          <a:p>
            <a:pPr>
              <a:lnSpc>
                <a:spcPct val="110000"/>
              </a:lnSpc>
            </a:pPr>
            <a:endParaRPr lang="en-GB" altLang="x-none" sz="1600" dirty="0">
              <a:latin typeface="Times New Roman" charset="0"/>
            </a:endParaRPr>
          </a:p>
          <a:p>
            <a:pPr>
              <a:lnSpc>
                <a:spcPct val="110000"/>
              </a:lnSpc>
            </a:pPr>
            <a:r>
              <a:rPr lang="en-GB" altLang="x-none" sz="2000" dirty="0">
                <a:latin typeface="Times New Roman" charset="0"/>
              </a:rPr>
              <a:t>HD 200964 &amp; 24 Sex – </a:t>
            </a:r>
            <a:r>
              <a:rPr lang="en-GB" altLang="x-none" sz="2000" dirty="0" err="1">
                <a:latin typeface="Times New Roman" charset="0"/>
              </a:rPr>
              <a:t>Wittenmyer</a:t>
            </a:r>
            <a:r>
              <a:rPr lang="en-GB" altLang="x-none" sz="2000" dirty="0">
                <a:latin typeface="Times New Roman" charset="0"/>
              </a:rPr>
              <a:t> et al. 2012c, </a:t>
            </a:r>
            <a:r>
              <a:rPr lang="en-GB" altLang="x-none" sz="2000" dirty="0" err="1">
                <a:latin typeface="Times New Roman" charset="0"/>
              </a:rPr>
              <a:t>ApJ</a:t>
            </a:r>
            <a:r>
              <a:rPr lang="en-GB" altLang="x-none" sz="2000" dirty="0">
                <a:latin typeface="Times New Roman" charset="0"/>
              </a:rPr>
              <a:t> 761: 165 </a:t>
            </a:r>
          </a:p>
          <a:p>
            <a:pPr>
              <a:lnSpc>
                <a:spcPct val="110000"/>
              </a:lnSpc>
            </a:pPr>
            <a:endParaRPr lang="en-GB" altLang="x-none" sz="1600" dirty="0">
              <a:latin typeface="Times New Roman" charset="0"/>
            </a:endParaRPr>
          </a:p>
          <a:p>
            <a:pPr>
              <a:lnSpc>
                <a:spcPct val="110000"/>
              </a:lnSpc>
            </a:pPr>
            <a:r>
              <a:rPr lang="en-GB" altLang="x-none" sz="2000" dirty="0">
                <a:latin typeface="Times New Roman" charset="0"/>
              </a:rPr>
              <a:t>BD+20 2457 – Horner et al. 2014, MNRAS 439: 1176</a:t>
            </a:r>
          </a:p>
          <a:p>
            <a:pPr>
              <a:lnSpc>
                <a:spcPct val="110000"/>
              </a:lnSpc>
            </a:pPr>
            <a:endParaRPr lang="en-GB" altLang="x-none" sz="2000" dirty="0">
              <a:latin typeface="Times New Roman" charset="0"/>
            </a:endParaRPr>
          </a:p>
          <a:p>
            <a:pPr>
              <a:lnSpc>
                <a:spcPct val="110000"/>
              </a:lnSpc>
            </a:pPr>
            <a:r>
              <a:rPr lang="en-GB" altLang="x-none" sz="2000" dirty="0">
                <a:latin typeface="Times New Roman" charset="0"/>
              </a:rPr>
              <a:t>HD 33844 – </a:t>
            </a:r>
            <a:r>
              <a:rPr lang="en-GB" altLang="x-none" sz="2000" dirty="0" err="1">
                <a:latin typeface="Times New Roman" charset="0"/>
              </a:rPr>
              <a:t>Wittenmyer</a:t>
            </a:r>
            <a:r>
              <a:rPr lang="en-GB" altLang="x-none" sz="2000" dirty="0">
                <a:latin typeface="Times New Roman" charset="0"/>
              </a:rPr>
              <a:t> et al. 2016b, </a:t>
            </a:r>
            <a:r>
              <a:rPr lang="en-GB" altLang="x-none" sz="2000" dirty="0" err="1">
                <a:latin typeface="Times New Roman" charset="0"/>
              </a:rPr>
              <a:t>ApJ</a:t>
            </a:r>
            <a:r>
              <a:rPr lang="en-GB" altLang="x-none" sz="2000" dirty="0">
                <a:latin typeface="Times New Roman" charset="0"/>
              </a:rPr>
              <a:t> 818: 35</a:t>
            </a:r>
          </a:p>
          <a:p>
            <a:pPr>
              <a:lnSpc>
                <a:spcPct val="110000"/>
              </a:lnSpc>
            </a:pPr>
            <a:endParaRPr lang="en-GB" altLang="x-none" sz="2000" dirty="0">
              <a:latin typeface="Times New Roman" charset="0"/>
            </a:endParaRPr>
          </a:p>
          <a:p>
            <a:pPr>
              <a:lnSpc>
                <a:spcPct val="110000"/>
              </a:lnSpc>
            </a:pPr>
            <a:r>
              <a:rPr lang="en-GB" altLang="x-none" sz="2000" dirty="0">
                <a:latin typeface="Times New Roman" charset="0"/>
              </a:rPr>
              <a:t>HD 30177 – </a:t>
            </a:r>
            <a:r>
              <a:rPr lang="en-GB" altLang="x-none" sz="2000" dirty="0" err="1">
                <a:latin typeface="Times New Roman" charset="0"/>
              </a:rPr>
              <a:t>Wittenmyer</a:t>
            </a:r>
            <a:r>
              <a:rPr lang="en-GB" altLang="x-none" sz="2000" dirty="0">
                <a:latin typeface="Times New Roman" charset="0"/>
              </a:rPr>
              <a:t> et al. 2017, AJ 153: 167</a:t>
            </a:r>
          </a:p>
          <a:p>
            <a:pPr algn="ctr">
              <a:lnSpc>
                <a:spcPct val="110000"/>
              </a:lnSpc>
            </a:pPr>
            <a:endParaRPr lang="en-GB" altLang="x-none" sz="2000"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ts val="900"/>
              </a:spcBef>
            </a:pPr>
            <a:endParaRPr lang="en-GB" altLang="x-none" sz="1800" dirty="0">
              <a:solidFill>
                <a:srgbClr val="FF0000"/>
              </a:solidFill>
              <a:latin typeface="Times New Roman" charset="0"/>
            </a:endParaRPr>
          </a:p>
          <a:p>
            <a:pPr>
              <a:lnSpc>
                <a:spcPct val="80000"/>
              </a:lnSpc>
              <a:spcBef>
                <a:spcPts val="900"/>
              </a:spcBef>
            </a:pPr>
            <a:endParaRPr lang="en-GB" altLang="x-none" sz="1800" dirty="0">
              <a:solidFill>
                <a:srgbClr val="FF0000"/>
              </a:solidFill>
              <a:latin typeface="Times New Roman" charset="0"/>
            </a:endParaRPr>
          </a:p>
          <a:p>
            <a:pPr>
              <a:lnSpc>
                <a:spcPct val="80000"/>
              </a:lnSpc>
              <a:spcBef>
                <a:spcPct val="20000"/>
              </a:spcBef>
              <a:buFontTx/>
              <a:buChar char="-"/>
            </a:pPr>
            <a:endParaRPr lang="en-GB" altLang="x-none" sz="2000" i="1" dirty="0">
              <a:solidFill>
                <a:srgbClr val="FFFF00"/>
              </a:solidFill>
              <a:latin typeface="Times New Roman" charset="0"/>
            </a:endParaRPr>
          </a:p>
          <a:p>
            <a:pPr>
              <a:lnSpc>
                <a:spcPct val="80000"/>
              </a:lnSpc>
              <a:spcBef>
                <a:spcPct val="20000"/>
              </a:spcBef>
            </a:pPr>
            <a:endParaRPr lang="en-GB" altLang="x-none" sz="20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gn="ctr">
              <a:lnSpc>
                <a:spcPct val="80000"/>
              </a:lnSpc>
              <a:spcBef>
                <a:spcPct val="20000"/>
              </a:spcBef>
            </a:pPr>
            <a:endParaRPr lang="en-GB" altLang="x-none" sz="2200" i="1" dirty="0">
              <a:solidFill>
                <a:srgbClr val="FFFF00"/>
              </a:solidFill>
              <a:latin typeface="Times New Roman" charset="0"/>
            </a:endParaRPr>
          </a:p>
          <a:p>
            <a:pPr>
              <a:lnSpc>
                <a:spcPct val="80000"/>
              </a:lnSpc>
              <a:spcBef>
                <a:spcPct val="20000"/>
              </a:spcBef>
            </a:pPr>
            <a:endParaRPr lang="en-GB" altLang="x-none" sz="2200" dirty="0">
              <a:solidFill>
                <a:srgbClr val="FFFF00"/>
              </a:solidFill>
              <a:latin typeface="Times New Roman" charset="0"/>
            </a:endParaRPr>
          </a:p>
          <a:p>
            <a:pPr>
              <a:lnSpc>
                <a:spcPct val="80000"/>
              </a:lnSpc>
              <a:spcBef>
                <a:spcPct val="20000"/>
              </a:spcBef>
            </a:pPr>
            <a:endParaRPr lang="en-GB" altLang="x-none" sz="2200" dirty="0">
              <a:solidFill>
                <a:srgbClr val="FFFF00"/>
              </a:solidFill>
              <a:latin typeface="Times New Roman" charset="0"/>
            </a:endParaRPr>
          </a:p>
        </p:txBody>
      </p:sp>
      <p:pic>
        <p:nvPicPr>
          <p:cNvPr id="73733" name="Picture 5" descr="confirm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0196" y="2659807"/>
            <a:ext cx="1352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9" descr="confirm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0572" y="3310610"/>
            <a:ext cx="1352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0" descr="confirm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92746" y="3909098"/>
            <a:ext cx="1352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ust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40739" y="4507586"/>
            <a:ext cx="1295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confirm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4207" y="5147320"/>
            <a:ext cx="1352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confirm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4680" y="5818017"/>
            <a:ext cx="1352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617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6482"/>
            <a:ext cx="12199171" cy="7624482"/>
          </a:xfrm>
        </p:spPr>
      </p:pic>
      <p:sp>
        <p:nvSpPr>
          <p:cNvPr id="2" name="Title 1"/>
          <p:cNvSpPr>
            <a:spLocks noGrp="1"/>
          </p:cNvSpPr>
          <p:nvPr>
            <p:ph type="title"/>
          </p:nvPr>
        </p:nvSpPr>
        <p:spPr>
          <a:xfrm>
            <a:off x="511978" y="-248074"/>
            <a:ext cx="10654460" cy="1456267"/>
          </a:xfrm>
        </p:spPr>
        <p:txBody>
          <a:bodyPr/>
          <a:lstStyle/>
          <a:p>
            <a:r>
              <a:rPr lang="en-US"/>
              <a:t>Observing strategies</a:t>
            </a:r>
          </a:p>
        </p:txBody>
      </p:sp>
      <p:sp>
        <p:nvSpPr>
          <p:cNvPr id="6" name="TextBox 5"/>
          <p:cNvSpPr txBox="1"/>
          <p:nvPr/>
        </p:nvSpPr>
        <p:spPr>
          <a:xfrm>
            <a:off x="511978" y="1316992"/>
            <a:ext cx="6448892" cy="3416320"/>
          </a:xfrm>
          <a:prstGeom prst="rect">
            <a:avLst/>
          </a:prstGeom>
          <a:solidFill>
            <a:srgbClr val="002060">
              <a:alpha val="53000"/>
            </a:srgbClr>
          </a:solidFill>
        </p:spPr>
        <p:txBody>
          <a:bodyPr wrap="square" rtlCol="0">
            <a:spAutoFit/>
          </a:bodyPr>
          <a:lstStyle/>
          <a:p>
            <a:pPr marL="342900" indent="-342900">
              <a:buFont typeface="Arial" charset="0"/>
              <a:buChar char="•"/>
            </a:pPr>
            <a:r>
              <a:rPr lang="en-US" sz="2400"/>
              <a:t>Pick the right stars: Lines = Doppler information</a:t>
            </a:r>
          </a:p>
          <a:p>
            <a:pPr marL="342900" indent="-342900">
              <a:buFont typeface="Arial" charset="0"/>
              <a:buChar char="•"/>
            </a:pPr>
            <a:r>
              <a:rPr lang="en-US" sz="2400"/>
              <a:t>Hot stars: neutral metal are ionised so very few lines left. Main-sequence O-B-A stars are bad.</a:t>
            </a:r>
          </a:p>
          <a:p>
            <a:pPr marL="342900" indent="-342900">
              <a:buFont typeface="Arial" charset="0"/>
              <a:buChar char="•"/>
            </a:pPr>
            <a:r>
              <a:rPr lang="en-US" sz="2400"/>
              <a:t>M stars are hard because most flux is too red for iodine region.</a:t>
            </a:r>
          </a:p>
          <a:p>
            <a:pPr marL="342900" indent="-342900">
              <a:buFont typeface="Arial" charset="0"/>
              <a:buChar char="•"/>
            </a:pPr>
            <a:r>
              <a:rPr lang="en-US" sz="2400"/>
              <a:t>Iodine-based RV surveys focus on F,G,K stars (“solar type”)</a:t>
            </a:r>
          </a:p>
          <a:p>
            <a:pPr marL="342900" indent="-342900">
              <a:buFont typeface="Arial" charset="0"/>
              <a:buChar char="•"/>
            </a:pPr>
            <a:endParaRPr lang="en-US" sz="2400"/>
          </a:p>
          <a:p>
            <a:pPr marL="342900" indent="-342900">
              <a:buFont typeface="Arial" charset="0"/>
              <a:buChar char="•"/>
            </a:pPr>
            <a:endParaRPr lang="en-US" sz="2400"/>
          </a:p>
        </p:txBody>
      </p:sp>
      <p:pic>
        <p:nvPicPr>
          <p:cNvPr id="7" name="Picture 6"/>
          <p:cNvPicPr>
            <a:picLocks noChangeAspect="1"/>
          </p:cNvPicPr>
          <p:nvPr/>
        </p:nvPicPr>
        <p:blipFill>
          <a:blip r:embed="rId4"/>
          <a:stretch>
            <a:fillRect/>
          </a:stretch>
        </p:blipFill>
        <p:spPr>
          <a:xfrm>
            <a:off x="7258050" y="249944"/>
            <a:ext cx="3638099" cy="6327128"/>
          </a:xfrm>
          <a:prstGeom prst="rect">
            <a:avLst/>
          </a:prstGeom>
        </p:spPr>
      </p:pic>
    </p:spTree>
    <p:extLst>
      <p:ext uri="{BB962C8B-B14F-4D97-AF65-F5344CB8AC3E}">
        <p14:creationId xmlns:p14="http://schemas.microsoft.com/office/powerpoint/2010/main" val="2030730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67300" y="1587500"/>
            <a:ext cx="184666" cy="369332"/>
          </a:xfrm>
          <a:prstGeom prst="rect">
            <a:avLst/>
          </a:prstGeom>
          <a:noFill/>
        </p:spPr>
        <p:txBody>
          <a:bodyPr wrap="none" rtlCol="0">
            <a:spAutoFit/>
          </a:bodyPr>
          <a:lstStyle/>
          <a:p>
            <a:endParaRPr lang="en-US" dirty="0"/>
          </a:p>
        </p:txBody>
      </p:sp>
      <p:sp>
        <p:nvSpPr>
          <p:cNvPr id="9" name="Title 1"/>
          <p:cNvSpPr txBox="1">
            <a:spLocks/>
          </p:cNvSpPr>
          <p:nvPr/>
        </p:nvSpPr>
        <p:spPr>
          <a:xfrm>
            <a:off x="2136000" y="873329"/>
            <a:ext cx="7208705" cy="972008"/>
          </a:xfrm>
          <a:prstGeom prst="rect">
            <a:avLst/>
          </a:prstGeom>
        </p:spPr>
        <p:txBody>
          <a:bodyPr/>
          <a:lstStyle>
            <a:lvl1pPr algn="l" defTabSz="914400" rtl="0" eaLnBrk="1" latinLnBrk="0" hangingPunct="1">
              <a:spcBef>
                <a:spcPct val="0"/>
              </a:spcBef>
              <a:buNone/>
              <a:defRPr sz="3200" b="1" i="0" kern="1200" baseline="0">
                <a:solidFill>
                  <a:schemeClr val="accent4"/>
                </a:solidFill>
                <a:latin typeface="+mj-lt"/>
                <a:ea typeface="+mj-ea"/>
                <a:cs typeface="+mj-cs"/>
              </a:defRPr>
            </a:lvl1pPr>
          </a:lstStyle>
          <a:p>
            <a:pPr>
              <a:defRPr/>
            </a:pPr>
            <a:r>
              <a:rPr lang="en-AU" dirty="0">
                <a:solidFill>
                  <a:srgbClr val="EC6C10"/>
                </a:solidFill>
                <a:latin typeface="Verdana"/>
              </a:rPr>
              <a:t>HD 30177c: A Saturn Analog*</a:t>
            </a:r>
          </a:p>
        </p:txBody>
      </p:sp>
      <p:pic>
        <p:nvPicPr>
          <p:cNvPr id="5" name="Picture 4" descr="a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3727966" cy="767677"/>
          </a:xfrm>
          <a:prstGeom prst="rect">
            <a:avLst/>
          </a:prstGeom>
        </p:spPr>
      </p:pic>
      <p:sp>
        <p:nvSpPr>
          <p:cNvPr id="8" name="TextBox 7"/>
          <p:cNvSpPr txBox="1"/>
          <p:nvPr/>
        </p:nvSpPr>
        <p:spPr>
          <a:xfrm>
            <a:off x="1908350" y="4888013"/>
            <a:ext cx="2913816" cy="1200329"/>
          </a:xfrm>
          <a:prstGeom prst="rect">
            <a:avLst/>
          </a:prstGeom>
          <a:noFill/>
        </p:spPr>
        <p:txBody>
          <a:bodyPr wrap="none" rtlCol="0">
            <a:spAutoFit/>
          </a:bodyPr>
          <a:lstStyle/>
          <a:p>
            <a:r>
              <a:rPr lang="en-US">
                <a:latin typeface="Verdana"/>
              </a:rPr>
              <a:t>Short period “best fit”</a:t>
            </a:r>
          </a:p>
          <a:p>
            <a:r>
              <a:rPr lang="en-US">
                <a:latin typeface="Verdana"/>
              </a:rPr>
              <a:t>P = 19.0 ± 1.7 yr</a:t>
            </a:r>
          </a:p>
          <a:p>
            <a:r>
              <a:rPr lang="en-US">
                <a:latin typeface="Verdana"/>
              </a:rPr>
              <a:t>a = 7.0 ± 0.4 AU</a:t>
            </a:r>
          </a:p>
          <a:p>
            <a:r>
              <a:rPr lang="en-US">
                <a:latin typeface="Verdana"/>
              </a:rPr>
              <a:t>M sin i = 3.0 ± 0.3 M</a:t>
            </a:r>
            <a:r>
              <a:rPr lang="en-US" baseline="-25000">
                <a:latin typeface="Verdana"/>
              </a:rPr>
              <a:t>jup</a:t>
            </a:r>
          </a:p>
        </p:txBody>
      </p:sp>
      <p:sp>
        <p:nvSpPr>
          <p:cNvPr id="12" name="TextBox 11"/>
          <p:cNvSpPr txBox="1"/>
          <p:nvPr/>
        </p:nvSpPr>
        <p:spPr>
          <a:xfrm>
            <a:off x="6486201" y="4888013"/>
            <a:ext cx="3611310" cy="1200329"/>
          </a:xfrm>
          <a:prstGeom prst="rect">
            <a:avLst/>
          </a:prstGeom>
          <a:noFill/>
        </p:spPr>
        <p:txBody>
          <a:bodyPr wrap="none" rtlCol="0">
            <a:spAutoFit/>
          </a:bodyPr>
          <a:lstStyle/>
          <a:p>
            <a:r>
              <a:rPr lang="en-US">
                <a:latin typeface="Verdana"/>
              </a:rPr>
              <a:t>Long period “almost as good”</a:t>
            </a:r>
          </a:p>
          <a:p>
            <a:r>
              <a:rPr lang="en-US">
                <a:latin typeface="Verdana"/>
              </a:rPr>
              <a:t>P = 31.9 ± 6.7 yr</a:t>
            </a:r>
          </a:p>
          <a:p>
            <a:r>
              <a:rPr lang="en-US">
                <a:latin typeface="Verdana"/>
              </a:rPr>
              <a:t>a = 9.9 ± 1.4 AU</a:t>
            </a:r>
          </a:p>
          <a:p>
            <a:r>
              <a:rPr lang="en-US">
                <a:latin typeface="Verdana"/>
              </a:rPr>
              <a:t>M sin i = 6.4 ± 3.3 M</a:t>
            </a:r>
            <a:r>
              <a:rPr lang="en-US" baseline="-25000">
                <a:latin typeface="Verdana"/>
              </a:rPr>
              <a:t>jup</a:t>
            </a:r>
          </a:p>
        </p:txBody>
      </p:sp>
      <p:sp>
        <p:nvSpPr>
          <p:cNvPr id="10" name="TextBox 9"/>
          <p:cNvSpPr txBox="1"/>
          <p:nvPr/>
        </p:nvSpPr>
        <p:spPr>
          <a:xfrm>
            <a:off x="3729841" y="6178909"/>
            <a:ext cx="1803699" cy="246221"/>
          </a:xfrm>
          <a:prstGeom prst="rect">
            <a:avLst/>
          </a:prstGeom>
          <a:noFill/>
        </p:spPr>
        <p:txBody>
          <a:bodyPr wrap="none" rtlCol="0">
            <a:spAutoFit/>
          </a:bodyPr>
          <a:lstStyle/>
          <a:p>
            <a:r>
              <a:rPr lang="en-US" sz="1000">
                <a:latin typeface="Verdana"/>
              </a:rPr>
              <a:t>Wittenmyer et al. (2017)</a:t>
            </a:r>
          </a:p>
        </p:txBody>
      </p:sp>
      <p:pic>
        <p:nvPicPr>
          <p:cNvPr id="2" name="Picture 1" descr="Screen Shot 2016-11-25 at 2.38.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707" y="1993709"/>
            <a:ext cx="3886832" cy="2654866"/>
          </a:xfrm>
          <a:prstGeom prst="rect">
            <a:avLst/>
          </a:prstGeom>
        </p:spPr>
      </p:pic>
      <p:pic>
        <p:nvPicPr>
          <p:cNvPr id="3" name="Picture 2" descr="Screen Shot 2016-11-25 at 2.37.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351" y="2038809"/>
            <a:ext cx="3826799" cy="2538004"/>
          </a:xfrm>
          <a:prstGeom prst="rect">
            <a:avLst/>
          </a:prstGeom>
        </p:spPr>
      </p:pic>
      <p:sp>
        <p:nvSpPr>
          <p:cNvPr id="11" name="TextBox 10"/>
          <p:cNvSpPr txBox="1"/>
          <p:nvPr/>
        </p:nvSpPr>
        <p:spPr>
          <a:xfrm>
            <a:off x="2344382" y="1562336"/>
            <a:ext cx="6048551" cy="338554"/>
          </a:xfrm>
          <a:prstGeom prst="rect">
            <a:avLst/>
          </a:prstGeom>
          <a:noFill/>
        </p:spPr>
        <p:txBody>
          <a:bodyPr wrap="none" rtlCol="0">
            <a:spAutoFit/>
          </a:bodyPr>
          <a:lstStyle/>
          <a:p>
            <a:r>
              <a:rPr lang="en-US" sz="1600"/>
              <a:t>*(In the sense of orbiting around 10ish AU – not a Saturn-mass planet)</a:t>
            </a:r>
          </a:p>
        </p:txBody>
      </p:sp>
    </p:spTree>
    <p:extLst>
      <p:ext uri="{BB962C8B-B14F-4D97-AF65-F5344CB8AC3E}">
        <p14:creationId xmlns:p14="http://schemas.microsoft.com/office/powerpoint/2010/main" val="20160441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67300" y="1587500"/>
            <a:ext cx="184666" cy="369332"/>
          </a:xfrm>
          <a:prstGeom prst="rect">
            <a:avLst/>
          </a:prstGeom>
          <a:noFill/>
        </p:spPr>
        <p:txBody>
          <a:bodyPr wrap="none" rtlCol="0">
            <a:spAutoFit/>
          </a:bodyPr>
          <a:lstStyle/>
          <a:p>
            <a:endParaRPr lang="en-US" dirty="0"/>
          </a:p>
        </p:txBody>
      </p:sp>
      <p:sp>
        <p:nvSpPr>
          <p:cNvPr id="9" name="Title 1"/>
          <p:cNvSpPr txBox="1">
            <a:spLocks/>
          </p:cNvSpPr>
          <p:nvPr/>
        </p:nvSpPr>
        <p:spPr>
          <a:xfrm>
            <a:off x="2136000" y="873329"/>
            <a:ext cx="7208705" cy="972008"/>
          </a:xfrm>
          <a:prstGeom prst="rect">
            <a:avLst/>
          </a:prstGeom>
        </p:spPr>
        <p:txBody>
          <a:bodyPr/>
          <a:lstStyle>
            <a:lvl1pPr algn="l" defTabSz="914400" rtl="0" eaLnBrk="1" latinLnBrk="0" hangingPunct="1">
              <a:spcBef>
                <a:spcPct val="0"/>
              </a:spcBef>
              <a:buNone/>
              <a:defRPr sz="3200" b="1" i="0" kern="1200" baseline="0">
                <a:solidFill>
                  <a:schemeClr val="accent4"/>
                </a:solidFill>
                <a:latin typeface="+mj-lt"/>
                <a:ea typeface="+mj-ea"/>
                <a:cs typeface="+mj-cs"/>
              </a:defRPr>
            </a:lvl1pPr>
          </a:lstStyle>
          <a:p>
            <a:pPr>
              <a:defRPr/>
            </a:pPr>
            <a:r>
              <a:rPr lang="en-AU" dirty="0">
                <a:solidFill>
                  <a:srgbClr val="EC6C10"/>
                </a:solidFill>
                <a:latin typeface="Verdana"/>
              </a:rPr>
              <a:t>HD 30177c: A Saturn Analog</a:t>
            </a:r>
          </a:p>
        </p:txBody>
      </p:sp>
      <p:pic>
        <p:nvPicPr>
          <p:cNvPr id="5" name="Picture 4" descr="a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3727966" cy="767677"/>
          </a:xfrm>
          <a:prstGeom prst="rect">
            <a:avLst/>
          </a:prstGeom>
        </p:spPr>
      </p:pic>
      <p:sp>
        <p:nvSpPr>
          <p:cNvPr id="8" name="TextBox 7"/>
          <p:cNvSpPr txBox="1"/>
          <p:nvPr/>
        </p:nvSpPr>
        <p:spPr>
          <a:xfrm>
            <a:off x="1649332" y="5397714"/>
            <a:ext cx="4359335" cy="923330"/>
          </a:xfrm>
          <a:prstGeom prst="rect">
            <a:avLst/>
          </a:prstGeom>
          <a:noFill/>
        </p:spPr>
        <p:txBody>
          <a:bodyPr wrap="none" rtlCol="0">
            <a:spAutoFit/>
          </a:bodyPr>
          <a:lstStyle/>
          <a:p>
            <a:r>
              <a:rPr lang="en-US">
                <a:latin typeface="Verdana"/>
              </a:rPr>
              <a:t>Two solutions – Dynamical stability</a:t>
            </a:r>
          </a:p>
          <a:p>
            <a:r>
              <a:rPr lang="en-US" dirty="0">
                <a:latin typeface="Verdana"/>
              </a:rPr>
              <a:t>shows that shorter period “best fit” </a:t>
            </a:r>
          </a:p>
          <a:p>
            <a:r>
              <a:rPr lang="en-US" dirty="0">
                <a:latin typeface="Verdana"/>
              </a:rPr>
              <a:t>is </a:t>
            </a:r>
            <a:r>
              <a:rPr lang="en-US" dirty="0" err="1">
                <a:latin typeface="Verdana"/>
              </a:rPr>
              <a:t>disfavoured</a:t>
            </a:r>
            <a:r>
              <a:rPr lang="en-US" dirty="0">
                <a:latin typeface="Verdana"/>
              </a:rPr>
              <a:t>.</a:t>
            </a:r>
          </a:p>
        </p:txBody>
      </p:sp>
      <p:sp>
        <p:nvSpPr>
          <p:cNvPr id="10" name="TextBox 9"/>
          <p:cNvSpPr txBox="1"/>
          <p:nvPr/>
        </p:nvSpPr>
        <p:spPr>
          <a:xfrm>
            <a:off x="4674859" y="6529850"/>
            <a:ext cx="1803699" cy="246221"/>
          </a:xfrm>
          <a:prstGeom prst="rect">
            <a:avLst/>
          </a:prstGeom>
          <a:noFill/>
        </p:spPr>
        <p:txBody>
          <a:bodyPr wrap="none" rtlCol="0">
            <a:spAutoFit/>
          </a:bodyPr>
          <a:lstStyle/>
          <a:p>
            <a:r>
              <a:rPr lang="en-US" sz="1000">
                <a:latin typeface="Verdana"/>
              </a:rPr>
              <a:t>Wittenmyer et al. (2017)</a:t>
            </a:r>
          </a:p>
        </p:txBody>
      </p:sp>
      <p:pic>
        <p:nvPicPr>
          <p:cNvPr id="6" name="Picture 5" descr="HD30177_lifetime-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128" y="1478727"/>
            <a:ext cx="4169036" cy="2790925"/>
          </a:xfrm>
          <a:prstGeom prst="rect">
            <a:avLst/>
          </a:prstGeom>
        </p:spPr>
      </p:pic>
      <p:pic>
        <p:nvPicPr>
          <p:cNvPr id="13" name="Picture 12" descr="HD30177_long_period-eps-converted-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128" y="4145880"/>
            <a:ext cx="4117872" cy="2712120"/>
          </a:xfrm>
          <a:prstGeom prst="rect">
            <a:avLst/>
          </a:prstGeom>
        </p:spPr>
      </p:pic>
      <p:sp>
        <p:nvSpPr>
          <p:cNvPr id="15" name="TextBox 14"/>
          <p:cNvSpPr txBox="1"/>
          <p:nvPr/>
        </p:nvSpPr>
        <p:spPr>
          <a:xfrm>
            <a:off x="8139341" y="2098237"/>
            <a:ext cx="1942810" cy="276999"/>
          </a:xfrm>
          <a:prstGeom prst="rect">
            <a:avLst/>
          </a:prstGeom>
          <a:noFill/>
        </p:spPr>
        <p:txBody>
          <a:bodyPr wrap="none" rtlCol="0">
            <a:spAutoFit/>
          </a:bodyPr>
          <a:lstStyle/>
          <a:p>
            <a:r>
              <a:rPr lang="en-US" sz="1200">
                <a:solidFill>
                  <a:srgbClr val="FF0000"/>
                </a:solidFill>
                <a:latin typeface="Verdana"/>
              </a:rPr>
              <a:t>Short period: Unstable</a:t>
            </a:r>
          </a:p>
        </p:txBody>
      </p:sp>
      <p:sp>
        <p:nvSpPr>
          <p:cNvPr id="16" name="TextBox 15"/>
          <p:cNvSpPr txBox="1"/>
          <p:nvPr/>
        </p:nvSpPr>
        <p:spPr>
          <a:xfrm>
            <a:off x="8239606" y="4507140"/>
            <a:ext cx="1710725" cy="276999"/>
          </a:xfrm>
          <a:prstGeom prst="rect">
            <a:avLst/>
          </a:prstGeom>
          <a:noFill/>
        </p:spPr>
        <p:txBody>
          <a:bodyPr wrap="none" rtlCol="0">
            <a:spAutoFit/>
          </a:bodyPr>
          <a:lstStyle/>
          <a:p>
            <a:r>
              <a:rPr lang="en-US" sz="1200">
                <a:solidFill>
                  <a:srgbClr val="FF0000"/>
                </a:solidFill>
                <a:latin typeface="Verdana"/>
              </a:rPr>
              <a:t>Long period: Stable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6196" y="1478727"/>
            <a:ext cx="4176919" cy="3807492"/>
          </a:xfrm>
          <a:prstGeom prst="rect">
            <a:avLst/>
          </a:prstGeom>
        </p:spPr>
      </p:pic>
    </p:spTree>
    <p:extLst>
      <p:ext uri="{BB962C8B-B14F-4D97-AF65-F5344CB8AC3E}">
        <p14:creationId xmlns:p14="http://schemas.microsoft.com/office/powerpoint/2010/main" val="17559648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67300" y="1587500"/>
            <a:ext cx="184666" cy="369332"/>
          </a:xfrm>
          <a:prstGeom prst="rect">
            <a:avLst/>
          </a:prstGeom>
          <a:noFill/>
        </p:spPr>
        <p:txBody>
          <a:bodyPr wrap="none" rtlCol="0">
            <a:spAutoFit/>
          </a:bodyPr>
          <a:lstStyle/>
          <a:p>
            <a:endParaRPr lang="en-US" dirty="0"/>
          </a:p>
        </p:txBody>
      </p:sp>
      <p:sp>
        <p:nvSpPr>
          <p:cNvPr id="9" name="Title 1"/>
          <p:cNvSpPr txBox="1">
            <a:spLocks/>
          </p:cNvSpPr>
          <p:nvPr/>
        </p:nvSpPr>
        <p:spPr>
          <a:xfrm>
            <a:off x="1878086" y="767676"/>
            <a:ext cx="7208705" cy="972008"/>
          </a:xfrm>
          <a:prstGeom prst="rect">
            <a:avLst/>
          </a:prstGeom>
        </p:spPr>
        <p:txBody>
          <a:bodyPr/>
          <a:lstStyle>
            <a:lvl1pPr algn="l" defTabSz="914400" rtl="0" eaLnBrk="1" latinLnBrk="0" hangingPunct="1">
              <a:spcBef>
                <a:spcPct val="0"/>
              </a:spcBef>
              <a:buNone/>
              <a:defRPr sz="3200" b="1" i="0" kern="1200" baseline="0">
                <a:solidFill>
                  <a:schemeClr val="accent4"/>
                </a:solidFill>
                <a:latin typeface="+mj-lt"/>
                <a:ea typeface="+mj-ea"/>
                <a:cs typeface="+mj-cs"/>
              </a:defRPr>
            </a:lvl1pPr>
          </a:lstStyle>
          <a:p>
            <a:pPr>
              <a:defRPr/>
            </a:pPr>
            <a:r>
              <a:rPr lang="en-AU" sz="2600" dirty="0">
                <a:solidFill>
                  <a:srgbClr val="EC6C10"/>
                </a:solidFill>
                <a:latin typeface="Verdana"/>
              </a:rPr>
              <a:t>How well do the tested configurations fit the data?</a:t>
            </a:r>
          </a:p>
        </p:txBody>
      </p:sp>
      <p:pic>
        <p:nvPicPr>
          <p:cNvPr id="5" name="Picture 4" descr="a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3727966" cy="767677"/>
          </a:xfrm>
          <a:prstGeom prst="rect">
            <a:avLst/>
          </a:prstGeom>
        </p:spPr>
      </p:pic>
      <p:sp>
        <p:nvSpPr>
          <p:cNvPr id="10" name="TextBox 9"/>
          <p:cNvSpPr txBox="1"/>
          <p:nvPr/>
        </p:nvSpPr>
        <p:spPr>
          <a:xfrm>
            <a:off x="4674859" y="6529850"/>
            <a:ext cx="1849597" cy="246221"/>
          </a:xfrm>
          <a:prstGeom prst="rect">
            <a:avLst/>
          </a:prstGeom>
          <a:noFill/>
        </p:spPr>
        <p:txBody>
          <a:bodyPr wrap="none" rtlCol="0">
            <a:spAutoFit/>
          </a:bodyPr>
          <a:lstStyle/>
          <a:p>
            <a:r>
              <a:rPr lang="en-US" sz="1000">
                <a:latin typeface="Verdana"/>
              </a:rPr>
              <a:t>Wittenmyer et al. (2016f)</a:t>
            </a:r>
          </a:p>
        </p:txBody>
      </p:sp>
      <p:sp>
        <p:nvSpPr>
          <p:cNvPr id="12" name="TextBox 11"/>
          <p:cNvSpPr txBox="1"/>
          <p:nvPr/>
        </p:nvSpPr>
        <p:spPr>
          <a:xfrm>
            <a:off x="1704448" y="5883519"/>
            <a:ext cx="7259423" cy="646331"/>
          </a:xfrm>
          <a:prstGeom prst="rect">
            <a:avLst/>
          </a:prstGeom>
          <a:noFill/>
        </p:spPr>
        <p:txBody>
          <a:bodyPr wrap="none" rtlCol="0">
            <a:spAutoFit/>
          </a:bodyPr>
          <a:lstStyle/>
          <a:p>
            <a:r>
              <a:rPr lang="en-US" dirty="0">
                <a:latin typeface="Verdana"/>
              </a:rPr>
              <a:t>Lifetime as function of </a:t>
            </a:r>
            <a:r>
              <a:rPr lang="en-US" b="1" dirty="0">
                <a:latin typeface="Verdana"/>
              </a:rPr>
              <a:t>mean</a:t>
            </a:r>
            <a:r>
              <a:rPr lang="en-US" dirty="0">
                <a:latin typeface="Verdana"/>
              </a:rPr>
              <a:t> eccentricity of the two planets, </a:t>
            </a:r>
          </a:p>
          <a:p>
            <a:r>
              <a:rPr lang="en-US" dirty="0">
                <a:latin typeface="Verdana"/>
              </a:rPr>
              <a:t>and period ratios.  Darker </a:t>
            </a:r>
            <a:r>
              <a:rPr lang="en-US" dirty="0" err="1">
                <a:latin typeface="Verdana"/>
              </a:rPr>
              <a:t>colours</a:t>
            </a:r>
            <a:r>
              <a:rPr lang="en-US" dirty="0">
                <a:latin typeface="Verdana"/>
              </a:rPr>
              <a:t> are better fits.</a:t>
            </a:r>
          </a:p>
        </p:txBody>
      </p:sp>
      <p:sp>
        <p:nvSpPr>
          <p:cNvPr id="11" name="TextBox 10"/>
          <p:cNvSpPr txBox="1"/>
          <p:nvPr/>
        </p:nvSpPr>
        <p:spPr>
          <a:xfrm>
            <a:off x="8140557" y="1956832"/>
            <a:ext cx="2411238" cy="1477328"/>
          </a:xfrm>
          <a:prstGeom prst="rect">
            <a:avLst/>
          </a:prstGeom>
          <a:noFill/>
        </p:spPr>
        <p:txBody>
          <a:bodyPr wrap="none" rtlCol="0">
            <a:spAutoFit/>
          </a:bodyPr>
          <a:lstStyle/>
          <a:p>
            <a:r>
              <a:rPr lang="en-US" dirty="0"/>
              <a:t>Long-period solution</a:t>
            </a:r>
          </a:p>
          <a:p>
            <a:endParaRPr lang="en-US" dirty="0"/>
          </a:p>
          <a:p>
            <a:endParaRPr lang="en-US" dirty="0"/>
          </a:p>
          <a:p>
            <a:r>
              <a:rPr lang="en-US" dirty="0"/>
              <a:t>Video credit:</a:t>
            </a:r>
          </a:p>
          <a:p>
            <a:r>
              <a:rPr lang="en-US" dirty="0"/>
              <a:t>Matthew </a:t>
            </a:r>
            <a:r>
              <a:rPr lang="en-US" dirty="0" err="1"/>
              <a:t>Mengel</a:t>
            </a:r>
            <a:r>
              <a:rPr lang="en-US" dirty="0"/>
              <a:t> (USQ)</a:t>
            </a:r>
          </a:p>
        </p:txBody>
      </p:sp>
      <p:pic>
        <p:nvPicPr>
          <p:cNvPr id="14" name="Picture 13" descr="HD30177_long_period-eps-converted-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036" y="2191385"/>
            <a:ext cx="5239806" cy="345105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296" y="2386015"/>
            <a:ext cx="4319705" cy="3082548"/>
          </a:xfrm>
          <a:prstGeom prst="rect">
            <a:avLst/>
          </a:prstGeom>
        </p:spPr>
      </p:pic>
    </p:spTree>
    <p:extLst>
      <p:ext uri="{BB962C8B-B14F-4D97-AF65-F5344CB8AC3E}">
        <p14:creationId xmlns:p14="http://schemas.microsoft.com/office/powerpoint/2010/main" val="13523520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67300" y="1587500"/>
            <a:ext cx="184666" cy="369332"/>
          </a:xfrm>
          <a:prstGeom prst="rect">
            <a:avLst/>
          </a:prstGeom>
          <a:noFill/>
        </p:spPr>
        <p:txBody>
          <a:bodyPr wrap="none" rtlCol="0">
            <a:spAutoFit/>
          </a:bodyPr>
          <a:lstStyle/>
          <a:p>
            <a:endParaRPr lang="en-US" dirty="0"/>
          </a:p>
        </p:txBody>
      </p:sp>
      <p:sp>
        <p:nvSpPr>
          <p:cNvPr id="9" name="Title 1"/>
          <p:cNvSpPr txBox="1">
            <a:spLocks/>
          </p:cNvSpPr>
          <p:nvPr/>
        </p:nvSpPr>
        <p:spPr>
          <a:xfrm>
            <a:off x="1729405" y="199099"/>
            <a:ext cx="7335827" cy="807768"/>
          </a:xfrm>
          <a:prstGeom prst="rect">
            <a:avLst/>
          </a:prstGeom>
        </p:spPr>
        <p:txBody>
          <a:bodyPr/>
          <a:lstStyle>
            <a:lvl1pPr algn="l" defTabSz="914400" rtl="0" eaLnBrk="1" latinLnBrk="0" hangingPunct="1">
              <a:spcBef>
                <a:spcPct val="0"/>
              </a:spcBef>
              <a:buNone/>
              <a:defRPr sz="3200" b="1" i="0" kern="1200" baseline="0">
                <a:solidFill>
                  <a:schemeClr val="accent4"/>
                </a:solidFill>
                <a:latin typeface="+mj-lt"/>
                <a:ea typeface="+mj-ea"/>
                <a:cs typeface="+mj-cs"/>
              </a:defRPr>
            </a:lvl1pPr>
          </a:lstStyle>
          <a:p>
            <a:pPr>
              <a:defRPr/>
            </a:pPr>
            <a:r>
              <a:rPr lang="en-AU" sz="2800" dirty="0">
                <a:solidFill>
                  <a:srgbClr val="EC6C10"/>
                </a:solidFill>
                <a:latin typeface="Verdana"/>
              </a:rPr>
              <a:t>We’re not the only ones doing this</a:t>
            </a:r>
          </a:p>
        </p:txBody>
      </p:sp>
      <p:sp>
        <p:nvSpPr>
          <p:cNvPr id="8" name="TextBox 7"/>
          <p:cNvSpPr txBox="1"/>
          <p:nvPr/>
        </p:nvSpPr>
        <p:spPr>
          <a:xfrm>
            <a:off x="1873282" y="5578960"/>
            <a:ext cx="7261069" cy="646331"/>
          </a:xfrm>
          <a:prstGeom prst="rect">
            <a:avLst/>
          </a:prstGeom>
          <a:noFill/>
        </p:spPr>
        <p:txBody>
          <a:bodyPr wrap="square" rtlCol="0">
            <a:spAutoFit/>
          </a:bodyPr>
          <a:lstStyle/>
          <a:p>
            <a:r>
              <a:rPr lang="en-US" dirty="0">
                <a:latin typeface="Verdana"/>
              </a:rPr>
              <a:t>Best fit dynamically unstable. (blue triangle)</a:t>
            </a:r>
          </a:p>
          <a:p>
            <a:r>
              <a:rPr lang="en-US" dirty="0">
                <a:latin typeface="Verdana"/>
              </a:rPr>
              <a:t>Stable fits (black squares) </a:t>
            </a:r>
            <a:r>
              <a:rPr lang="en-US" dirty="0" err="1">
                <a:latin typeface="Verdana"/>
              </a:rPr>
              <a:t>centred</a:t>
            </a:r>
            <a:r>
              <a:rPr lang="en-US" dirty="0">
                <a:latin typeface="Verdana"/>
              </a:rPr>
              <a:t> on 5:2 MMR</a:t>
            </a:r>
          </a:p>
        </p:txBody>
      </p:sp>
      <p:sp>
        <p:nvSpPr>
          <p:cNvPr id="6" name="TextBox 5"/>
          <p:cNvSpPr txBox="1"/>
          <p:nvPr/>
        </p:nvSpPr>
        <p:spPr>
          <a:xfrm>
            <a:off x="1832225" y="883578"/>
            <a:ext cx="5551648" cy="369332"/>
          </a:xfrm>
          <a:prstGeom prst="rect">
            <a:avLst/>
          </a:prstGeom>
          <a:noFill/>
        </p:spPr>
        <p:txBody>
          <a:bodyPr wrap="none" rtlCol="0">
            <a:spAutoFit/>
          </a:bodyPr>
          <a:lstStyle/>
          <a:p>
            <a:r>
              <a:rPr lang="en-US" dirty="0"/>
              <a:t>HD 181433 system (</a:t>
            </a:r>
            <a:r>
              <a:rPr lang="en-US" dirty="0" err="1"/>
              <a:t>Campanella</a:t>
            </a:r>
            <a:r>
              <a:rPr lang="en-US" dirty="0"/>
              <a:t> 2011, MNRAS 418, 1028)</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049" y="1449998"/>
            <a:ext cx="5202059" cy="3973795"/>
          </a:xfrm>
          <a:prstGeom prst="rect">
            <a:avLst/>
          </a:prstGeom>
        </p:spPr>
      </p:pic>
    </p:spTree>
    <p:extLst>
      <p:ext uri="{BB962C8B-B14F-4D97-AF65-F5344CB8AC3E}">
        <p14:creationId xmlns:p14="http://schemas.microsoft.com/office/powerpoint/2010/main" val="37402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67300" y="1587500"/>
            <a:ext cx="184666" cy="369332"/>
          </a:xfrm>
          <a:prstGeom prst="rect">
            <a:avLst/>
          </a:prstGeom>
          <a:noFill/>
        </p:spPr>
        <p:txBody>
          <a:bodyPr wrap="none" rtlCol="0">
            <a:spAutoFit/>
          </a:bodyPr>
          <a:lstStyle/>
          <a:p>
            <a:endParaRPr lang="en-US" dirty="0"/>
          </a:p>
        </p:txBody>
      </p:sp>
      <p:sp>
        <p:nvSpPr>
          <p:cNvPr id="9" name="Title 1"/>
          <p:cNvSpPr txBox="1">
            <a:spLocks/>
          </p:cNvSpPr>
          <p:nvPr/>
        </p:nvSpPr>
        <p:spPr>
          <a:xfrm>
            <a:off x="1729405" y="199099"/>
            <a:ext cx="7335827" cy="807768"/>
          </a:xfrm>
          <a:prstGeom prst="rect">
            <a:avLst/>
          </a:prstGeom>
        </p:spPr>
        <p:txBody>
          <a:bodyPr/>
          <a:lstStyle>
            <a:lvl1pPr algn="l" defTabSz="914400" rtl="0" eaLnBrk="1" latinLnBrk="0" hangingPunct="1">
              <a:spcBef>
                <a:spcPct val="0"/>
              </a:spcBef>
              <a:buNone/>
              <a:defRPr sz="3200" b="1" i="0" kern="1200" baseline="0">
                <a:solidFill>
                  <a:schemeClr val="accent4"/>
                </a:solidFill>
                <a:latin typeface="+mj-lt"/>
                <a:ea typeface="+mj-ea"/>
                <a:cs typeface="+mj-cs"/>
              </a:defRPr>
            </a:lvl1pPr>
          </a:lstStyle>
          <a:p>
            <a:pPr>
              <a:defRPr/>
            </a:pPr>
            <a:r>
              <a:rPr lang="en-AU" sz="2800" dirty="0">
                <a:solidFill>
                  <a:srgbClr val="EC6C10"/>
                </a:solidFill>
                <a:latin typeface="Verdana"/>
              </a:rPr>
              <a:t>We’re not the only ones doing this</a:t>
            </a:r>
          </a:p>
        </p:txBody>
      </p:sp>
      <p:sp>
        <p:nvSpPr>
          <p:cNvPr id="8" name="TextBox 7"/>
          <p:cNvSpPr txBox="1"/>
          <p:nvPr/>
        </p:nvSpPr>
        <p:spPr>
          <a:xfrm>
            <a:off x="2132935" y="5188541"/>
            <a:ext cx="7261069" cy="923330"/>
          </a:xfrm>
          <a:prstGeom prst="rect">
            <a:avLst/>
          </a:prstGeom>
          <a:noFill/>
        </p:spPr>
        <p:txBody>
          <a:bodyPr wrap="square" rtlCol="0">
            <a:spAutoFit/>
          </a:bodyPr>
          <a:lstStyle/>
          <a:p>
            <a:r>
              <a:rPr lang="en-US" dirty="0">
                <a:latin typeface="Verdana"/>
              </a:rPr>
              <a:t>Combining dynamical stability tests with goodness of fit.</a:t>
            </a:r>
          </a:p>
          <a:p>
            <a:r>
              <a:rPr lang="en-US" dirty="0">
                <a:latin typeface="Verdana"/>
              </a:rPr>
              <a:t>Best fit to radial velocity data is unstable.</a:t>
            </a:r>
          </a:p>
          <a:p>
            <a:r>
              <a:rPr lang="en-US" dirty="0">
                <a:latin typeface="Verdana"/>
              </a:rPr>
              <a:t>But stable fits are found ~1 sigma away (grey regions)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226" y="1772167"/>
            <a:ext cx="8546431" cy="3416375"/>
          </a:xfrm>
          <a:prstGeom prst="rect">
            <a:avLst/>
          </a:prstGeom>
        </p:spPr>
      </p:pic>
      <p:sp>
        <p:nvSpPr>
          <p:cNvPr id="6" name="TextBox 5"/>
          <p:cNvSpPr txBox="1"/>
          <p:nvPr/>
        </p:nvSpPr>
        <p:spPr>
          <a:xfrm>
            <a:off x="1832226" y="883579"/>
            <a:ext cx="6556347" cy="430887"/>
          </a:xfrm>
          <a:prstGeom prst="rect">
            <a:avLst/>
          </a:prstGeom>
          <a:noFill/>
        </p:spPr>
        <p:txBody>
          <a:bodyPr wrap="none" rtlCol="0">
            <a:spAutoFit/>
          </a:bodyPr>
          <a:lstStyle/>
          <a:p>
            <a:r>
              <a:rPr lang="en-US" sz="2200" dirty="0"/>
              <a:t>Eta </a:t>
            </a:r>
            <a:r>
              <a:rPr lang="en-US" sz="2200" dirty="0" err="1"/>
              <a:t>Ceti</a:t>
            </a:r>
            <a:r>
              <a:rPr lang="en-US" sz="2200" dirty="0"/>
              <a:t> candidate 2:1 resonant system (</a:t>
            </a:r>
            <a:r>
              <a:rPr lang="en-US" sz="2200" dirty="0" err="1"/>
              <a:t>Trifonov</a:t>
            </a:r>
            <a:r>
              <a:rPr lang="en-US" sz="2200" dirty="0"/>
              <a:t>+ 2014)</a:t>
            </a:r>
          </a:p>
        </p:txBody>
      </p:sp>
    </p:spTree>
    <p:extLst>
      <p:ext uri="{BB962C8B-B14F-4D97-AF65-F5344CB8AC3E}">
        <p14:creationId xmlns:p14="http://schemas.microsoft.com/office/powerpoint/2010/main" val="14747131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360" y="766550"/>
            <a:ext cx="7772399" cy="5858397"/>
          </a:xfr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a:t>
            </a:r>
          </a:p>
        </p:txBody>
      </p:sp>
      <p:sp>
        <p:nvSpPr>
          <p:cNvPr id="8" name="TextBox 7"/>
          <p:cNvSpPr txBox="1"/>
          <p:nvPr/>
        </p:nvSpPr>
        <p:spPr>
          <a:xfrm>
            <a:off x="9098280" y="5463540"/>
            <a:ext cx="2448299" cy="369332"/>
          </a:xfrm>
          <a:prstGeom prst="rect">
            <a:avLst/>
          </a:prstGeom>
          <a:noFill/>
        </p:spPr>
        <p:txBody>
          <a:bodyPr wrap="none" rtlCol="0">
            <a:spAutoFit/>
          </a:bodyPr>
          <a:lstStyle/>
          <a:p>
            <a:r>
              <a:rPr lang="en-US"/>
              <a:t>Credit: Annelies Mortier</a:t>
            </a:r>
          </a:p>
        </p:txBody>
      </p:sp>
    </p:spTree>
    <p:extLst>
      <p:ext uri="{BB962C8B-B14F-4D97-AF65-F5344CB8AC3E}">
        <p14:creationId xmlns:p14="http://schemas.microsoft.com/office/powerpoint/2010/main" val="2076853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flipV="1">
            <a:off x="3925888" y="2645524"/>
            <a:ext cx="3649662" cy="2643276"/>
          </a:xfrm>
          <a:prstGeom prst="rect">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356" y="769246"/>
            <a:ext cx="8186404" cy="5957070"/>
          </a:xfrm>
          <a:prstGeom prst="rect">
            <a:avLst/>
          </a:prstGeom>
        </p:spPr>
      </p:pic>
      <p:sp>
        <p:nvSpPr>
          <p:cNvPr id="10" name="TextBox 9"/>
          <p:cNvSpPr txBox="1"/>
          <p:nvPr/>
        </p:nvSpPr>
        <p:spPr>
          <a:xfrm>
            <a:off x="9098280" y="5463540"/>
            <a:ext cx="2448299" cy="369332"/>
          </a:xfrm>
          <a:prstGeom prst="rect">
            <a:avLst/>
          </a:prstGeom>
          <a:noFill/>
        </p:spPr>
        <p:txBody>
          <a:bodyPr wrap="none" rtlCol="0">
            <a:spAutoFit/>
          </a:bodyPr>
          <a:lstStyle/>
          <a:p>
            <a:r>
              <a:rPr lang="en-US"/>
              <a:t>Credit: Annelies Mortier</a:t>
            </a:r>
          </a:p>
        </p:txBody>
      </p:sp>
    </p:spTree>
    <p:extLst>
      <p:ext uri="{BB962C8B-B14F-4D97-AF65-F5344CB8AC3E}">
        <p14:creationId xmlns:p14="http://schemas.microsoft.com/office/powerpoint/2010/main" val="1601832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 rv “jitter”</a:t>
            </a:r>
          </a:p>
        </p:txBody>
      </p:sp>
      <p:sp>
        <p:nvSpPr>
          <p:cNvPr id="10" name="TextBox 9"/>
          <p:cNvSpPr txBox="1"/>
          <p:nvPr/>
        </p:nvSpPr>
        <p:spPr>
          <a:xfrm>
            <a:off x="9075420" y="6439018"/>
            <a:ext cx="2117759" cy="369332"/>
          </a:xfrm>
          <a:prstGeom prst="rect">
            <a:avLst/>
          </a:prstGeom>
          <a:noFill/>
        </p:spPr>
        <p:txBody>
          <a:bodyPr wrap="none" rtlCol="0">
            <a:spAutoFit/>
          </a:bodyPr>
          <a:lstStyle/>
          <a:p>
            <a:r>
              <a:rPr lang="en-US"/>
              <a:t>Credit: Sharon Wang</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8731" y="812270"/>
            <a:ext cx="9110864" cy="5577099"/>
          </a:xfrm>
        </p:spPr>
      </p:pic>
    </p:spTree>
    <p:extLst>
      <p:ext uri="{BB962C8B-B14F-4D97-AF65-F5344CB8AC3E}">
        <p14:creationId xmlns:p14="http://schemas.microsoft.com/office/powerpoint/2010/main" val="492537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424283" y="176661"/>
            <a:ext cx="10654460" cy="1456267"/>
          </a:xfrm>
          <a:prstGeom prst="rect">
            <a:avLst/>
          </a:prstGeom>
          <a:effectLst/>
        </p:spPr>
        <p:txBody>
          <a:bodyPr vert="horz" lIns="91440" tIns="45720" rIns="91440" bIns="45720" rtlCol="0" anchor="ctr">
            <a:normAutofit fontScale="92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a:t>
            </a:r>
          </a:p>
          <a:p>
            <a:r>
              <a:rPr lang="en-US"/>
              <a:t>Oscillations </a:t>
            </a:r>
            <a:r>
              <a:rPr lang="mr-IN"/>
              <a:t>–</a:t>
            </a:r>
            <a:r>
              <a:rPr lang="en-US"/>
              <a:t> noise for me, signal for the</a:t>
            </a:r>
          </a:p>
          <a:p>
            <a:r>
              <a:rPr lang="en-US"/>
              <a:t>Seismology people</a:t>
            </a:r>
          </a:p>
        </p:txBody>
      </p:sp>
      <p:pic>
        <p:nvPicPr>
          <p:cNvPr id="7" name="Picture 4" descr="http://www.physics.usyd.edu.au/~bedding/animations/l2m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051" y="2255916"/>
            <a:ext cx="3761833" cy="37618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physics.usyd.edu.au/~bedding/animations/l1m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136" y="2261386"/>
            <a:ext cx="3756363" cy="37563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physics.usyd.edu.au/~bedding/animations/l3m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437" y="2255916"/>
            <a:ext cx="3761833" cy="376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3496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 oscillations</a:t>
            </a:r>
          </a:p>
        </p:txBody>
      </p:sp>
      <p:sp>
        <p:nvSpPr>
          <p:cNvPr id="10" name="TextBox 9"/>
          <p:cNvSpPr txBox="1"/>
          <p:nvPr/>
        </p:nvSpPr>
        <p:spPr>
          <a:xfrm>
            <a:off x="9098280" y="5463540"/>
            <a:ext cx="2448299" cy="369332"/>
          </a:xfrm>
          <a:prstGeom prst="rect">
            <a:avLst/>
          </a:prstGeom>
          <a:noFill/>
        </p:spPr>
        <p:txBody>
          <a:bodyPr wrap="none" rtlCol="0">
            <a:spAutoFit/>
          </a:bodyPr>
          <a:lstStyle/>
          <a:p>
            <a:r>
              <a:rPr lang="en-US"/>
              <a:t>Credit: Annelies Mortier</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2409" y="780371"/>
            <a:ext cx="8197682" cy="5902331"/>
          </a:xfrm>
        </p:spPr>
      </p:pic>
    </p:spTree>
    <p:extLst>
      <p:ext uri="{BB962C8B-B14F-4D97-AF65-F5344CB8AC3E}">
        <p14:creationId xmlns:p14="http://schemas.microsoft.com/office/powerpoint/2010/main" val="1438996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6482"/>
            <a:ext cx="12199171" cy="7624482"/>
          </a:xfrm>
        </p:spPr>
      </p:pic>
      <p:sp>
        <p:nvSpPr>
          <p:cNvPr id="2" name="Title 1"/>
          <p:cNvSpPr>
            <a:spLocks noGrp="1"/>
          </p:cNvSpPr>
          <p:nvPr>
            <p:ph type="title"/>
          </p:nvPr>
        </p:nvSpPr>
        <p:spPr>
          <a:xfrm>
            <a:off x="511978" y="-248074"/>
            <a:ext cx="10654460" cy="1456267"/>
          </a:xfrm>
        </p:spPr>
        <p:txBody>
          <a:bodyPr/>
          <a:lstStyle/>
          <a:p>
            <a:r>
              <a:rPr lang="en-US"/>
              <a:t>Observing strategies: rotation matters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0" y="827355"/>
            <a:ext cx="5327500" cy="4064685"/>
          </a:xfrm>
          <a:prstGeom prst="rect">
            <a:avLst/>
          </a:prstGeom>
        </p:spPr>
      </p:pic>
      <p:pic>
        <p:nvPicPr>
          <p:cNvPr id="8" name="Picture 7"/>
          <p:cNvPicPr>
            <a:picLocks noChangeAspect="1"/>
          </p:cNvPicPr>
          <p:nvPr/>
        </p:nvPicPr>
        <p:blipFill>
          <a:blip r:embed="rId5"/>
          <a:stretch>
            <a:fillRect/>
          </a:stretch>
        </p:blipFill>
        <p:spPr>
          <a:xfrm>
            <a:off x="6118542" y="827355"/>
            <a:ext cx="5488924" cy="4064685"/>
          </a:xfrm>
          <a:prstGeom prst="rect">
            <a:avLst/>
          </a:prstGeom>
        </p:spPr>
      </p:pic>
      <p:sp>
        <p:nvSpPr>
          <p:cNvPr id="3" name="TextBox 2"/>
          <p:cNvSpPr txBox="1"/>
          <p:nvPr/>
        </p:nvSpPr>
        <p:spPr>
          <a:xfrm>
            <a:off x="8595360" y="5052060"/>
            <a:ext cx="1513748" cy="369332"/>
          </a:xfrm>
          <a:prstGeom prst="rect">
            <a:avLst/>
          </a:prstGeom>
          <a:noFill/>
        </p:spPr>
        <p:txBody>
          <a:bodyPr wrap="none" rtlCol="0">
            <a:spAutoFit/>
          </a:bodyPr>
          <a:lstStyle/>
          <a:p>
            <a:r>
              <a:rPr lang="en-US"/>
              <a:t>Reiners+ 2010</a:t>
            </a:r>
          </a:p>
        </p:txBody>
      </p:sp>
      <p:sp>
        <p:nvSpPr>
          <p:cNvPr id="9" name="TextBox 8"/>
          <p:cNvSpPr txBox="1"/>
          <p:nvPr/>
        </p:nvSpPr>
        <p:spPr>
          <a:xfrm>
            <a:off x="651510" y="4913561"/>
            <a:ext cx="3252237" cy="323165"/>
          </a:xfrm>
          <a:prstGeom prst="rect">
            <a:avLst/>
          </a:prstGeom>
          <a:noFill/>
        </p:spPr>
        <p:txBody>
          <a:bodyPr wrap="none" rtlCol="0">
            <a:spAutoFit/>
          </a:bodyPr>
          <a:lstStyle/>
          <a:p>
            <a:r>
              <a:rPr lang="en-US" sz="1500"/>
              <a:t>https://slideplayer.com/slide/7474039/</a:t>
            </a:r>
          </a:p>
        </p:txBody>
      </p:sp>
    </p:spTree>
    <p:extLst>
      <p:ext uri="{BB962C8B-B14F-4D97-AF65-F5344CB8AC3E}">
        <p14:creationId xmlns:p14="http://schemas.microsoft.com/office/powerpoint/2010/main" val="8032122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 oscillations</a:t>
            </a:r>
          </a:p>
        </p:txBody>
      </p:sp>
      <p:sp>
        <p:nvSpPr>
          <p:cNvPr id="10" name="TextBox 9"/>
          <p:cNvSpPr txBox="1"/>
          <p:nvPr/>
        </p:nvSpPr>
        <p:spPr>
          <a:xfrm>
            <a:off x="9098280" y="5463540"/>
            <a:ext cx="2448299" cy="369332"/>
          </a:xfrm>
          <a:prstGeom prst="rect">
            <a:avLst/>
          </a:prstGeom>
          <a:noFill/>
        </p:spPr>
        <p:txBody>
          <a:bodyPr wrap="none" rtlCol="0">
            <a:spAutoFit/>
          </a:bodyPr>
          <a:lstStyle/>
          <a:p>
            <a:r>
              <a:rPr lang="en-US"/>
              <a:t>Credit: Annelies Mortier</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5793" y="784436"/>
            <a:ext cx="8153275" cy="5897537"/>
          </a:xfrm>
        </p:spPr>
      </p:pic>
    </p:spTree>
    <p:extLst>
      <p:ext uri="{BB962C8B-B14F-4D97-AF65-F5344CB8AC3E}">
        <p14:creationId xmlns:p14="http://schemas.microsoft.com/office/powerpoint/2010/main" val="1423459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 granulation</a:t>
            </a:r>
          </a:p>
        </p:txBody>
      </p:sp>
      <p:sp>
        <p:nvSpPr>
          <p:cNvPr id="10" name="TextBox 9"/>
          <p:cNvSpPr txBox="1"/>
          <p:nvPr/>
        </p:nvSpPr>
        <p:spPr>
          <a:xfrm>
            <a:off x="9098280" y="5463540"/>
            <a:ext cx="2448299" cy="369332"/>
          </a:xfrm>
          <a:prstGeom prst="rect">
            <a:avLst/>
          </a:prstGeom>
          <a:noFill/>
        </p:spPr>
        <p:txBody>
          <a:bodyPr wrap="none" rtlCol="0">
            <a:spAutoFit/>
          </a:bodyPr>
          <a:lstStyle/>
          <a:p>
            <a:r>
              <a:rPr lang="en-US"/>
              <a:t>Credit: Annelies Mortier</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6899" y="724856"/>
            <a:ext cx="7838909" cy="5709339"/>
          </a:xfrm>
        </p:spPr>
      </p:pic>
    </p:spTree>
    <p:extLst>
      <p:ext uri="{BB962C8B-B14F-4D97-AF65-F5344CB8AC3E}">
        <p14:creationId xmlns:p14="http://schemas.microsoft.com/office/powerpoint/2010/main" val="1000693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 granulation</a:t>
            </a:r>
          </a:p>
        </p:txBody>
      </p:sp>
      <p:sp>
        <p:nvSpPr>
          <p:cNvPr id="10" name="TextBox 9"/>
          <p:cNvSpPr txBox="1"/>
          <p:nvPr/>
        </p:nvSpPr>
        <p:spPr>
          <a:xfrm>
            <a:off x="9098280" y="5463540"/>
            <a:ext cx="2448299" cy="369332"/>
          </a:xfrm>
          <a:prstGeom prst="rect">
            <a:avLst/>
          </a:prstGeom>
          <a:noFill/>
        </p:spPr>
        <p:txBody>
          <a:bodyPr wrap="none" rtlCol="0">
            <a:spAutoFit/>
          </a:bodyPr>
          <a:lstStyle/>
          <a:p>
            <a:r>
              <a:rPr lang="en-US"/>
              <a:t>Credit: Annelies Mortier</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2173" y="1515943"/>
            <a:ext cx="7331012" cy="5306141"/>
          </a:xfrm>
        </p:spPr>
      </p:pic>
      <p:sp>
        <p:nvSpPr>
          <p:cNvPr id="9" name="TextBox 8"/>
          <p:cNvSpPr txBox="1"/>
          <p:nvPr/>
        </p:nvSpPr>
        <p:spPr>
          <a:xfrm>
            <a:off x="511978" y="684946"/>
            <a:ext cx="10540832" cy="830997"/>
          </a:xfrm>
          <a:prstGeom prst="rect">
            <a:avLst/>
          </a:prstGeom>
          <a:solidFill>
            <a:srgbClr val="002060">
              <a:alpha val="53000"/>
            </a:srgbClr>
          </a:solidFill>
        </p:spPr>
        <p:txBody>
          <a:bodyPr wrap="square" rtlCol="0">
            <a:spAutoFit/>
          </a:bodyPr>
          <a:lstStyle/>
          <a:p>
            <a:r>
              <a:rPr lang="en-AU" sz="2400" dirty="0"/>
              <a:t>Timescales: Hours.  Solution? Average multiple observations per night</a:t>
            </a:r>
          </a:p>
          <a:p>
            <a:r>
              <a:rPr lang="en-AU" sz="2400" dirty="0"/>
              <a:t>(But this reduces sensitivity to very short-period planets) </a:t>
            </a:r>
            <a:endParaRPr lang="en-US" sz="2400" dirty="0"/>
          </a:p>
        </p:txBody>
      </p:sp>
    </p:spTree>
    <p:extLst>
      <p:ext uri="{BB962C8B-B14F-4D97-AF65-F5344CB8AC3E}">
        <p14:creationId xmlns:p14="http://schemas.microsoft.com/office/powerpoint/2010/main" val="17238683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 spots</a:t>
            </a:r>
          </a:p>
        </p:txBody>
      </p:sp>
      <p:sp>
        <p:nvSpPr>
          <p:cNvPr id="10" name="TextBox 9"/>
          <p:cNvSpPr txBox="1"/>
          <p:nvPr/>
        </p:nvSpPr>
        <p:spPr>
          <a:xfrm>
            <a:off x="9098280" y="5463540"/>
            <a:ext cx="2448299" cy="369332"/>
          </a:xfrm>
          <a:prstGeom prst="rect">
            <a:avLst/>
          </a:prstGeom>
          <a:noFill/>
        </p:spPr>
        <p:txBody>
          <a:bodyPr wrap="none" rtlCol="0">
            <a:spAutoFit/>
          </a:bodyPr>
          <a:lstStyle/>
          <a:p>
            <a:r>
              <a:rPr lang="en-US"/>
              <a:t>Credit: Annelies Mortier</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9946" y="853279"/>
            <a:ext cx="7983984" cy="5801696"/>
          </a:xfrm>
        </p:spPr>
      </p:pic>
    </p:spTree>
    <p:extLst>
      <p:ext uri="{BB962C8B-B14F-4D97-AF65-F5344CB8AC3E}">
        <p14:creationId xmlns:p14="http://schemas.microsoft.com/office/powerpoint/2010/main" val="13541994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 granulation</a:t>
            </a:r>
          </a:p>
        </p:txBody>
      </p:sp>
      <p:sp>
        <p:nvSpPr>
          <p:cNvPr id="10" name="TextBox 9"/>
          <p:cNvSpPr txBox="1"/>
          <p:nvPr/>
        </p:nvSpPr>
        <p:spPr>
          <a:xfrm>
            <a:off x="9098280" y="5463540"/>
            <a:ext cx="2448299" cy="369332"/>
          </a:xfrm>
          <a:prstGeom prst="rect">
            <a:avLst/>
          </a:prstGeom>
          <a:noFill/>
        </p:spPr>
        <p:txBody>
          <a:bodyPr wrap="none" rtlCol="0">
            <a:spAutoFit/>
          </a:bodyPr>
          <a:lstStyle/>
          <a:p>
            <a:r>
              <a:rPr lang="en-US"/>
              <a:t>Credit: Annelies Mortier</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7980" y="784436"/>
            <a:ext cx="7985949" cy="5789813"/>
          </a:xfrm>
        </p:spPr>
      </p:pic>
    </p:spTree>
    <p:extLst>
      <p:ext uri="{BB962C8B-B14F-4D97-AF65-F5344CB8AC3E}">
        <p14:creationId xmlns:p14="http://schemas.microsoft.com/office/powerpoint/2010/main" val="9988686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 magnetic cycles</a:t>
            </a:r>
          </a:p>
        </p:txBody>
      </p:sp>
      <p:sp>
        <p:nvSpPr>
          <p:cNvPr id="10" name="TextBox 9"/>
          <p:cNvSpPr txBox="1"/>
          <p:nvPr/>
        </p:nvSpPr>
        <p:spPr>
          <a:xfrm>
            <a:off x="9098280" y="5463540"/>
            <a:ext cx="2448299" cy="369332"/>
          </a:xfrm>
          <a:prstGeom prst="rect">
            <a:avLst/>
          </a:prstGeom>
          <a:noFill/>
        </p:spPr>
        <p:txBody>
          <a:bodyPr wrap="none" rtlCol="0">
            <a:spAutoFit/>
          </a:bodyPr>
          <a:lstStyle/>
          <a:p>
            <a:r>
              <a:rPr lang="en-US"/>
              <a:t>Credit: Annelies Mortier</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4241" y="774327"/>
            <a:ext cx="8134827" cy="5793189"/>
          </a:xfrm>
        </p:spPr>
      </p:pic>
    </p:spTree>
    <p:extLst>
      <p:ext uri="{BB962C8B-B14F-4D97-AF65-F5344CB8AC3E}">
        <p14:creationId xmlns:p14="http://schemas.microsoft.com/office/powerpoint/2010/main" val="1448801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 magnetic cycles</a:t>
            </a:r>
          </a:p>
        </p:txBody>
      </p:sp>
      <p:sp>
        <p:nvSpPr>
          <p:cNvPr id="10" name="TextBox 9"/>
          <p:cNvSpPr txBox="1"/>
          <p:nvPr/>
        </p:nvSpPr>
        <p:spPr>
          <a:xfrm>
            <a:off x="9098280" y="5463540"/>
            <a:ext cx="2448299" cy="369332"/>
          </a:xfrm>
          <a:prstGeom prst="rect">
            <a:avLst/>
          </a:prstGeom>
          <a:noFill/>
        </p:spPr>
        <p:txBody>
          <a:bodyPr wrap="none" rtlCol="0">
            <a:spAutoFit/>
          </a:bodyPr>
          <a:lstStyle/>
          <a:p>
            <a:r>
              <a:rPr lang="en-US"/>
              <a:t>Credit: Annelies Mortier</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7342" y="818368"/>
            <a:ext cx="7975158" cy="5789277"/>
          </a:xfrm>
        </p:spPr>
      </p:pic>
    </p:spTree>
    <p:extLst>
      <p:ext uri="{BB962C8B-B14F-4D97-AF65-F5344CB8AC3E}">
        <p14:creationId xmlns:p14="http://schemas.microsoft.com/office/powerpoint/2010/main" val="1837876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Stars are messy: magnetic cycles</a:t>
            </a:r>
          </a:p>
        </p:txBody>
      </p:sp>
      <p:sp>
        <p:nvSpPr>
          <p:cNvPr id="10" name="TextBox 9"/>
          <p:cNvSpPr txBox="1"/>
          <p:nvPr/>
        </p:nvSpPr>
        <p:spPr>
          <a:xfrm>
            <a:off x="9098280" y="5463540"/>
            <a:ext cx="2448299" cy="369332"/>
          </a:xfrm>
          <a:prstGeom prst="rect">
            <a:avLst/>
          </a:prstGeom>
          <a:noFill/>
        </p:spPr>
        <p:txBody>
          <a:bodyPr wrap="none" rtlCol="0">
            <a:spAutoFit/>
          </a:bodyPr>
          <a:lstStyle/>
          <a:p>
            <a:r>
              <a:rPr lang="en-US"/>
              <a:t>Credit: Annelies Mortier</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978" y="1512488"/>
            <a:ext cx="7329002" cy="5289097"/>
          </a:xfrm>
        </p:spPr>
      </p:pic>
      <p:sp>
        <p:nvSpPr>
          <p:cNvPr id="9" name="TextBox 8"/>
          <p:cNvSpPr txBox="1"/>
          <p:nvPr/>
        </p:nvSpPr>
        <p:spPr>
          <a:xfrm>
            <a:off x="511978" y="684946"/>
            <a:ext cx="10540832" cy="830997"/>
          </a:xfrm>
          <a:prstGeom prst="rect">
            <a:avLst/>
          </a:prstGeom>
          <a:solidFill>
            <a:srgbClr val="002060">
              <a:alpha val="53000"/>
            </a:srgbClr>
          </a:solidFill>
        </p:spPr>
        <p:txBody>
          <a:bodyPr wrap="square" rtlCol="0">
            <a:spAutoFit/>
          </a:bodyPr>
          <a:lstStyle/>
          <a:p>
            <a:r>
              <a:rPr lang="en-AU" sz="2400" dirty="0"/>
              <a:t>Timescales: Years </a:t>
            </a:r>
            <a:r>
              <a:rPr lang="mr-IN" sz="2400" dirty="0"/>
              <a:t>–</a:t>
            </a:r>
            <a:r>
              <a:rPr lang="en-AU" sz="2400" dirty="0"/>
              <a:t> 5-15 years with amplitudes of a few to 10+ m/s.</a:t>
            </a:r>
          </a:p>
          <a:p>
            <a:r>
              <a:rPr lang="en-AU" sz="2400" dirty="0"/>
              <a:t>Scary!  Jupiter = 12 m/s over 12 years.  </a:t>
            </a:r>
            <a:endParaRPr lang="en-US" sz="2400" dirty="0"/>
          </a:p>
        </p:txBody>
      </p:sp>
    </p:spTree>
    <p:extLst>
      <p:ext uri="{BB962C8B-B14F-4D97-AF65-F5344CB8AC3E}">
        <p14:creationId xmlns:p14="http://schemas.microsoft.com/office/powerpoint/2010/main" val="19294608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47656"/>
            <a:ext cx="12169050" cy="7605656"/>
          </a:xfrm>
          <a:prstGeom prst="rect">
            <a:avLst/>
          </a:prstGeom>
        </p:spPr>
      </p:pic>
      <p:sp>
        <p:nvSpPr>
          <p:cNvPr id="6" name="Title 1"/>
          <p:cNvSpPr txBox="1">
            <a:spLocks/>
          </p:cNvSpPr>
          <p:nvPr/>
        </p:nvSpPr>
        <p:spPr>
          <a:xfrm>
            <a:off x="511978" y="-291969"/>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Magnetic cycles != planets</a:t>
            </a:r>
          </a:p>
        </p:txBody>
      </p:sp>
      <p:sp>
        <p:nvSpPr>
          <p:cNvPr id="10" name="TextBox 9"/>
          <p:cNvSpPr txBox="1"/>
          <p:nvPr/>
        </p:nvSpPr>
        <p:spPr>
          <a:xfrm>
            <a:off x="9909810" y="6312846"/>
            <a:ext cx="2052550" cy="369332"/>
          </a:xfrm>
          <a:prstGeom prst="rect">
            <a:avLst/>
          </a:prstGeom>
          <a:noFill/>
        </p:spPr>
        <p:txBody>
          <a:bodyPr wrap="none" rtlCol="0">
            <a:spAutoFit/>
          </a:bodyPr>
          <a:lstStyle/>
          <a:p>
            <a:r>
              <a:rPr lang="en-US"/>
              <a:t>Wittenmyer+ 2019a</a:t>
            </a:r>
          </a:p>
        </p:txBody>
      </p:sp>
      <p:sp>
        <p:nvSpPr>
          <p:cNvPr id="9" name="TextBox 8"/>
          <p:cNvSpPr txBox="1"/>
          <p:nvPr/>
        </p:nvSpPr>
        <p:spPr>
          <a:xfrm>
            <a:off x="511978" y="684946"/>
            <a:ext cx="10540832" cy="830997"/>
          </a:xfrm>
          <a:prstGeom prst="rect">
            <a:avLst/>
          </a:prstGeom>
          <a:solidFill>
            <a:srgbClr val="002060">
              <a:alpha val="53000"/>
            </a:srgbClr>
          </a:solidFill>
        </p:spPr>
        <p:txBody>
          <a:bodyPr wrap="square" rtlCol="0">
            <a:spAutoFit/>
          </a:bodyPr>
          <a:lstStyle/>
          <a:p>
            <a:r>
              <a:rPr lang="en-AU" sz="2400" dirty="0"/>
              <a:t>HD 85390: almost fooled us into thinking there is an outer planet!</a:t>
            </a:r>
          </a:p>
          <a:p>
            <a:r>
              <a:rPr lang="en-AU" sz="2400" dirty="0"/>
              <a:t>Checking the CCF FWHM showed a correlation with the RVs.  P=18.3 yr, ”K”=3.4 m/s</a:t>
            </a:r>
            <a:endParaRPr lang="en-US" sz="24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978" y="2807707"/>
            <a:ext cx="11132316" cy="3487452"/>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89" y="1576465"/>
            <a:ext cx="4705786" cy="5029506"/>
          </a:xfrm>
          <a:prstGeom prst="rect">
            <a:avLst/>
          </a:prstGeom>
        </p:spPr>
      </p:pic>
    </p:spTree>
    <p:extLst>
      <p:ext uri="{BB962C8B-B14F-4D97-AF65-F5344CB8AC3E}">
        <p14:creationId xmlns:p14="http://schemas.microsoft.com/office/powerpoint/2010/main" val="15728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20063" y="2141538"/>
            <a:ext cx="3462898" cy="3649662"/>
          </a:xfrm>
        </p:spPr>
      </p:pic>
      <p:pic>
        <p:nvPicPr>
          <p:cNvPr id="4" name="Picture 3"/>
          <p:cNvPicPr>
            <a:picLocks noChangeAspect="1"/>
          </p:cNvPicPr>
          <p:nvPr/>
        </p:nvPicPr>
        <p:blipFill>
          <a:blip r:embed="rId4"/>
          <a:stretch>
            <a:fillRect/>
          </a:stretch>
        </p:blipFill>
        <p:spPr>
          <a:xfrm>
            <a:off x="0" y="-747656"/>
            <a:ext cx="12169050" cy="7605656"/>
          </a:xfrm>
          <a:prstGeom prst="rect">
            <a:avLst/>
          </a:prstGeom>
        </p:spPr>
      </p:pic>
      <p:sp>
        <p:nvSpPr>
          <p:cNvPr id="5" name="TextBox 4"/>
          <p:cNvSpPr txBox="1"/>
          <p:nvPr/>
        </p:nvSpPr>
        <p:spPr>
          <a:xfrm>
            <a:off x="576702" y="5175513"/>
            <a:ext cx="10622187" cy="461665"/>
          </a:xfrm>
          <a:prstGeom prst="rect">
            <a:avLst/>
          </a:prstGeom>
          <a:solidFill>
            <a:srgbClr val="002060">
              <a:alpha val="53000"/>
            </a:srgbClr>
          </a:solidFill>
        </p:spPr>
        <p:txBody>
          <a:bodyPr wrap="square" rtlCol="0">
            <a:spAutoFit/>
          </a:bodyPr>
          <a:lstStyle/>
          <a:p>
            <a:r>
              <a:rPr lang="en-AU" sz="2400" dirty="0" smtClean="0"/>
              <a:t>Looks like a planet!</a:t>
            </a:r>
            <a:r>
              <a:rPr lang="en-US" sz="2400" dirty="0" smtClean="0"/>
              <a:t>  Let’s see the Calcium II chromospheric emission line</a:t>
            </a:r>
            <a:r>
              <a:rPr lang="mr-IN" sz="2400" dirty="0" smtClean="0"/>
              <a:t>…</a:t>
            </a:r>
            <a:r>
              <a:rPr lang="en-US" sz="2400" dirty="0" smtClean="0"/>
              <a:t> </a:t>
            </a:r>
            <a:endParaRPr lang="en-US" sz="2400" dirty="0"/>
          </a:p>
        </p:txBody>
      </p:sp>
      <p:sp>
        <p:nvSpPr>
          <p:cNvPr id="6" name="Title 1"/>
          <p:cNvSpPr txBox="1">
            <a:spLocks/>
          </p:cNvSpPr>
          <p:nvPr/>
        </p:nvSpPr>
        <p:spPr>
          <a:xfrm>
            <a:off x="511978" y="-380153"/>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Stellar activity kills planets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41" y="734058"/>
            <a:ext cx="4162833" cy="438734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5551" y="734058"/>
            <a:ext cx="5057140" cy="2448615"/>
          </a:xfrm>
          <a:prstGeom prst="rect">
            <a:avLst/>
          </a:prstGeom>
        </p:spPr>
      </p:pic>
      <p:sp>
        <p:nvSpPr>
          <p:cNvPr id="12" name="TextBox 11"/>
          <p:cNvSpPr txBox="1"/>
          <p:nvPr/>
        </p:nvSpPr>
        <p:spPr>
          <a:xfrm>
            <a:off x="576702" y="6000750"/>
            <a:ext cx="1476879" cy="369332"/>
          </a:xfrm>
          <a:prstGeom prst="rect">
            <a:avLst/>
          </a:prstGeom>
          <a:noFill/>
        </p:spPr>
        <p:txBody>
          <a:bodyPr wrap="none" rtlCol="0">
            <a:spAutoFit/>
          </a:bodyPr>
          <a:lstStyle/>
          <a:p>
            <a:r>
              <a:rPr lang="en-US"/>
              <a:t>Queloz+ 2001</a:t>
            </a:r>
          </a:p>
        </p:txBody>
      </p:sp>
      <p:pic>
        <p:nvPicPr>
          <p:cNvPr id="14" name="Picture 2" descr="mage result for solar chromosphere eclip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6869" y="3236783"/>
            <a:ext cx="5513021" cy="1841416"/>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mage result for i'm in dang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646" y="737585"/>
            <a:ext cx="5821764" cy="3274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6482"/>
            <a:ext cx="12199171" cy="7624482"/>
          </a:xfrm>
        </p:spPr>
      </p:pic>
      <p:sp>
        <p:nvSpPr>
          <p:cNvPr id="2" name="Title 1"/>
          <p:cNvSpPr>
            <a:spLocks noGrp="1"/>
          </p:cNvSpPr>
          <p:nvPr>
            <p:ph type="title"/>
          </p:nvPr>
        </p:nvSpPr>
        <p:spPr>
          <a:xfrm>
            <a:off x="511978" y="-248074"/>
            <a:ext cx="10654460" cy="1456267"/>
          </a:xfrm>
        </p:spPr>
        <p:txBody>
          <a:bodyPr/>
          <a:lstStyle/>
          <a:p>
            <a:r>
              <a:rPr lang="en-US"/>
              <a:t>See the bias?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57" y="880108"/>
            <a:ext cx="10866701" cy="5806441"/>
          </a:xfrm>
          <a:prstGeom prst="rect">
            <a:avLst/>
          </a:prstGeom>
        </p:spPr>
      </p:pic>
    </p:spTree>
    <p:extLst>
      <p:ext uri="{BB962C8B-B14F-4D97-AF65-F5344CB8AC3E}">
        <p14:creationId xmlns:p14="http://schemas.microsoft.com/office/powerpoint/2010/main" val="14964191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Spots, not a planet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351" y="609600"/>
            <a:ext cx="4984325" cy="5490633"/>
          </a:xfrm>
          <a:prstGeom prst="rect">
            <a:avLst/>
          </a:prstGeom>
        </p:spPr>
      </p:pic>
      <p:sp>
        <p:nvSpPr>
          <p:cNvPr id="10" name="TextBox 9"/>
          <p:cNvSpPr txBox="1"/>
          <p:nvPr/>
        </p:nvSpPr>
        <p:spPr>
          <a:xfrm>
            <a:off x="6783192" y="6139934"/>
            <a:ext cx="1476879" cy="369332"/>
          </a:xfrm>
          <a:prstGeom prst="rect">
            <a:avLst/>
          </a:prstGeom>
          <a:noFill/>
        </p:spPr>
        <p:txBody>
          <a:bodyPr wrap="none" rtlCol="0">
            <a:spAutoFit/>
          </a:bodyPr>
          <a:lstStyle/>
          <a:p>
            <a:r>
              <a:rPr lang="en-US"/>
              <a:t>Queloz+ 2001</a:t>
            </a:r>
          </a:p>
        </p:txBody>
      </p:sp>
      <p:sp>
        <p:nvSpPr>
          <p:cNvPr id="11" name="TextBox 10"/>
          <p:cNvSpPr txBox="1"/>
          <p:nvPr/>
        </p:nvSpPr>
        <p:spPr>
          <a:xfrm>
            <a:off x="511978" y="684946"/>
            <a:ext cx="5431999" cy="3046988"/>
          </a:xfrm>
          <a:prstGeom prst="rect">
            <a:avLst/>
          </a:prstGeom>
          <a:solidFill>
            <a:srgbClr val="002060">
              <a:alpha val="53000"/>
            </a:srgbClr>
          </a:solidFill>
        </p:spPr>
        <p:txBody>
          <a:bodyPr wrap="square" rtlCol="0">
            <a:spAutoFit/>
          </a:bodyPr>
          <a:lstStyle/>
          <a:p>
            <a:r>
              <a:rPr lang="en-AU" sz="2400" dirty="0"/>
              <a:t>“Bisector” = measure of the spectral line’s distortion.  </a:t>
            </a:r>
          </a:p>
          <a:p>
            <a:endParaRPr lang="en-AU" sz="2400" dirty="0"/>
          </a:p>
          <a:p>
            <a:r>
              <a:rPr lang="en-AU" sz="2400" dirty="0"/>
              <a:t>For a real planet, the Doppler signal does NOT distort the line, it is only a shift. </a:t>
            </a:r>
          </a:p>
          <a:p>
            <a:endParaRPr lang="en-AU" sz="2400" dirty="0"/>
          </a:p>
          <a:p>
            <a:r>
              <a:rPr lang="en-AU" sz="2400" dirty="0"/>
              <a:t>If bisectors correlate with your radial velocity, that is a bad thing. </a:t>
            </a:r>
            <a:endParaRPr lang="en-US" sz="2400" dirty="0"/>
          </a:p>
        </p:txBody>
      </p:sp>
    </p:spTree>
    <p:extLst>
      <p:ext uri="{BB962C8B-B14F-4D97-AF65-F5344CB8AC3E}">
        <p14:creationId xmlns:p14="http://schemas.microsoft.com/office/powerpoint/2010/main" val="13489959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Activity indicators</a:t>
            </a:r>
          </a:p>
        </p:txBody>
      </p:sp>
      <p:sp>
        <p:nvSpPr>
          <p:cNvPr id="10" name="TextBox 9"/>
          <p:cNvSpPr txBox="1"/>
          <p:nvPr/>
        </p:nvSpPr>
        <p:spPr>
          <a:xfrm>
            <a:off x="6783192" y="6139934"/>
            <a:ext cx="1443729" cy="369332"/>
          </a:xfrm>
          <a:prstGeom prst="rect">
            <a:avLst/>
          </a:prstGeom>
          <a:noFill/>
        </p:spPr>
        <p:txBody>
          <a:bodyPr wrap="none" rtlCol="0">
            <a:spAutoFit/>
          </a:bodyPr>
          <a:lstStyle/>
          <a:p>
            <a:r>
              <a:rPr lang="en-US"/>
              <a:t>Santos+ 2014</a:t>
            </a:r>
          </a:p>
        </p:txBody>
      </p:sp>
      <p:sp>
        <p:nvSpPr>
          <p:cNvPr id="11" name="TextBox 10"/>
          <p:cNvSpPr txBox="1"/>
          <p:nvPr/>
        </p:nvSpPr>
        <p:spPr>
          <a:xfrm>
            <a:off x="511978" y="684946"/>
            <a:ext cx="5431999" cy="3416320"/>
          </a:xfrm>
          <a:prstGeom prst="rect">
            <a:avLst/>
          </a:prstGeom>
          <a:solidFill>
            <a:srgbClr val="002060">
              <a:alpha val="53000"/>
            </a:srgbClr>
          </a:solidFill>
        </p:spPr>
        <p:txBody>
          <a:bodyPr wrap="square" rtlCol="0">
            <a:spAutoFit/>
          </a:bodyPr>
          <a:lstStyle/>
          <a:p>
            <a:r>
              <a:rPr lang="en-AU" sz="2400" dirty="0"/>
              <a:t>Calcium II “H and K lines” are good indicators of activity.  (If your spectrograph goes that blue)</a:t>
            </a:r>
          </a:p>
          <a:p>
            <a:endParaRPr lang="en-AU" sz="2400" dirty="0"/>
          </a:p>
          <a:p>
            <a:r>
              <a:rPr lang="en-US" sz="2400" dirty="0"/>
              <a:t>Shown: Controversial planet HD 41248, where activity signal parallels the RVs.</a:t>
            </a:r>
          </a:p>
          <a:p>
            <a:endParaRPr lang="en-US" sz="2400" dirty="0"/>
          </a:p>
          <a:p>
            <a:r>
              <a:rPr lang="en-US" sz="2400" dirty="0"/>
              <a:t>Santos+ 2014: No planets!</a:t>
            </a:r>
          </a:p>
          <a:p>
            <a:r>
              <a:rPr lang="en-US" sz="2400" dirty="0"/>
              <a:t>More to come on this one</a:t>
            </a:r>
            <a:r>
              <a:rPr lang="mr-IN" sz="2400" dirty="0"/>
              <a:t>…</a:t>
            </a:r>
            <a:r>
              <a:rPr lang="en-AU" sz="2400" dirty="0"/>
              <a:t>.</a:t>
            </a:r>
            <a:endParaRPr 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785" y="150614"/>
            <a:ext cx="5705615" cy="5989320"/>
          </a:xfrm>
          <a:prstGeom prst="rect">
            <a:avLst/>
          </a:prstGeom>
        </p:spPr>
      </p:pic>
    </p:spTree>
    <p:extLst>
      <p:ext uri="{BB962C8B-B14F-4D97-AF65-F5344CB8AC3E}">
        <p14:creationId xmlns:p14="http://schemas.microsoft.com/office/powerpoint/2010/main" val="20242452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Activity indicators</a:t>
            </a:r>
          </a:p>
        </p:txBody>
      </p:sp>
      <p:sp>
        <p:nvSpPr>
          <p:cNvPr id="10" name="TextBox 9"/>
          <p:cNvSpPr txBox="1"/>
          <p:nvPr/>
        </p:nvSpPr>
        <p:spPr>
          <a:xfrm>
            <a:off x="6783192" y="6139934"/>
            <a:ext cx="1443729" cy="369332"/>
          </a:xfrm>
          <a:prstGeom prst="rect">
            <a:avLst/>
          </a:prstGeom>
          <a:noFill/>
        </p:spPr>
        <p:txBody>
          <a:bodyPr wrap="none" rtlCol="0">
            <a:spAutoFit/>
          </a:bodyPr>
          <a:lstStyle/>
          <a:p>
            <a:r>
              <a:rPr lang="en-US"/>
              <a:t>Santos+ 2014</a:t>
            </a:r>
          </a:p>
        </p:txBody>
      </p:sp>
      <p:sp>
        <p:nvSpPr>
          <p:cNvPr id="11" name="TextBox 10"/>
          <p:cNvSpPr txBox="1"/>
          <p:nvPr/>
        </p:nvSpPr>
        <p:spPr>
          <a:xfrm>
            <a:off x="511978" y="684946"/>
            <a:ext cx="5431999" cy="1200329"/>
          </a:xfrm>
          <a:prstGeom prst="rect">
            <a:avLst/>
          </a:prstGeom>
          <a:solidFill>
            <a:srgbClr val="002060">
              <a:alpha val="53000"/>
            </a:srgbClr>
          </a:solidFill>
        </p:spPr>
        <p:txBody>
          <a:bodyPr wrap="square" rtlCol="0">
            <a:spAutoFit/>
          </a:bodyPr>
          <a:lstStyle/>
          <a:p>
            <a:r>
              <a:rPr lang="en-AU" sz="2400" dirty="0"/>
              <a:t>You can do this with H-alpha as well.  Works best for M dwarfs</a:t>
            </a:r>
          </a:p>
          <a:p>
            <a:r>
              <a:rPr lang="en-AU" sz="2400" dirty="0"/>
              <a:t>The saga of the GJ 581 system</a:t>
            </a:r>
            <a:endParaRPr lang="en-US"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78" y="1112513"/>
            <a:ext cx="9615002" cy="5358360"/>
          </a:xfrm>
          <a:prstGeom prst="rect">
            <a:avLst/>
          </a:prstGeom>
        </p:spPr>
      </p:pic>
      <p:sp>
        <p:nvSpPr>
          <p:cNvPr id="8" name="TextBox 7"/>
          <p:cNvSpPr txBox="1"/>
          <p:nvPr/>
        </p:nvSpPr>
        <p:spPr>
          <a:xfrm>
            <a:off x="7178040" y="6509266"/>
            <a:ext cx="2212209" cy="369332"/>
          </a:xfrm>
          <a:prstGeom prst="rect">
            <a:avLst/>
          </a:prstGeom>
          <a:noFill/>
        </p:spPr>
        <p:txBody>
          <a:bodyPr wrap="none" rtlCol="0">
            <a:spAutoFit/>
          </a:bodyPr>
          <a:lstStyle/>
          <a:p>
            <a:r>
              <a:rPr lang="en-US"/>
              <a:t>Credit: Johanna Teske</a:t>
            </a:r>
          </a:p>
        </p:txBody>
      </p:sp>
    </p:spTree>
    <p:extLst>
      <p:ext uri="{BB962C8B-B14F-4D97-AF65-F5344CB8AC3E}">
        <p14:creationId xmlns:p14="http://schemas.microsoft.com/office/powerpoint/2010/main" val="6547069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Activity indicators</a:t>
            </a:r>
          </a:p>
        </p:txBody>
      </p:sp>
      <p:sp>
        <p:nvSpPr>
          <p:cNvPr id="10" name="TextBox 9"/>
          <p:cNvSpPr txBox="1"/>
          <p:nvPr/>
        </p:nvSpPr>
        <p:spPr>
          <a:xfrm>
            <a:off x="6783192" y="6139934"/>
            <a:ext cx="1443729" cy="369332"/>
          </a:xfrm>
          <a:prstGeom prst="rect">
            <a:avLst/>
          </a:prstGeom>
          <a:noFill/>
        </p:spPr>
        <p:txBody>
          <a:bodyPr wrap="none" rtlCol="0">
            <a:spAutoFit/>
          </a:bodyPr>
          <a:lstStyle/>
          <a:p>
            <a:r>
              <a:rPr lang="en-US"/>
              <a:t>Santos+ 2014</a:t>
            </a:r>
          </a:p>
        </p:txBody>
      </p:sp>
      <p:sp>
        <p:nvSpPr>
          <p:cNvPr id="11" name="TextBox 10"/>
          <p:cNvSpPr txBox="1"/>
          <p:nvPr/>
        </p:nvSpPr>
        <p:spPr>
          <a:xfrm>
            <a:off x="511978" y="684946"/>
            <a:ext cx="5431999" cy="830997"/>
          </a:xfrm>
          <a:prstGeom prst="rect">
            <a:avLst/>
          </a:prstGeom>
          <a:solidFill>
            <a:srgbClr val="002060">
              <a:alpha val="53000"/>
            </a:srgbClr>
          </a:solidFill>
        </p:spPr>
        <p:txBody>
          <a:bodyPr wrap="square" rtlCol="0">
            <a:spAutoFit/>
          </a:bodyPr>
          <a:lstStyle/>
          <a:p>
            <a:r>
              <a:rPr lang="en-AU" sz="2400" dirty="0"/>
              <a:t>Traces RVs well in M dwarfs.</a:t>
            </a:r>
          </a:p>
          <a:p>
            <a:r>
              <a:rPr lang="en-AU" sz="2400" dirty="0"/>
              <a:t>The saga of the GJ 581 system</a:t>
            </a:r>
            <a:endParaRPr lang="en-US" sz="2400" dirty="0"/>
          </a:p>
        </p:txBody>
      </p:sp>
      <p:sp>
        <p:nvSpPr>
          <p:cNvPr id="8" name="TextBox 7"/>
          <p:cNvSpPr txBox="1"/>
          <p:nvPr/>
        </p:nvSpPr>
        <p:spPr>
          <a:xfrm>
            <a:off x="7178040" y="6509266"/>
            <a:ext cx="2212209" cy="369332"/>
          </a:xfrm>
          <a:prstGeom prst="rect">
            <a:avLst/>
          </a:prstGeom>
          <a:noFill/>
        </p:spPr>
        <p:txBody>
          <a:bodyPr wrap="none" rtlCol="0">
            <a:spAutoFit/>
          </a:bodyPr>
          <a:lstStyle/>
          <a:p>
            <a:r>
              <a:rPr lang="en-US"/>
              <a:t>Credit: Johanna Teske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1112513"/>
            <a:ext cx="10172627" cy="5745486"/>
          </a:xfrm>
          <a:prstGeom prst="rect">
            <a:avLst/>
          </a:prstGeom>
        </p:spPr>
      </p:pic>
    </p:spTree>
    <p:extLst>
      <p:ext uri="{BB962C8B-B14F-4D97-AF65-F5344CB8AC3E}">
        <p14:creationId xmlns:p14="http://schemas.microsoft.com/office/powerpoint/2010/main" val="3268181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Activity indicators</a:t>
            </a:r>
          </a:p>
        </p:txBody>
      </p:sp>
      <p:sp>
        <p:nvSpPr>
          <p:cNvPr id="11" name="TextBox 10"/>
          <p:cNvSpPr txBox="1"/>
          <p:nvPr/>
        </p:nvSpPr>
        <p:spPr>
          <a:xfrm>
            <a:off x="511978" y="684946"/>
            <a:ext cx="5431999" cy="461665"/>
          </a:xfrm>
          <a:prstGeom prst="rect">
            <a:avLst/>
          </a:prstGeom>
          <a:solidFill>
            <a:srgbClr val="002060">
              <a:alpha val="53000"/>
            </a:srgbClr>
          </a:solidFill>
        </p:spPr>
        <p:txBody>
          <a:bodyPr wrap="square" rtlCol="0">
            <a:spAutoFit/>
          </a:bodyPr>
          <a:lstStyle/>
          <a:p>
            <a:r>
              <a:rPr lang="en-AU" sz="2400" dirty="0"/>
              <a:t>Not very definitive for FGK stars though</a:t>
            </a:r>
            <a:r>
              <a:rPr lang="mr-IN" sz="2400" dirty="0"/>
              <a:t>…</a:t>
            </a:r>
            <a:endParaRPr lang="en-AU" sz="2400" dirty="0"/>
          </a:p>
        </p:txBody>
      </p:sp>
      <p:sp>
        <p:nvSpPr>
          <p:cNvPr id="8" name="TextBox 7"/>
          <p:cNvSpPr txBox="1"/>
          <p:nvPr/>
        </p:nvSpPr>
        <p:spPr>
          <a:xfrm>
            <a:off x="9979791" y="6488668"/>
            <a:ext cx="2212209" cy="369332"/>
          </a:xfrm>
          <a:prstGeom prst="rect">
            <a:avLst/>
          </a:prstGeom>
          <a:noFill/>
        </p:spPr>
        <p:txBody>
          <a:bodyPr wrap="none" rtlCol="0">
            <a:spAutoFit/>
          </a:bodyPr>
          <a:lstStyle/>
          <a:p>
            <a:r>
              <a:rPr lang="en-US"/>
              <a:t>Credit: Johanna Teske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83" y="1146611"/>
            <a:ext cx="9760970" cy="5483595"/>
          </a:xfrm>
          <a:prstGeom prst="rect">
            <a:avLst/>
          </a:prstGeom>
        </p:spPr>
      </p:pic>
    </p:spTree>
    <p:extLst>
      <p:ext uri="{BB962C8B-B14F-4D97-AF65-F5344CB8AC3E}">
        <p14:creationId xmlns:p14="http://schemas.microsoft.com/office/powerpoint/2010/main" val="15435635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Colours matter</a:t>
            </a:r>
          </a:p>
        </p:txBody>
      </p:sp>
      <p:sp>
        <p:nvSpPr>
          <p:cNvPr id="10" name="TextBox 9"/>
          <p:cNvSpPr txBox="1"/>
          <p:nvPr/>
        </p:nvSpPr>
        <p:spPr>
          <a:xfrm>
            <a:off x="511978" y="6019825"/>
            <a:ext cx="3729226" cy="646331"/>
          </a:xfrm>
          <a:prstGeom prst="rect">
            <a:avLst/>
          </a:prstGeom>
          <a:noFill/>
        </p:spPr>
        <p:txBody>
          <a:bodyPr wrap="none" rtlCol="0">
            <a:spAutoFit/>
          </a:bodyPr>
          <a:lstStyle/>
          <a:p>
            <a:r>
              <a:rPr lang="en-US"/>
              <a:t>TW Hya planet?  Optical spectrograph</a:t>
            </a:r>
          </a:p>
          <a:p>
            <a:r>
              <a:rPr lang="en-US"/>
              <a:t>Setiawan+ 2008</a:t>
            </a:r>
          </a:p>
        </p:txBody>
      </p:sp>
      <p:sp>
        <p:nvSpPr>
          <p:cNvPr id="11" name="TextBox 10"/>
          <p:cNvSpPr txBox="1"/>
          <p:nvPr/>
        </p:nvSpPr>
        <p:spPr>
          <a:xfrm>
            <a:off x="511978" y="684946"/>
            <a:ext cx="10991048" cy="830997"/>
          </a:xfrm>
          <a:prstGeom prst="rect">
            <a:avLst/>
          </a:prstGeom>
          <a:solidFill>
            <a:srgbClr val="002060">
              <a:alpha val="53000"/>
            </a:srgbClr>
          </a:solidFill>
        </p:spPr>
        <p:txBody>
          <a:bodyPr wrap="square" rtlCol="0">
            <a:spAutoFit/>
          </a:bodyPr>
          <a:lstStyle/>
          <a:p>
            <a:r>
              <a:rPr lang="en-AU" sz="2400" b="1" dirty="0"/>
              <a:t>Spot contrast </a:t>
            </a:r>
            <a:r>
              <a:rPr lang="en-AU" sz="2400" dirty="0"/>
              <a:t>is smaller in the red. So, to reduce the impact of spots on your spectral lines (RVs), look in the red!</a:t>
            </a:r>
            <a:endParaRPr 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79" y="1682529"/>
            <a:ext cx="4437212" cy="423778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709" y="1682529"/>
            <a:ext cx="5230837" cy="4237786"/>
          </a:xfrm>
          <a:prstGeom prst="rect">
            <a:avLst/>
          </a:prstGeom>
        </p:spPr>
      </p:pic>
      <p:sp>
        <p:nvSpPr>
          <p:cNvPr id="12" name="TextBox 11"/>
          <p:cNvSpPr txBox="1"/>
          <p:nvPr/>
        </p:nvSpPr>
        <p:spPr>
          <a:xfrm>
            <a:off x="5087788" y="5995986"/>
            <a:ext cx="5369740" cy="646331"/>
          </a:xfrm>
          <a:prstGeom prst="rect">
            <a:avLst/>
          </a:prstGeom>
          <a:noFill/>
        </p:spPr>
        <p:txBody>
          <a:bodyPr wrap="none" rtlCol="0">
            <a:spAutoFit/>
          </a:bodyPr>
          <a:lstStyle/>
          <a:p>
            <a:r>
              <a:rPr lang="en-AU"/>
              <a:t>Same target using CRIRES (red-optimised spectrograph)</a:t>
            </a:r>
          </a:p>
          <a:p>
            <a:r>
              <a:rPr lang="en-AU"/>
              <a:t>Huelamo+ 2008</a:t>
            </a:r>
            <a:endParaRPr lang="en-US"/>
          </a:p>
        </p:txBody>
      </p:sp>
    </p:spTree>
    <p:extLst>
      <p:ext uri="{BB962C8B-B14F-4D97-AF65-F5344CB8AC3E}">
        <p14:creationId xmlns:p14="http://schemas.microsoft.com/office/powerpoint/2010/main" val="14366028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Activity levels change</a:t>
            </a:r>
          </a:p>
        </p:txBody>
      </p:sp>
      <p:sp>
        <p:nvSpPr>
          <p:cNvPr id="11" name="TextBox 10"/>
          <p:cNvSpPr txBox="1"/>
          <p:nvPr/>
        </p:nvSpPr>
        <p:spPr>
          <a:xfrm>
            <a:off x="511978" y="684946"/>
            <a:ext cx="10305248" cy="830997"/>
          </a:xfrm>
          <a:prstGeom prst="rect">
            <a:avLst/>
          </a:prstGeom>
          <a:solidFill>
            <a:srgbClr val="002060">
              <a:alpha val="53000"/>
            </a:srgbClr>
          </a:solidFill>
        </p:spPr>
        <p:txBody>
          <a:bodyPr wrap="square" rtlCol="0">
            <a:spAutoFit/>
          </a:bodyPr>
          <a:lstStyle/>
          <a:p>
            <a:r>
              <a:rPr lang="en-AU" sz="2400" dirty="0"/>
              <a:t>Alpha Cen Bb: claimed 3.24 day planet (Dumusque+ 2012)</a:t>
            </a:r>
          </a:p>
          <a:p>
            <a:r>
              <a:rPr lang="en-AU" sz="2400" dirty="0"/>
              <a:t>Tiny signal hidden under many activity signals!  </a:t>
            </a:r>
            <a:endParaRPr 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92" y="1515944"/>
            <a:ext cx="4798876" cy="52681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7290" y="1512992"/>
            <a:ext cx="5527877" cy="5271051"/>
          </a:xfrm>
          <a:prstGeom prst="rect">
            <a:avLst/>
          </a:prstGeom>
        </p:spPr>
      </p:pic>
    </p:spTree>
    <p:extLst>
      <p:ext uri="{BB962C8B-B14F-4D97-AF65-F5344CB8AC3E}">
        <p14:creationId xmlns:p14="http://schemas.microsoft.com/office/powerpoint/2010/main" val="18196345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Activity levels change</a:t>
            </a:r>
          </a:p>
        </p:txBody>
      </p:sp>
      <p:sp>
        <p:nvSpPr>
          <p:cNvPr id="11" name="TextBox 10"/>
          <p:cNvSpPr txBox="1"/>
          <p:nvPr/>
        </p:nvSpPr>
        <p:spPr>
          <a:xfrm>
            <a:off x="511978" y="684946"/>
            <a:ext cx="10305248" cy="830997"/>
          </a:xfrm>
          <a:prstGeom prst="rect">
            <a:avLst/>
          </a:prstGeom>
          <a:solidFill>
            <a:srgbClr val="002060">
              <a:alpha val="53000"/>
            </a:srgbClr>
          </a:solidFill>
        </p:spPr>
        <p:txBody>
          <a:bodyPr wrap="square" rtlCol="0">
            <a:spAutoFit/>
          </a:bodyPr>
          <a:lstStyle/>
          <a:p>
            <a:r>
              <a:rPr lang="en-AU" sz="2400" dirty="0"/>
              <a:t>Planet or not?</a:t>
            </a:r>
          </a:p>
          <a:p>
            <a:r>
              <a:rPr lang="en-AU" sz="2400" dirty="0"/>
              <a:t>Life is tough when the signal is smaller than the noise. </a:t>
            </a:r>
            <a:endParaRPr lang="en-US" sz="2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78" y="1591289"/>
            <a:ext cx="6174572" cy="4712893"/>
          </a:xfrm>
          <a:prstGeom prst="rect">
            <a:avLst/>
          </a:prstGeom>
        </p:spPr>
      </p:pic>
    </p:spTree>
    <p:extLst>
      <p:ext uri="{BB962C8B-B14F-4D97-AF65-F5344CB8AC3E}">
        <p14:creationId xmlns:p14="http://schemas.microsoft.com/office/powerpoint/2010/main" val="19554200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Bye bye b b </a:t>
            </a:r>
          </a:p>
        </p:txBody>
      </p:sp>
      <p:sp>
        <p:nvSpPr>
          <p:cNvPr id="11" name="TextBox 10"/>
          <p:cNvSpPr txBox="1"/>
          <p:nvPr/>
        </p:nvSpPr>
        <p:spPr>
          <a:xfrm>
            <a:off x="511978" y="684946"/>
            <a:ext cx="10305248" cy="830997"/>
          </a:xfrm>
          <a:prstGeom prst="rect">
            <a:avLst/>
          </a:prstGeom>
          <a:solidFill>
            <a:srgbClr val="002060">
              <a:alpha val="53000"/>
            </a:srgbClr>
          </a:solidFill>
        </p:spPr>
        <p:txBody>
          <a:bodyPr wrap="square" rtlCol="0">
            <a:spAutoFit/>
          </a:bodyPr>
          <a:lstStyle/>
          <a:p>
            <a:r>
              <a:rPr lang="en-AU" sz="2400" dirty="0"/>
              <a:t>Rajpaul+ (2016) showed that the “planet” signal was an unfortunate artefact of incompletely removing the activity signals.</a:t>
            </a:r>
            <a:endParaRPr lang="en-US"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24" y="1515943"/>
            <a:ext cx="4958239" cy="520321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4602" y="1888875"/>
            <a:ext cx="5693022" cy="2077494"/>
          </a:xfrm>
          <a:prstGeom prst="rect">
            <a:avLst/>
          </a:prstGeom>
        </p:spPr>
      </p:pic>
    </p:spTree>
    <p:extLst>
      <p:ext uri="{BB962C8B-B14F-4D97-AF65-F5344CB8AC3E}">
        <p14:creationId xmlns:p14="http://schemas.microsoft.com/office/powerpoint/2010/main" val="14340534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4"/>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Gj 581: a real mess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97" y="609600"/>
            <a:ext cx="8345826" cy="6248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852" y="609600"/>
            <a:ext cx="8342885" cy="62484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541" y="609600"/>
            <a:ext cx="8339951" cy="62484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935" y="609600"/>
            <a:ext cx="8375141" cy="624840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1444" y="626583"/>
            <a:ext cx="8293331" cy="624840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323" y="609600"/>
            <a:ext cx="8351735" cy="624840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1541" y="609600"/>
            <a:ext cx="8345826" cy="6248400"/>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42400" y="609600"/>
            <a:ext cx="8328287" cy="6248400"/>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7245" y="609600"/>
            <a:ext cx="8345826" cy="6248400"/>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0938" y="609599"/>
            <a:ext cx="8342160" cy="6265383"/>
          </a:xfrm>
          <a:prstGeom prst="rect">
            <a:avLst/>
          </a:prstGeom>
        </p:spPr>
      </p:pic>
      <p:sp>
        <p:nvSpPr>
          <p:cNvPr id="21" name="TextBox 20"/>
          <p:cNvSpPr txBox="1"/>
          <p:nvPr/>
        </p:nvSpPr>
        <p:spPr>
          <a:xfrm>
            <a:off x="9680826" y="164596"/>
            <a:ext cx="2161746" cy="369332"/>
          </a:xfrm>
          <a:prstGeom prst="rect">
            <a:avLst/>
          </a:prstGeom>
          <a:noFill/>
        </p:spPr>
        <p:txBody>
          <a:bodyPr wrap="none" rtlCol="0">
            <a:spAutoFit/>
          </a:bodyPr>
          <a:lstStyle/>
          <a:p>
            <a:r>
              <a:rPr lang="en-US"/>
              <a:t>Credit: Stephen Kane</a:t>
            </a:r>
          </a:p>
        </p:txBody>
      </p:sp>
    </p:spTree>
    <p:extLst>
      <p:ext uri="{BB962C8B-B14F-4D97-AF65-F5344CB8AC3E}">
        <p14:creationId xmlns:p14="http://schemas.microsoft.com/office/powerpoint/2010/main" val="19310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6482"/>
            <a:ext cx="12199171" cy="7624482"/>
          </a:xfrm>
        </p:spPr>
      </p:pic>
      <p:sp>
        <p:nvSpPr>
          <p:cNvPr id="2" name="Title 1"/>
          <p:cNvSpPr>
            <a:spLocks noGrp="1"/>
          </p:cNvSpPr>
          <p:nvPr>
            <p:ph type="title"/>
          </p:nvPr>
        </p:nvSpPr>
        <p:spPr>
          <a:xfrm>
            <a:off x="511978" y="-248074"/>
            <a:ext cx="10654460" cy="1456267"/>
          </a:xfrm>
        </p:spPr>
        <p:txBody>
          <a:bodyPr/>
          <a:lstStyle/>
          <a:p>
            <a:r>
              <a:rPr lang="en-US"/>
              <a:t>Observing strategies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40" y="788670"/>
            <a:ext cx="7457235" cy="6069330"/>
          </a:xfrm>
          <a:prstGeom prst="rect">
            <a:avLst/>
          </a:prstGeom>
        </p:spPr>
      </p:pic>
      <p:sp>
        <p:nvSpPr>
          <p:cNvPr id="8" name="TextBox 7"/>
          <p:cNvSpPr txBox="1"/>
          <p:nvPr/>
        </p:nvSpPr>
        <p:spPr>
          <a:xfrm>
            <a:off x="8372400" y="6258106"/>
            <a:ext cx="3252237" cy="323165"/>
          </a:xfrm>
          <a:prstGeom prst="rect">
            <a:avLst/>
          </a:prstGeom>
          <a:noFill/>
        </p:spPr>
        <p:txBody>
          <a:bodyPr wrap="none" rtlCol="0">
            <a:spAutoFit/>
          </a:bodyPr>
          <a:lstStyle/>
          <a:p>
            <a:r>
              <a:rPr lang="en-US" sz="1500"/>
              <a:t>https://slideplayer.com/slide/7474039/</a:t>
            </a:r>
          </a:p>
        </p:txBody>
      </p:sp>
    </p:spTree>
    <p:extLst>
      <p:ext uri="{BB962C8B-B14F-4D97-AF65-F5344CB8AC3E}">
        <p14:creationId xmlns:p14="http://schemas.microsoft.com/office/powerpoint/2010/main" val="4442637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Killing planets</a:t>
            </a:r>
          </a:p>
        </p:txBody>
      </p:sp>
      <p:sp>
        <p:nvSpPr>
          <p:cNvPr id="11" name="TextBox 10"/>
          <p:cNvSpPr txBox="1"/>
          <p:nvPr/>
        </p:nvSpPr>
        <p:spPr>
          <a:xfrm>
            <a:off x="511978" y="684946"/>
            <a:ext cx="10305248" cy="830997"/>
          </a:xfrm>
          <a:prstGeom prst="rect">
            <a:avLst/>
          </a:prstGeom>
          <a:solidFill>
            <a:srgbClr val="002060">
              <a:alpha val="53000"/>
            </a:srgbClr>
          </a:solidFill>
        </p:spPr>
        <p:txBody>
          <a:bodyPr wrap="square" rtlCol="0">
            <a:spAutoFit/>
          </a:bodyPr>
          <a:lstStyle/>
          <a:p>
            <a:r>
              <a:rPr lang="en-AU" sz="2400" dirty="0"/>
              <a:t>GJ 581 d “habitable zone planet” very controversial</a:t>
            </a:r>
            <a:r>
              <a:rPr lang="en-US" sz="2400" dirty="0"/>
              <a:t>.</a:t>
            </a:r>
          </a:p>
          <a:p>
            <a:r>
              <a:rPr lang="en-US" sz="2400" dirty="0"/>
              <a:t>Shown to be activity signal by correlation with H-alpha (Robertson+ 2014)</a:t>
            </a:r>
            <a:endParaRPr lang="en-AU" sz="2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78" y="1591288"/>
            <a:ext cx="6997532" cy="5166147"/>
          </a:xfrm>
          <a:prstGeom prst="rect">
            <a:avLst/>
          </a:prstGeom>
        </p:spPr>
      </p:pic>
      <p:sp>
        <p:nvSpPr>
          <p:cNvPr id="12" name="TextBox 11"/>
          <p:cNvSpPr txBox="1"/>
          <p:nvPr/>
        </p:nvSpPr>
        <p:spPr>
          <a:xfrm>
            <a:off x="7620781" y="2065867"/>
            <a:ext cx="4319664" cy="3785652"/>
          </a:xfrm>
          <a:prstGeom prst="rect">
            <a:avLst/>
          </a:prstGeom>
          <a:solidFill>
            <a:srgbClr val="002060">
              <a:alpha val="53000"/>
            </a:srgbClr>
          </a:solidFill>
        </p:spPr>
        <p:txBody>
          <a:bodyPr wrap="square" rtlCol="0">
            <a:spAutoFit/>
          </a:bodyPr>
          <a:lstStyle/>
          <a:p>
            <a:r>
              <a:rPr lang="en-AU" sz="2400" dirty="0"/>
              <a:t>Significance of “planet d” signal does NOT increase steadily.  This is much like the stacked periodograms we saw before.</a:t>
            </a:r>
          </a:p>
          <a:p>
            <a:endParaRPr lang="en-AU" sz="2400" dirty="0"/>
          </a:p>
          <a:p>
            <a:r>
              <a:rPr lang="en-AU" sz="2400" dirty="0"/>
              <a:t>Increases more at times of high activity.</a:t>
            </a:r>
          </a:p>
          <a:p>
            <a:endParaRPr lang="en-AU" sz="2400" dirty="0"/>
          </a:p>
          <a:p>
            <a:r>
              <a:rPr lang="en-AU" sz="2400" dirty="0"/>
              <a:t>RVs trace the H-alpha activity (lower panel) </a:t>
            </a:r>
          </a:p>
        </p:txBody>
      </p:sp>
    </p:spTree>
    <p:extLst>
      <p:ext uri="{BB962C8B-B14F-4D97-AF65-F5344CB8AC3E}">
        <p14:creationId xmlns:p14="http://schemas.microsoft.com/office/powerpoint/2010/main" val="8630017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Killing planets</a:t>
            </a:r>
          </a:p>
        </p:txBody>
      </p:sp>
      <p:sp>
        <p:nvSpPr>
          <p:cNvPr id="11" name="TextBox 10"/>
          <p:cNvSpPr txBox="1"/>
          <p:nvPr/>
        </p:nvSpPr>
        <p:spPr>
          <a:xfrm>
            <a:off x="511978" y="684946"/>
            <a:ext cx="10305248" cy="830997"/>
          </a:xfrm>
          <a:prstGeom prst="rect">
            <a:avLst/>
          </a:prstGeom>
          <a:solidFill>
            <a:srgbClr val="002060">
              <a:alpha val="53000"/>
            </a:srgbClr>
          </a:solidFill>
        </p:spPr>
        <p:txBody>
          <a:bodyPr wrap="square" rtlCol="0">
            <a:spAutoFit/>
          </a:bodyPr>
          <a:lstStyle/>
          <a:p>
            <a:r>
              <a:rPr lang="en-AU" sz="2400" dirty="0"/>
              <a:t>Planets b, c, e are securely there.</a:t>
            </a:r>
            <a:endParaRPr lang="en-US" sz="2400" dirty="0"/>
          </a:p>
          <a:p>
            <a:r>
              <a:rPr lang="en-US" sz="2400" dirty="0"/>
              <a:t>Planet “d” vanishes when RVs are corrected for activity.</a:t>
            </a:r>
            <a:endParaRPr lang="en-AU"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16" y="1515943"/>
            <a:ext cx="7120364" cy="5145576"/>
          </a:xfrm>
          <a:prstGeom prst="rect">
            <a:avLst/>
          </a:prstGeom>
        </p:spPr>
      </p:pic>
      <p:sp>
        <p:nvSpPr>
          <p:cNvPr id="7" name="TextBox 6"/>
          <p:cNvSpPr txBox="1"/>
          <p:nvPr/>
        </p:nvSpPr>
        <p:spPr>
          <a:xfrm>
            <a:off x="7898130" y="6126480"/>
            <a:ext cx="1791068" cy="369332"/>
          </a:xfrm>
          <a:prstGeom prst="rect">
            <a:avLst/>
          </a:prstGeom>
          <a:noFill/>
        </p:spPr>
        <p:txBody>
          <a:bodyPr wrap="none" rtlCol="0">
            <a:spAutoFit/>
          </a:bodyPr>
          <a:lstStyle/>
          <a:p>
            <a:r>
              <a:rPr lang="en-US"/>
              <a:t>Robertson+ 2014</a:t>
            </a:r>
          </a:p>
        </p:txBody>
      </p:sp>
    </p:spTree>
    <p:extLst>
      <p:ext uri="{BB962C8B-B14F-4D97-AF65-F5344CB8AC3E}">
        <p14:creationId xmlns:p14="http://schemas.microsoft.com/office/powerpoint/2010/main" val="4859344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Red noise</a:t>
            </a:r>
          </a:p>
        </p:txBody>
      </p:sp>
      <p:sp>
        <p:nvSpPr>
          <p:cNvPr id="11" name="TextBox 10"/>
          <p:cNvSpPr txBox="1"/>
          <p:nvPr/>
        </p:nvSpPr>
        <p:spPr>
          <a:xfrm>
            <a:off x="511978" y="684946"/>
            <a:ext cx="10305248" cy="2308324"/>
          </a:xfrm>
          <a:prstGeom prst="rect">
            <a:avLst/>
          </a:prstGeom>
          <a:solidFill>
            <a:srgbClr val="002060">
              <a:alpha val="53000"/>
            </a:srgbClr>
          </a:solidFill>
        </p:spPr>
        <p:txBody>
          <a:bodyPr wrap="square" rtlCol="0">
            <a:spAutoFit/>
          </a:bodyPr>
          <a:lstStyle/>
          <a:p>
            <a:r>
              <a:rPr lang="en-AU" sz="2400" dirty="0"/>
              <a:t>Noise (star or instrument) is often corrrelated in time.  This is called “red noise” and can mask or mimic planetary signals.</a:t>
            </a:r>
          </a:p>
          <a:p>
            <a:r>
              <a:rPr lang="en-AU" sz="2400" dirty="0"/>
              <a:t>MA models = Moving Average   used to model the red noise in RV data.</a:t>
            </a:r>
          </a:p>
          <a:p>
            <a:endParaRPr lang="en-AU" sz="2400" dirty="0"/>
          </a:p>
          <a:p>
            <a:r>
              <a:rPr lang="en-AU" sz="2400" dirty="0"/>
              <a:t>Case study: HD 41248 system, where the 2 planets at 18 and 25 days were dismissed as activity.  (RVs tracked the Ca II indicators)</a:t>
            </a:r>
          </a:p>
        </p:txBody>
      </p:sp>
      <p:sp>
        <p:nvSpPr>
          <p:cNvPr id="7" name="TextBox 6"/>
          <p:cNvSpPr txBox="1"/>
          <p:nvPr/>
        </p:nvSpPr>
        <p:spPr>
          <a:xfrm>
            <a:off x="7898130" y="6126480"/>
            <a:ext cx="2424190" cy="369332"/>
          </a:xfrm>
          <a:prstGeom prst="rect">
            <a:avLst/>
          </a:prstGeom>
          <a:noFill/>
        </p:spPr>
        <p:txBody>
          <a:bodyPr wrap="none" rtlCol="0">
            <a:spAutoFit/>
          </a:bodyPr>
          <a:lstStyle/>
          <a:p>
            <a:r>
              <a:rPr lang="en-US"/>
              <a:t>Jenkins and Tuomi 2014</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83" y="3482088"/>
            <a:ext cx="11506200" cy="2463800"/>
          </a:xfrm>
          <a:prstGeom prst="rect">
            <a:avLst/>
          </a:prstGeom>
        </p:spPr>
      </p:pic>
    </p:spTree>
    <p:extLst>
      <p:ext uri="{BB962C8B-B14F-4D97-AF65-F5344CB8AC3E}">
        <p14:creationId xmlns:p14="http://schemas.microsoft.com/office/powerpoint/2010/main" val="274328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7" name="TextBox 6"/>
          <p:cNvSpPr txBox="1"/>
          <p:nvPr/>
        </p:nvSpPr>
        <p:spPr>
          <a:xfrm>
            <a:off x="9426249" y="6317218"/>
            <a:ext cx="2424190" cy="369332"/>
          </a:xfrm>
          <a:prstGeom prst="rect">
            <a:avLst/>
          </a:prstGeom>
          <a:noFill/>
        </p:spPr>
        <p:txBody>
          <a:bodyPr wrap="none" rtlCol="0">
            <a:spAutoFit/>
          </a:bodyPr>
          <a:lstStyle/>
          <a:p>
            <a:r>
              <a:rPr lang="en-US"/>
              <a:t>Jenkins and Tuomi 2014</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1" y="-1"/>
            <a:ext cx="8612179" cy="6787645"/>
          </a:xfrm>
          <a:prstGeom prst="rect">
            <a:avLst/>
          </a:prstGeom>
        </p:spPr>
      </p:pic>
    </p:spTree>
    <p:extLst>
      <p:ext uri="{BB962C8B-B14F-4D97-AF65-F5344CB8AC3E}">
        <p14:creationId xmlns:p14="http://schemas.microsoft.com/office/powerpoint/2010/main" val="9960727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Tracing and removing stellar activity</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51" y="705696"/>
            <a:ext cx="7941330" cy="5820833"/>
          </a:xfrm>
          <a:prstGeom prst="rect">
            <a:avLst/>
          </a:prstGeom>
        </p:spPr>
      </p:pic>
      <p:sp>
        <p:nvSpPr>
          <p:cNvPr id="8" name="TextBox 7"/>
          <p:cNvSpPr txBox="1"/>
          <p:nvPr/>
        </p:nvSpPr>
        <p:spPr>
          <a:xfrm>
            <a:off x="8960984" y="5932170"/>
            <a:ext cx="2117759" cy="369332"/>
          </a:xfrm>
          <a:prstGeom prst="rect">
            <a:avLst/>
          </a:prstGeom>
          <a:noFill/>
        </p:spPr>
        <p:txBody>
          <a:bodyPr wrap="none" rtlCol="0">
            <a:spAutoFit/>
          </a:bodyPr>
          <a:lstStyle/>
          <a:p>
            <a:r>
              <a:rPr lang="en-US"/>
              <a:t>Credit: Sharon Wang</a:t>
            </a:r>
          </a:p>
        </p:txBody>
      </p:sp>
    </p:spTree>
    <p:extLst>
      <p:ext uri="{BB962C8B-B14F-4D97-AF65-F5344CB8AC3E}">
        <p14:creationId xmlns:p14="http://schemas.microsoft.com/office/powerpoint/2010/main" val="19762006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Simultaneous Photometry can help</a:t>
            </a:r>
          </a:p>
        </p:txBody>
      </p:sp>
      <p:sp>
        <p:nvSpPr>
          <p:cNvPr id="8" name="TextBox 7"/>
          <p:cNvSpPr txBox="1"/>
          <p:nvPr/>
        </p:nvSpPr>
        <p:spPr>
          <a:xfrm>
            <a:off x="9826707" y="6341838"/>
            <a:ext cx="1127232" cy="369332"/>
          </a:xfrm>
          <a:prstGeom prst="rect">
            <a:avLst/>
          </a:prstGeom>
          <a:noFill/>
        </p:spPr>
        <p:txBody>
          <a:bodyPr wrap="none" rtlCol="0">
            <a:spAutoFit/>
          </a:bodyPr>
          <a:lstStyle/>
          <a:p>
            <a:r>
              <a:rPr lang="en-US"/>
              <a:t>Dai+ 2017</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 y="609600"/>
            <a:ext cx="7440930" cy="4960620"/>
          </a:xfrm>
          <a:prstGeom prst="rect">
            <a:avLst/>
          </a:prstGeom>
        </p:spPr>
      </p:pic>
      <p:sp>
        <p:nvSpPr>
          <p:cNvPr id="10" name="TextBox 9"/>
          <p:cNvSpPr txBox="1"/>
          <p:nvPr/>
        </p:nvSpPr>
        <p:spPr>
          <a:xfrm>
            <a:off x="525780" y="5718000"/>
            <a:ext cx="10305248" cy="461665"/>
          </a:xfrm>
          <a:prstGeom prst="rect">
            <a:avLst/>
          </a:prstGeom>
          <a:solidFill>
            <a:srgbClr val="002060">
              <a:alpha val="53000"/>
            </a:srgbClr>
          </a:solidFill>
        </p:spPr>
        <p:txBody>
          <a:bodyPr wrap="square" rtlCol="0">
            <a:spAutoFit/>
          </a:bodyPr>
          <a:lstStyle/>
          <a:p>
            <a:r>
              <a:rPr lang="en-AU" sz="2400" dirty="0"/>
              <a:t>Photometry informs the Gaussian Process model to detrend the RVs.</a:t>
            </a:r>
          </a:p>
        </p:txBody>
      </p:sp>
      <p:sp>
        <p:nvSpPr>
          <p:cNvPr id="11" name="TextBox 10"/>
          <p:cNvSpPr txBox="1"/>
          <p:nvPr/>
        </p:nvSpPr>
        <p:spPr>
          <a:xfrm>
            <a:off x="8332470" y="609600"/>
            <a:ext cx="3239926" cy="646331"/>
          </a:xfrm>
          <a:prstGeom prst="rect">
            <a:avLst/>
          </a:prstGeom>
          <a:noFill/>
        </p:spPr>
        <p:txBody>
          <a:bodyPr wrap="none" rtlCol="0">
            <a:spAutoFit/>
          </a:bodyPr>
          <a:lstStyle/>
          <a:p>
            <a:r>
              <a:rPr lang="en-US"/>
              <a:t>Ground based photometry</a:t>
            </a:r>
          </a:p>
          <a:p>
            <a:r>
              <a:rPr lang="en-US"/>
              <a:t>At same time as RV observations</a:t>
            </a:r>
          </a:p>
        </p:txBody>
      </p:sp>
    </p:spTree>
    <p:extLst>
      <p:ext uri="{BB962C8B-B14F-4D97-AF65-F5344CB8AC3E}">
        <p14:creationId xmlns:p14="http://schemas.microsoft.com/office/powerpoint/2010/main" val="13424652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955" y="2141538"/>
            <a:ext cx="3313115" cy="3649662"/>
          </a:xfrm>
        </p:spPr>
      </p:pic>
      <p:pic>
        <p:nvPicPr>
          <p:cNvPr id="4" name="Picture 3"/>
          <p:cNvPicPr>
            <a:picLocks noChangeAspect="1"/>
          </p:cNvPicPr>
          <p:nvPr/>
        </p:nvPicPr>
        <p:blipFill>
          <a:blip r:embed="rId3"/>
          <a:stretch>
            <a:fillRect/>
          </a:stretch>
        </p:blipFill>
        <p:spPr>
          <a:xfrm>
            <a:off x="0" y="-747656"/>
            <a:ext cx="12169050" cy="7605656"/>
          </a:xfrm>
          <a:prstGeom prst="rect">
            <a:avLst/>
          </a:prstGeom>
        </p:spPr>
      </p:pic>
      <p:sp>
        <p:nvSpPr>
          <p:cNvPr id="6" name="Title 1"/>
          <p:cNvSpPr txBox="1">
            <a:spLocks/>
          </p:cNvSpPr>
          <p:nvPr/>
        </p:nvSpPr>
        <p:spPr>
          <a:xfrm>
            <a:off x="424283" y="-419100"/>
            <a:ext cx="10654460"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Simultaneous Photometry can help</a:t>
            </a:r>
          </a:p>
        </p:txBody>
      </p:sp>
      <p:sp>
        <p:nvSpPr>
          <p:cNvPr id="11" name="TextBox 10"/>
          <p:cNvSpPr txBox="1"/>
          <p:nvPr/>
        </p:nvSpPr>
        <p:spPr>
          <a:xfrm>
            <a:off x="8864519" y="1772916"/>
            <a:ext cx="1234569" cy="369332"/>
          </a:xfrm>
          <a:prstGeom prst="rect">
            <a:avLst/>
          </a:prstGeom>
          <a:noFill/>
        </p:spPr>
        <p:txBody>
          <a:bodyPr wrap="none" rtlCol="0">
            <a:spAutoFit/>
          </a:bodyPr>
          <a:lstStyle/>
          <a:p>
            <a:r>
              <a:rPr lang="en-US"/>
              <a:t>RVxK2.com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25" y="652226"/>
            <a:ext cx="8346290" cy="6205773"/>
          </a:xfrm>
          <a:prstGeom prst="rect">
            <a:avLst/>
          </a:prstGeom>
        </p:spPr>
      </p:pic>
    </p:spTree>
    <p:extLst>
      <p:ext uri="{BB962C8B-B14F-4D97-AF65-F5344CB8AC3E}">
        <p14:creationId xmlns:p14="http://schemas.microsoft.com/office/powerpoint/2010/main" val="18238720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Tools for dealing with activity</a:t>
            </a:r>
          </a:p>
        </p:txBody>
      </p:sp>
      <p:sp>
        <p:nvSpPr>
          <p:cNvPr id="4" name="TextBox 3"/>
          <p:cNvSpPr txBox="1"/>
          <p:nvPr/>
        </p:nvSpPr>
        <p:spPr>
          <a:xfrm>
            <a:off x="511978" y="827818"/>
            <a:ext cx="9120859" cy="2308324"/>
          </a:xfrm>
          <a:prstGeom prst="rect">
            <a:avLst/>
          </a:prstGeom>
          <a:solidFill>
            <a:srgbClr val="002060">
              <a:alpha val="53000"/>
            </a:srgbClr>
          </a:solidFill>
        </p:spPr>
        <p:txBody>
          <a:bodyPr wrap="square" rtlCol="0">
            <a:spAutoFit/>
          </a:bodyPr>
          <a:lstStyle/>
          <a:p>
            <a:pPr marL="342900" indent="-342900">
              <a:buFont typeface="Arial" charset="0"/>
              <a:buChar char="•"/>
            </a:pPr>
            <a:r>
              <a:rPr lang="en-AU" sz="2400"/>
              <a:t>“Agatha” </a:t>
            </a:r>
            <a:r>
              <a:rPr lang="en-AU" sz="2400">
                <a:hlinkClick r:id="rId4"/>
              </a:rPr>
              <a:t>https://phillippro.shinyapps.io/Agatha/</a:t>
            </a:r>
            <a:endParaRPr lang="en-AU" sz="2400"/>
          </a:p>
          <a:p>
            <a:pPr marL="342900" indent="-342900">
              <a:buFont typeface="Arial" charset="0"/>
              <a:buChar char="•"/>
            </a:pPr>
            <a:endParaRPr lang="en-AU" sz="2400"/>
          </a:p>
          <a:p>
            <a:pPr marL="342900" indent="-342900">
              <a:buFont typeface="Arial" charset="0"/>
              <a:buChar char="•"/>
            </a:pPr>
            <a:r>
              <a:rPr lang="en-AU" sz="2400"/>
              <a:t>Useful if you have noise proxies e.g. Ca II, Bisectors, CCF FWHM, etc.</a:t>
            </a:r>
          </a:p>
          <a:p>
            <a:pPr marL="342900" indent="-342900">
              <a:buFont typeface="Arial" charset="0"/>
              <a:buChar char="•"/>
            </a:pPr>
            <a:r>
              <a:rPr lang="en-AU" sz="2400"/>
              <a:t>Also useful for quick and easy checking for impact of red noise using MA components. </a:t>
            </a:r>
          </a:p>
          <a:p>
            <a:pPr marL="342900" indent="-342900">
              <a:buFont typeface="Arial" charset="0"/>
              <a:buChar char="•"/>
            </a:pPr>
            <a:r>
              <a:rPr lang="en-AU" sz="2400"/>
              <a:t>Demo of GJ 628 data and Agatha.  </a:t>
            </a:r>
            <a:endParaRPr lang="en-US" sz="240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978" y="3794760"/>
            <a:ext cx="11441730" cy="2866417"/>
          </a:xfrm>
          <a:prstGeom prst="rect">
            <a:avLst/>
          </a:prstGeom>
        </p:spPr>
      </p:pic>
      <p:sp>
        <p:nvSpPr>
          <p:cNvPr id="6" name="TextBox 5"/>
          <p:cNvSpPr txBox="1"/>
          <p:nvPr/>
        </p:nvSpPr>
        <p:spPr>
          <a:xfrm>
            <a:off x="9632837" y="3371850"/>
            <a:ext cx="1269899" cy="369332"/>
          </a:xfrm>
          <a:prstGeom prst="rect">
            <a:avLst/>
          </a:prstGeom>
          <a:noFill/>
        </p:spPr>
        <p:txBody>
          <a:bodyPr wrap="none" rtlCol="0">
            <a:spAutoFit/>
          </a:bodyPr>
          <a:lstStyle/>
          <a:p>
            <a:r>
              <a:rPr lang="en-US"/>
              <a:t>Feng+ 2017</a:t>
            </a:r>
          </a:p>
        </p:txBody>
      </p:sp>
    </p:spTree>
    <p:extLst>
      <p:ext uri="{BB962C8B-B14F-4D97-AF65-F5344CB8AC3E}">
        <p14:creationId xmlns:p14="http://schemas.microsoft.com/office/powerpoint/2010/main" val="4112906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Tools for dealing with activity</a:t>
            </a:r>
          </a:p>
        </p:txBody>
      </p:sp>
      <p:sp>
        <p:nvSpPr>
          <p:cNvPr id="4" name="TextBox 3"/>
          <p:cNvSpPr txBox="1"/>
          <p:nvPr/>
        </p:nvSpPr>
        <p:spPr>
          <a:xfrm>
            <a:off x="511978" y="827818"/>
            <a:ext cx="9120859" cy="2308324"/>
          </a:xfrm>
          <a:prstGeom prst="rect">
            <a:avLst/>
          </a:prstGeom>
          <a:solidFill>
            <a:srgbClr val="002060">
              <a:alpha val="53000"/>
            </a:srgbClr>
          </a:solidFill>
        </p:spPr>
        <p:txBody>
          <a:bodyPr wrap="square" rtlCol="0">
            <a:spAutoFit/>
          </a:bodyPr>
          <a:lstStyle/>
          <a:p>
            <a:pPr marL="342900" indent="-342900">
              <a:buFont typeface="Arial" charset="0"/>
              <a:buChar char="•"/>
            </a:pPr>
            <a:r>
              <a:rPr lang="en-AU" sz="2400" dirty="0"/>
              <a:t>“Agatha” </a:t>
            </a:r>
            <a:r>
              <a:rPr lang="en-AU" sz="2400" dirty="0">
                <a:hlinkClick r:id="rId4"/>
              </a:rPr>
              <a:t>https://phillippro.shinyapps.io/Agatha/</a:t>
            </a:r>
            <a:endParaRPr lang="en-AU" sz="2400" dirty="0"/>
          </a:p>
          <a:p>
            <a:pPr marL="342900" indent="-342900">
              <a:buFont typeface="Arial" charset="0"/>
              <a:buChar char="•"/>
            </a:pPr>
            <a:endParaRPr lang="en-AU" sz="2400" dirty="0"/>
          </a:p>
          <a:p>
            <a:pPr marL="342900" indent="-342900">
              <a:buFont typeface="Arial" charset="0"/>
              <a:buChar char="•"/>
            </a:pPr>
            <a:r>
              <a:rPr lang="en-AU" sz="2400" dirty="0"/>
              <a:t>Useful if you have noise proxies e.g. Ca II, Bisectors, CCF FWHM, etc.</a:t>
            </a:r>
          </a:p>
          <a:p>
            <a:pPr marL="342900" indent="-342900">
              <a:buFont typeface="Arial" charset="0"/>
              <a:buChar char="•"/>
            </a:pPr>
            <a:r>
              <a:rPr lang="en-AU" sz="2400" dirty="0"/>
              <a:t>Also useful for quick and easy checking for impact of red noise using MA components. </a:t>
            </a:r>
          </a:p>
          <a:p>
            <a:pPr marL="342900" indent="-342900">
              <a:buFont typeface="Arial" charset="0"/>
              <a:buChar char="•"/>
            </a:pPr>
            <a:r>
              <a:rPr lang="en-AU" sz="2400" dirty="0"/>
              <a:t>Demo of GJ 628 data and Agatha.  </a:t>
            </a:r>
            <a:endParaRPr lang="en-US" sz="2400" dirty="0"/>
          </a:p>
        </p:txBody>
      </p:sp>
      <p:sp>
        <p:nvSpPr>
          <p:cNvPr id="6" name="TextBox 5"/>
          <p:cNvSpPr txBox="1"/>
          <p:nvPr/>
        </p:nvSpPr>
        <p:spPr>
          <a:xfrm>
            <a:off x="9632837" y="3371850"/>
            <a:ext cx="1269899" cy="369332"/>
          </a:xfrm>
          <a:prstGeom prst="rect">
            <a:avLst/>
          </a:prstGeom>
          <a:noFill/>
        </p:spPr>
        <p:txBody>
          <a:bodyPr wrap="none" rtlCol="0">
            <a:spAutoFit/>
          </a:bodyPr>
          <a:lstStyle/>
          <a:p>
            <a:r>
              <a:rPr lang="en-US"/>
              <a:t>Feng+ 2017</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248" y="-248074"/>
            <a:ext cx="10448652" cy="6641962"/>
          </a:xfrm>
          <a:prstGeom prst="rect">
            <a:avLst/>
          </a:prstGeom>
        </p:spPr>
      </p:pic>
    </p:spTree>
    <p:extLst>
      <p:ext uri="{BB962C8B-B14F-4D97-AF65-F5344CB8AC3E}">
        <p14:creationId xmlns:p14="http://schemas.microsoft.com/office/powerpoint/2010/main" val="16235521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 y="-766482"/>
            <a:ext cx="12199171" cy="7624482"/>
          </a:xfrm>
        </p:spPr>
      </p:pic>
      <p:sp>
        <p:nvSpPr>
          <p:cNvPr id="2" name="Title 1"/>
          <p:cNvSpPr>
            <a:spLocks noGrp="1"/>
          </p:cNvSpPr>
          <p:nvPr>
            <p:ph type="title"/>
          </p:nvPr>
        </p:nvSpPr>
        <p:spPr>
          <a:xfrm>
            <a:off x="511978" y="-248074"/>
            <a:ext cx="10654460" cy="1456267"/>
          </a:xfrm>
        </p:spPr>
        <p:txBody>
          <a:bodyPr/>
          <a:lstStyle/>
          <a:p>
            <a:r>
              <a:rPr lang="en-US"/>
              <a:t>Tools for dealing with activity</a:t>
            </a:r>
          </a:p>
        </p:txBody>
      </p:sp>
      <p:sp>
        <p:nvSpPr>
          <p:cNvPr id="4" name="TextBox 3"/>
          <p:cNvSpPr txBox="1"/>
          <p:nvPr/>
        </p:nvSpPr>
        <p:spPr>
          <a:xfrm>
            <a:off x="511978" y="827818"/>
            <a:ext cx="9120859" cy="2308324"/>
          </a:xfrm>
          <a:prstGeom prst="rect">
            <a:avLst/>
          </a:prstGeom>
          <a:solidFill>
            <a:srgbClr val="002060">
              <a:alpha val="53000"/>
            </a:srgbClr>
          </a:solidFill>
        </p:spPr>
        <p:txBody>
          <a:bodyPr wrap="square" rtlCol="0">
            <a:spAutoFit/>
          </a:bodyPr>
          <a:lstStyle/>
          <a:p>
            <a:pPr marL="342900" indent="-342900">
              <a:buFont typeface="Arial" charset="0"/>
              <a:buChar char="•"/>
            </a:pPr>
            <a:r>
              <a:rPr lang="en-AU" sz="2400" dirty="0"/>
              <a:t>“Agatha” </a:t>
            </a:r>
            <a:r>
              <a:rPr lang="en-AU" sz="2400" dirty="0">
                <a:hlinkClick r:id="rId4"/>
              </a:rPr>
              <a:t>https://phillippro.shinyapps.io/Agatha/</a:t>
            </a:r>
            <a:endParaRPr lang="en-AU" sz="2400" dirty="0"/>
          </a:p>
          <a:p>
            <a:pPr marL="342900" indent="-342900">
              <a:buFont typeface="Arial" charset="0"/>
              <a:buChar char="•"/>
            </a:pPr>
            <a:endParaRPr lang="en-AU" sz="2400" dirty="0"/>
          </a:p>
          <a:p>
            <a:pPr marL="342900" indent="-342900">
              <a:buFont typeface="Arial" charset="0"/>
              <a:buChar char="•"/>
            </a:pPr>
            <a:r>
              <a:rPr lang="en-AU" sz="2400" dirty="0"/>
              <a:t>Useful if you have noise proxies e.g. Ca II, Bisectors, CCF FWHM, etc.</a:t>
            </a:r>
          </a:p>
          <a:p>
            <a:pPr marL="342900" indent="-342900">
              <a:buFont typeface="Arial" charset="0"/>
              <a:buChar char="•"/>
            </a:pPr>
            <a:r>
              <a:rPr lang="en-AU" sz="2400" dirty="0"/>
              <a:t>Also useful for quick and easy checking for impact of red noise using MA components. </a:t>
            </a:r>
          </a:p>
          <a:p>
            <a:pPr marL="342900" indent="-342900">
              <a:buFont typeface="Arial" charset="0"/>
              <a:buChar char="•"/>
            </a:pPr>
            <a:r>
              <a:rPr lang="en-AU" sz="2400" dirty="0"/>
              <a:t>Demo of GJ 628 data and Agatha.  </a:t>
            </a:r>
            <a:endParaRPr lang="en-US" sz="2400" dirty="0"/>
          </a:p>
        </p:txBody>
      </p:sp>
      <p:sp>
        <p:nvSpPr>
          <p:cNvPr id="6" name="TextBox 5"/>
          <p:cNvSpPr txBox="1"/>
          <p:nvPr/>
        </p:nvSpPr>
        <p:spPr>
          <a:xfrm>
            <a:off x="9632837" y="3371850"/>
            <a:ext cx="1269899" cy="369332"/>
          </a:xfrm>
          <a:prstGeom prst="rect">
            <a:avLst/>
          </a:prstGeom>
          <a:noFill/>
        </p:spPr>
        <p:txBody>
          <a:bodyPr wrap="none" rtlCol="0">
            <a:spAutoFit/>
          </a:bodyPr>
          <a:lstStyle/>
          <a:p>
            <a:r>
              <a:rPr lang="en-US"/>
              <a:t>Feng+ 2017</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978" y="-76736"/>
            <a:ext cx="11475720" cy="6425755"/>
          </a:xfrm>
          <a:prstGeom prst="rect">
            <a:avLst/>
          </a:prstGeom>
        </p:spPr>
      </p:pic>
    </p:spTree>
    <p:extLst>
      <p:ext uri="{BB962C8B-B14F-4D97-AF65-F5344CB8AC3E}">
        <p14:creationId xmlns:p14="http://schemas.microsoft.com/office/powerpoint/2010/main" val="662132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6482"/>
            <a:ext cx="12199171" cy="7624482"/>
          </a:xfrm>
        </p:spPr>
      </p:pic>
      <p:sp>
        <p:nvSpPr>
          <p:cNvPr id="2" name="Title 1"/>
          <p:cNvSpPr>
            <a:spLocks noGrp="1"/>
          </p:cNvSpPr>
          <p:nvPr>
            <p:ph type="title"/>
          </p:nvPr>
        </p:nvSpPr>
        <p:spPr>
          <a:xfrm>
            <a:off x="511978" y="-248074"/>
            <a:ext cx="10654460" cy="1456267"/>
          </a:xfrm>
        </p:spPr>
        <p:txBody>
          <a:bodyPr/>
          <a:lstStyle/>
          <a:p>
            <a:r>
              <a:rPr lang="en-US"/>
              <a:t>Observing strategies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81" y="822960"/>
            <a:ext cx="8124912" cy="6035040"/>
          </a:xfrm>
          <a:prstGeom prst="rect">
            <a:avLst/>
          </a:prstGeom>
        </p:spPr>
      </p:pic>
      <p:sp>
        <p:nvSpPr>
          <p:cNvPr id="6" name="TextBox 5"/>
          <p:cNvSpPr txBox="1"/>
          <p:nvPr/>
        </p:nvSpPr>
        <p:spPr>
          <a:xfrm>
            <a:off x="8372400" y="6258106"/>
            <a:ext cx="3252237" cy="323165"/>
          </a:xfrm>
          <a:prstGeom prst="rect">
            <a:avLst/>
          </a:prstGeom>
          <a:noFill/>
        </p:spPr>
        <p:txBody>
          <a:bodyPr wrap="none" rtlCol="0">
            <a:spAutoFit/>
          </a:bodyPr>
          <a:lstStyle/>
          <a:p>
            <a:r>
              <a:rPr lang="en-US" sz="1500"/>
              <a:t>https://slideplayer.com/slide/7474039/</a:t>
            </a:r>
          </a:p>
        </p:txBody>
      </p:sp>
    </p:spTree>
    <p:extLst>
      <p:ext uri="{BB962C8B-B14F-4D97-AF65-F5344CB8AC3E}">
        <p14:creationId xmlns:p14="http://schemas.microsoft.com/office/powerpoint/2010/main" val="1977875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6482"/>
            <a:ext cx="12199171" cy="7624482"/>
          </a:xfrm>
        </p:spPr>
      </p:pic>
      <p:sp>
        <p:nvSpPr>
          <p:cNvPr id="2" name="Title 1"/>
          <p:cNvSpPr>
            <a:spLocks noGrp="1"/>
          </p:cNvSpPr>
          <p:nvPr>
            <p:ph type="title"/>
          </p:nvPr>
        </p:nvSpPr>
        <p:spPr>
          <a:xfrm>
            <a:off x="511978" y="-248074"/>
            <a:ext cx="10654460" cy="1456267"/>
          </a:xfrm>
        </p:spPr>
        <p:txBody>
          <a:bodyPr/>
          <a:lstStyle/>
          <a:p>
            <a:r>
              <a:rPr lang="en-US"/>
              <a:t>Observing strategies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27" y="846491"/>
            <a:ext cx="8065407" cy="5977890"/>
          </a:xfrm>
          <a:prstGeom prst="rect">
            <a:avLst/>
          </a:prstGeom>
        </p:spPr>
      </p:pic>
      <p:sp>
        <p:nvSpPr>
          <p:cNvPr id="6" name="TextBox 5"/>
          <p:cNvSpPr txBox="1"/>
          <p:nvPr/>
        </p:nvSpPr>
        <p:spPr>
          <a:xfrm>
            <a:off x="8372400" y="6258106"/>
            <a:ext cx="3252237" cy="323165"/>
          </a:xfrm>
          <a:prstGeom prst="rect">
            <a:avLst/>
          </a:prstGeom>
          <a:noFill/>
        </p:spPr>
        <p:txBody>
          <a:bodyPr wrap="none" rtlCol="0">
            <a:spAutoFit/>
          </a:bodyPr>
          <a:lstStyle/>
          <a:p>
            <a:r>
              <a:rPr lang="en-US" sz="1500"/>
              <a:t>https://slideplayer.com/slide/7474039/</a:t>
            </a:r>
          </a:p>
        </p:txBody>
      </p:sp>
    </p:spTree>
    <p:extLst>
      <p:ext uri="{BB962C8B-B14F-4D97-AF65-F5344CB8AC3E}">
        <p14:creationId xmlns:p14="http://schemas.microsoft.com/office/powerpoint/2010/main" val="1367107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6482"/>
            <a:ext cx="12199171" cy="7624482"/>
          </a:xfrm>
        </p:spPr>
      </p:pic>
      <p:sp>
        <p:nvSpPr>
          <p:cNvPr id="2" name="Title 1"/>
          <p:cNvSpPr>
            <a:spLocks noGrp="1"/>
          </p:cNvSpPr>
          <p:nvPr>
            <p:ph type="title"/>
          </p:nvPr>
        </p:nvSpPr>
        <p:spPr>
          <a:xfrm>
            <a:off x="511978" y="-248074"/>
            <a:ext cx="10654460" cy="1456267"/>
          </a:xfrm>
        </p:spPr>
        <p:txBody>
          <a:bodyPr/>
          <a:lstStyle/>
          <a:p>
            <a:r>
              <a:rPr lang="en-US"/>
              <a:t>Observing strategies: sampling</a:t>
            </a:r>
          </a:p>
        </p:txBody>
      </p:sp>
      <p:pic>
        <p:nvPicPr>
          <p:cNvPr id="14338" name="Picture 2"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151" y="880110"/>
            <a:ext cx="6773594" cy="48920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1978" y="895604"/>
            <a:ext cx="4128602" cy="2308324"/>
          </a:xfrm>
          <a:prstGeom prst="rect">
            <a:avLst/>
          </a:prstGeom>
          <a:solidFill>
            <a:srgbClr val="002060">
              <a:alpha val="53000"/>
            </a:srgbClr>
          </a:solidFill>
        </p:spPr>
        <p:txBody>
          <a:bodyPr wrap="square" rtlCol="0">
            <a:spAutoFit/>
          </a:bodyPr>
          <a:lstStyle/>
          <a:p>
            <a:r>
              <a:rPr lang="en-AU" sz="2400" dirty="0"/>
              <a:t>Eccentricity matters!</a:t>
            </a:r>
          </a:p>
          <a:p>
            <a:endParaRPr lang="en-AU" sz="2400" dirty="0"/>
          </a:p>
          <a:p>
            <a:r>
              <a:rPr lang="en-AU" sz="2400" dirty="0"/>
              <a:t>If you miss the “interesting” part of the orbit, you miss the planet or get it wrong!</a:t>
            </a:r>
          </a:p>
          <a:p>
            <a:endParaRPr lang="en-US" sz="2400" dirty="0"/>
          </a:p>
        </p:txBody>
      </p:sp>
    </p:spTree>
    <p:extLst>
      <p:ext uri="{BB962C8B-B14F-4D97-AF65-F5344CB8AC3E}">
        <p14:creationId xmlns:p14="http://schemas.microsoft.com/office/powerpoint/2010/main" val="690807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17074</TotalTime>
  <Words>2661</Words>
  <Application>Microsoft Macintosh PowerPoint</Application>
  <PresentationFormat>Widescreen</PresentationFormat>
  <Paragraphs>506</Paragraphs>
  <Slides>69</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Calibri</vt:lpstr>
      <vt:lpstr>Calibri Light</vt:lpstr>
      <vt:lpstr>Garamond</vt:lpstr>
      <vt:lpstr>Mangal</vt:lpstr>
      <vt:lpstr>ＭＳ Ｐゴシック</vt:lpstr>
      <vt:lpstr>Times New Roman</vt:lpstr>
      <vt:lpstr>Verdana</vt:lpstr>
      <vt:lpstr>Wingdings</vt:lpstr>
      <vt:lpstr>Arial</vt:lpstr>
      <vt:lpstr>Celestial</vt:lpstr>
      <vt:lpstr>Rv planet detection</vt:lpstr>
      <vt:lpstr>Outline</vt:lpstr>
      <vt:lpstr>Observing strategies</vt:lpstr>
      <vt:lpstr>Observing strategies: rotation matters</vt:lpstr>
      <vt:lpstr>See the bias?</vt:lpstr>
      <vt:lpstr>Observing strategies</vt:lpstr>
      <vt:lpstr>Observing strategies</vt:lpstr>
      <vt:lpstr>Observing strategies</vt:lpstr>
      <vt:lpstr>Observing strategies: sampling</vt:lpstr>
      <vt:lpstr>Observing strategies: sampling</vt:lpstr>
      <vt:lpstr>Observing strategies: sampling</vt:lpstr>
      <vt:lpstr>Observing strategies: sampling</vt:lpstr>
      <vt:lpstr>Observing strategies: sampling</vt:lpstr>
      <vt:lpstr>When it goes right</vt:lpstr>
      <vt:lpstr>When it goes right</vt:lpstr>
      <vt:lpstr>Sometimes it is bleeding obvious</vt:lpstr>
      <vt:lpstr>New data, new insights</vt:lpstr>
      <vt:lpstr>New data, new insights</vt:lpstr>
      <vt:lpstr>Making sure it is a real signal</vt:lpstr>
      <vt:lpstr>Some tools for fitting rv data</vt:lpstr>
      <vt:lpstr>Some tools for fitting rv data</vt:lpstr>
      <vt:lpstr>Some tools for fitting rv data</vt:lpstr>
      <vt:lpstr>So you think you found some planets?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Tools for dealing with activity</vt:lpstr>
      <vt:lpstr>Tools for dealing with activity</vt:lpstr>
      <vt:lpstr>Tools for dealing with activity</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infinity of worlds: planets and the search for life</dc:title>
  <dc:creator>Microsoft Office User</dc:creator>
  <cp:lastModifiedBy>Microsoft Office User</cp:lastModifiedBy>
  <cp:revision>380</cp:revision>
  <dcterms:created xsi:type="dcterms:W3CDTF">2017-11-29T04:21:34Z</dcterms:created>
  <dcterms:modified xsi:type="dcterms:W3CDTF">2019-04-23T03:55:51Z</dcterms:modified>
</cp:coreProperties>
</file>