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2" r:id="rId1"/>
  </p:sldMasterIdLst>
  <p:notesMasterIdLst>
    <p:notesMasterId r:id="rId21"/>
  </p:notesMasterIdLst>
  <p:handoutMasterIdLst>
    <p:handoutMasterId r:id="rId22"/>
  </p:handoutMasterIdLst>
  <p:sldIdLst>
    <p:sldId id="1984" r:id="rId2"/>
    <p:sldId id="1957" r:id="rId3"/>
    <p:sldId id="1965" r:id="rId4"/>
    <p:sldId id="1956" r:id="rId5"/>
    <p:sldId id="1994" r:id="rId6"/>
    <p:sldId id="1995" r:id="rId7"/>
    <p:sldId id="1996" r:id="rId8"/>
    <p:sldId id="1971" r:id="rId9"/>
    <p:sldId id="1959" r:id="rId10"/>
    <p:sldId id="1838" r:id="rId11"/>
    <p:sldId id="1997" r:id="rId12"/>
    <p:sldId id="2002" r:id="rId13"/>
    <p:sldId id="2000" r:id="rId14"/>
    <p:sldId id="1985" r:id="rId15"/>
    <p:sldId id="1934" r:id="rId16"/>
    <p:sldId id="1962" r:id="rId17"/>
    <p:sldId id="1969" r:id="rId18"/>
    <p:sldId id="1982" r:id="rId19"/>
    <p:sldId id="1993" r:id="rId2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9AFF"/>
    <a:srgbClr val="9DFF73"/>
    <a:srgbClr val="92FFEC"/>
    <a:srgbClr val="00D802"/>
    <a:srgbClr val="FFD623"/>
    <a:srgbClr val="FF2E2E"/>
    <a:srgbClr val="8F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7" autoAdjust="0"/>
    <p:restoredTop sz="94697" autoAdjust="0"/>
  </p:normalViewPr>
  <p:slideViewPr>
    <p:cSldViewPr snapToGrid="0" snapToObjects="1">
      <p:cViewPr>
        <p:scale>
          <a:sx n="125" d="100"/>
          <a:sy n="125" d="100"/>
        </p:scale>
        <p:origin x="-1736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CB384-21D6-BF4B-8DEC-86149512A266}" type="datetimeFigureOut">
              <a:rPr lang="es-ES" smtClean="0"/>
              <a:t>19/2/19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ED673-5613-8A49-B1D4-533905BF13D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790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BF4C2-76B0-F64F-9187-CF972865EFAB}" type="datetimeFigureOut">
              <a:rPr lang="es-ES" smtClean="0"/>
              <a:t>19/2/19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CA7F1-D1A8-844C-AB11-19E517D1961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1611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CA7F1-D1A8-844C-AB11-19E517D1961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456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Tal vez antes de</a:t>
            </a:r>
            <a:r>
              <a:rPr lang="es-ES" baseline="0" dirty="0" smtClean="0"/>
              <a:t> poner esto estaría bien introducir el tipo de </a:t>
            </a:r>
            <a:r>
              <a:rPr lang="es-ES" baseline="0" dirty="0" err="1" smtClean="0"/>
              <a:t>plot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sv</a:t>
            </a:r>
            <a:r>
              <a:rPr lang="es-ES" baseline="0" dirty="0" smtClean="0"/>
              <a:t> vs </a:t>
            </a:r>
            <a:r>
              <a:rPr lang="es-ES" baseline="0" dirty="0" err="1" smtClean="0"/>
              <a:t>mass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CA7F1-D1A8-844C-AB11-19E517D1961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31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DA01-B3DB-8A46-955B-0DBAD40572BA}" type="datetime1">
              <a:rPr lang="es-ES" smtClean="0"/>
              <a:t>19/2/19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1D1F-B68B-9040-9B76-C829A8959182}" type="datetime1">
              <a:rPr lang="es-ES" smtClean="0"/>
              <a:t>19/2/19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ED64-66A7-F449-86EA-011AE6AEC994}" type="datetime1">
              <a:rPr lang="es-ES" smtClean="0"/>
              <a:t>19/2/19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0F4DB-A389-5644-8D20-F559D3D4BA71}" type="datetime1">
              <a:rPr lang="es-ES" smtClean="0"/>
              <a:t>19/2/19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3680A-8735-1A4E-B16E-515A2781257E}" type="datetime1">
              <a:rPr lang="es-ES" smtClean="0"/>
              <a:t>19/2/19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A6-2F03-E54B-AF30-8039C7BC7285}" type="datetime1">
              <a:rPr lang="es-ES" smtClean="0"/>
              <a:t>19/2/19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D58D7-B705-BA43-B43C-54FC49521FE9}" type="datetime1">
              <a:rPr lang="es-ES" smtClean="0"/>
              <a:t>19/2/19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CC00-FFA1-0044-A8A7-20E18DF8A095}" type="datetime1">
              <a:rPr lang="es-ES" smtClean="0"/>
              <a:t>19/2/19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7DAF-CF50-4141-B03E-483C743D93BB}" type="datetime1">
              <a:rPr lang="es-ES" smtClean="0"/>
              <a:t>19/2/19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6A289-10BB-FA43-9ED2-8C0E2A87D611}" type="datetime1">
              <a:rPr lang="es-ES" smtClean="0"/>
              <a:t>19/2/19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0363E-1563-E342-8D12-2418B1CEAB64}" type="datetime1">
              <a:rPr lang="es-ES" smtClean="0"/>
              <a:t>19/2/19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BCDE4-9D4E-5D43-9BB5-F483F7448ABE}" type="datetime1">
              <a:rPr lang="es-ES" smtClean="0"/>
              <a:t>19/2/19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5BCA-6418-2341-80B3-2965CB58C1C8}" type="slidenum">
              <a:rPr lang="es-ES" smtClean="0"/>
              <a:t>‹Nr.›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hyperlink" Target="mailto:miguel.sanchezconde@uam.es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5.emf"/><Relationship Id="rId8" Type="http://schemas.openxmlformats.org/officeDocument/2006/relationships/hyperlink" Target="https://arxiv.org/abs/1709.07997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5.emf"/><Relationship Id="rId8" Type="http://schemas.openxmlformats.org/officeDocument/2006/relationships/hyperlink" Target="https://arxiv.org/abs/1709.07997" TargetMode="External"/><Relationship Id="rId9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ndico.cta-observatory.org/event/1995/overview" TargetMode="External"/><Relationship Id="rId3" Type="http://schemas.openxmlformats.org/officeDocument/2006/relationships/hyperlink" Target="https://portal.cta-observatory.org/WG/PHYS/SitePages/Lugano-DMEP-session.aspx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hyperlink" Target="mailto:miguel.sanchezconde@uam.es" TargetMode="External"/><Relationship Id="rId5" Type="http://schemas.openxmlformats.org/officeDocument/2006/relationships/hyperlink" Target="http://www.miguelsanchezconde.com" TargetMode="External"/><Relationship Id="rId6" Type="http://schemas.openxmlformats.org/officeDocument/2006/relationships/hyperlink" Target="https://projects.ift.uam-csic.es/damasco/" TargetMode="External"/><Relationship Id="rId7" Type="http://schemas.openxmlformats.org/officeDocument/2006/relationships/image" Target="../media/image2.jpe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a-observatory.org/WG/PHYS/SitePages/Galactic%20Science%20SWG.aspx" TargetMode="External"/><Relationship Id="rId4" Type="http://schemas.openxmlformats.org/officeDocument/2006/relationships/hyperlink" Target="https://portal.cta-observatory.org/WG/PHYS/SitePages/Cosmic%20Rays%20SWG.aspx" TargetMode="External"/><Relationship Id="rId5" Type="http://schemas.openxmlformats.org/officeDocument/2006/relationships/hyperlink" Target="https://portal.cta-observatory.org/WG/PHYS/SitePages/Extragalactic%20Science%20SWG.aspx" TargetMode="External"/><Relationship Id="rId6" Type="http://schemas.openxmlformats.org/officeDocument/2006/relationships/hyperlink" Target="https://portal.cta-observatory.org/WG/PHYS/SitePages/Transients%20SWG.aspx" TargetMode="External"/><Relationship Id="rId7" Type="http://schemas.openxmlformats.org/officeDocument/2006/relationships/hyperlink" Target="https://portal.cta-observatory.org/WG/PHYS/SitePages/Dark%20Matter%20and%20Exotic%20Physics%20SWG.aspx" TargetMode="External"/><Relationship Id="rId8" Type="http://schemas.openxmlformats.org/officeDocument/2006/relationships/hyperlink" Target="https://portal.cta-observatory.org/WG/PHYS/SitePages/Intensity%20Interferometry%20SWG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ortal.cta-observatory.org/help/SitePages/Home.asp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hyperlink" Target="https://arxiv.org/abs/1709.0799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a-observatory.org/Bodies/SAPO/CTA%20Publications/Forms/AllItems.aspx" TargetMode="External"/><Relationship Id="rId4" Type="http://schemas.openxmlformats.org/officeDocument/2006/relationships/hyperlink" Target="https://portal.cta-observatory.org/Bodies/SAPO/Pages/Home2.aspx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ortal.cta-observatory.org/Bodies/SAPO/SitePages/Publications.asp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abrijela.zaharijas@ung.si" TargetMode="External"/><Relationship Id="rId4" Type="http://schemas.openxmlformats.org/officeDocument/2006/relationships/hyperlink" Target="https://portal.cta-observatory.org/WG/PHYS/SitePages/Dark%20Matter%20and%20Exotic%20Physics%20SWG.aspx" TargetMode="External"/><Relationship Id="rId5" Type="http://schemas.openxmlformats.org/officeDocument/2006/relationships/hyperlink" Target="https://portal.cta-observatory.org/_layouts/people.aspx?MembershipGroupId=2484" TargetMode="External"/><Relationship Id="rId6" Type="http://schemas.openxmlformats.org/officeDocument/2006/relationships/hyperlink" Target="https://indico.cta-observatory.org/event/2151/" TargetMode="External"/><Relationship Id="rId7" Type="http://schemas.openxmlformats.org/officeDocument/2006/relationships/hyperlink" Target="https://portal.cta-observatory.org/WG/PHYS/SiteAssets/SitePages/Dark%20Matter%20and%20Exotic%20Physics%20SWG/CTADMStandards_V1.0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iguel.sanchezconde@uam.e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ta-observatory.org/event/1075/papers/17751/" TargetMode="External"/><Relationship Id="rId3" Type="http://schemas.openxmlformats.org/officeDocument/2006/relationships/hyperlink" Target="https://forge.in2p3.fr/attachments/download/62211/CTA_DC1_CloseOut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 trans="70000" pencilSize="25"/>
                    </a14:imgEffect>
                    <a14:imgEffect>
                      <a14:sharpenSoften amount="37000"/>
                    </a14:imgEffect>
                    <a14:imgEffect>
                      <a14:brightnessContrast bright="-22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923291" cy="6858000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6582" y="3586935"/>
            <a:ext cx="7260167" cy="289006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s-ES" sz="2400" b="1" dirty="0" smtClean="0">
                <a:latin typeface="Calibri"/>
                <a:cs typeface="Calibri"/>
              </a:rPr>
              <a:t>Miguel A. Sánchez-Conde</a:t>
            </a:r>
          </a:p>
          <a:p>
            <a:pPr>
              <a:lnSpc>
                <a:spcPct val="80000"/>
              </a:lnSpc>
            </a:pPr>
            <a:endParaRPr lang="es-ES" sz="1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s-ES" sz="1600" dirty="0" smtClean="0">
                <a:latin typeface="Calibri"/>
                <a:cs typeface="Calibri"/>
              </a:rPr>
              <a:t>Instituto de Física Teórica IFT UAM/CSIC</a:t>
            </a:r>
            <a:r>
              <a:rPr lang="es-ES" sz="1600" dirty="0">
                <a:latin typeface="Calibri"/>
                <a:cs typeface="Calibri"/>
              </a:rPr>
              <a:t> </a:t>
            </a:r>
            <a:r>
              <a:rPr lang="es-ES" sz="1600" dirty="0" smtClean="0">
                <a:latin typeface="Calibri"/>
                <a:cs typeface="Calibri"/>
              </a:rPr>
              <a:t>&amp; Departamento de Física Teórica</a:t>
            </a:r>
          </a:p>
          <a:p>
            <a:pPr>
              <a:lnSpc>
                <a:spcPct val="80000"/>
              </a:lnSpc>
            </a:pPr>
            <a:r>
              <a:rPr lang="es-ES" sz="1600" dirty="0" smtClean="0">
                <a:latin typeface="Calibri"/>
                <a:cs typeface="Calibri"/>
              </a:rPr>
              <a:t>Universidad Autónoma de Madrid</a:t>
            </a:r>
          </a:p>
          <a:p>
            <a:pPr>
              <a:lnSpc>
                <a:spcPct val="60000"/>
              </a:lnSpc>
            </a:pPr>
            <a:endParaRPr lang="es-ES" sz="1600" b="1" dirty="0" smtClean="0">
              <a:solidFill>
                <a:srgbClr val="8FE9FF"/>
              </a:solidFill>
              <a:latin typeface="Calibri"/>
              <a:cs typeface="Calibri"/>
            </a:endParaRPr>
          </a:p>
          <a:p>
            <a:pPr>
              <a:lnSpc>
                <a:spcPct val="60000"/>
              </a:lnSpc>
            </a:pPr>
            <a:r>
              <a:rPr lang="es-ES" sz="1600" b="1" dirty="0" smtClean="0">
                <a:solidFill>
                  <a:srgbClr val="8FE9FF"/>
                </a:solidFill>
                <a:latin typeface="Calibri"/>
                <a:cs typeface="Calibri"/>
                <a:hlinkClick r:id="rId5"/>
              </a:rPr>
              <a:t>miguel.sanchezconde@uam.es</a:t>
            </a:r>
            <a:endParaRPr lang="es-ES" sz="1600" b="1" dirty="0" smtClean="0">
              <a:solidFill>
                <a:srgbClr val="8FE9FF"/>
              </a:solidFill>
              <a:latin typeface="Calibri"/>
              <a:cs typeface="Calibri"/>
            </a:endParaRPr>
          </a:p>
          <a:p>
            <a:endParaRPr lang="es-ES" sz="700" b="1" dirty="0" smtClean="0">
              <a:latin typeface="Calibri"/>
              <a:cs typeface="Calibri"/>
            </a:endParaRPr>
          </a:p>
          <a:p>
            <a:endParaRPr lang="es-ES" sz="700" b="1" dirty="0" smtClean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1800" b="1" i="1" dirty="0" smtClean="0">
              <a:solidFill>
                <a:srgbClr val="CCFFCC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b="1" i="1" dirty="0" smtClean="0">
                <a:solidFill>
                  <a:srgbClr val="CCFFCC"/>
                </a:solidFill>
                <a:latin typeface="Calibri"/>
                <a:cs typeface="Calibri"/>
              </a:rPr>
              <a:t>1</a:t>
            </a:r>
            <a:r>
              <a:rPr lang="en-US" sz="1800" b="1" i="1" baseline="30000" dirty="0" smtClean="0">
                <a:solidFill>
                  <a:srgbClr val="CCFFCC"/>
                </a:solidFill>
                <a:latin typeface="Calibri"/>
                <a:cs typeface="Calibri"/>
              </a:rPr>
              <a:t>st</a:t>
            </a:r>
            <a:r>
              <a:rPr lang="en-US" sz="1800" b="1" i="1" dirty="0" smtClean="0">
                <a:solidFill>
                  <a:srgbClr val="CCFFCC"/>
                </a:solidFill>
                <a:latin typeface="Calibri"/>
                <a:cs typeface="Calibri"/>
              </a:rPr>
              <a:t> Thai-CTA workshop on </a:t>
            </a:r>
            <a:r>
              <a:rPr lang="en-US" sz="1800" b="1" i="1" dirty="0" err="1" smtClean="0">
                <a:solidFill>
                  <a:srgbClr val="CCFFCC"/>
                </a:solidFill>
                <a:latin typeface="Calibri"/>
                <a:cs typeface="Calibri"/>
              </a:rPr>
              <a:t>Astroparticle</a:t>
            </a:r>
            <a:r>
              <a:rPr lang="en-US" sz="1800" b="1" i="1" dirty="0" smtClean="0">
                <a:solidFill>
                  <a:srgbClr val="CCFFCC"/>
                </a:solidFill>
                <a:latin typeface="Calibri"/>
                <a:cs typeface="Calibri"/>
              </a:rPr>
              <a:t> Physics </a:t>
            </a:r>
            <a:endParaRPr lang="en-US" sz="1800" b="1" i="1" dirty="0">
              <a:solidFill>
                <a:srgbClr val="CCFFCC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400" b="1" dirty="0" err="1" smtClean="0">
                <a:solidFill>
                  <a:srgbClr val="CCFFCC"/>
                </a:solidFill>
                <a:latin typeface="Calibri"/>
                <a:cs typeface="Calibri"/>
              </a:rPr>
              <a:t>Chiangmai</a:t>
            </a:r>
            <a:r>
              <a:rPr lang="en-US" sz="1400" b="1" dirty="0" smtClean="0">
                <a:solidFill>
                  <a:srgbClr val="CCFFCC"/>
                </a:solidFill>
                <a:latin typeface="Calibri"/>
                <a:cs typeface="Calibri"/>
              </a:rPr>
              <a:t>, Thailand, February 18-22 </a:t>
            </a:r>
            <a:r>
              <a:rPr lang="en-US" sz="1400" b="1" dirty="0">
                <a:solidFill>
                  <a:srgbClr val="CCFFCC"/>
                </a:solidFill>
                <a:latin typeface="Calibri"/>
                <a:cs typeface="Calibri"/>
              </a:rPr>
              <a:t>2019</a:t>
            </a:r>
          </a:p>
        </p:txBody>
      </p:sp>
      <p:pic>
        <p:nvPicPr>
          <p:cNvPr id="8" name="Imagen 7" descr="logoMultidar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601" y="91084"/>
            <a:ext cx="1838760" cy="6129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78" y="14506"/>
            <a:ext cx="1206503" cy="8041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480" y="14506"/>
            <a:ext cx="1407929" cy="61722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69332" y="826770"/>
            <a:ext cx="8974667" cy="199136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  <a:t>CTA </a:t>
            </a:r>
            <a:r>
              <a:rPr lang="es-ES" sz="3600" b="1" dirty="0" err="1" smtClean="0">
                <a:solidFill>
                  <a:srgbClr val="FFFF00"/>
                </a:solidFill>
                <a:latin typeface="Calibri"/>
                <a:cs typeface="Calibri"/>
              </a:rPr>
              <a:t>Dark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  <a:latin typeface="Calibri"/>
                <a:cs typeface="Calibri"/>
              </a:rPr>
              <a:t>Matter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&amp; </a:t>
            </a:r>
            <a:r>
              <a:rPr lang="es-ES" sz="3600" b="1" dirty="0" err="1" smtClean="0">
                <a:solidFill>
                  <a:srgbClr val="FFFF00"/>
                </a:solidFill>
                <a:latin typeface="Calibri"/>
                <a:cs typeface="Calibri"/>
              </a:rPr>
              <a:t>Exotic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  <a:latin typeface="Calibri"/>
                <a:cs typeface="Calibri"/>
              </a:rPr>
              <a:t>Physics</a:t>
            </a:r>
            <a: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WG</a:t>
            </a:r>
            <a:b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</a:br>
            <a:r>
              <a:rPr lang="es-ES" sz="36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s-ES" sz="2400" b="1" dirty="0" smtClean="0">
                <a:solidFill>
                  <a:srgbClr val="FFFF00"/>
                </a:solidFill>
                <a:latin typeface="Calibri"/>
                <a:cs typeface="Calibri"/>
              </a:rPr>
              <a:t>[and </a:t>
            </a:r>
            <a:r>
              <a:rPr lang="es-ES" sz="2400" b="1" dirty="0" err="1" smtClean="0">
                <a:solidFill>
                  <a:srgbClr val="FFFF00"/>
                </a:solidFill>
                <a:latin typeface="Calibri"/>
                <a:cs typeface="Calibri"/>
              </a:rPr>
              <a:t>how</a:t>
            </a:r>
            <a:r>
              <a:rPr lang="es-ES" sz="2400" b="1" dirty="0" smtClean="0">
                <a:solidFill>
                  <a:srgbClr val="FFFF00"/>
                </a:solidFill>
                <a:latin typeface="Calibri"/>
                <a:cs typeface="Calibri"/>
              </a:rPr>
              <a:t> Thai </a:t>
            </a:r>
            <a:r>
              <a:rPr lang="es-ES" sz="2400" b="1" dirty="0" err="1" smtClean="0">
                <a:solidFill>
                  <a:srgbClr val="FFFF00"/>
                </a:solidFill>
                <a:latin typeface="Calibri"/>
                <a:cs typeface="Calibri"/>
              </a:rPr>
              <a:t>scientists</a:t>
            </a:r>
            <a:r>
              <a:rPr lang="es-ES" sz="24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s-ES" sz="2400" b="1" dirty="0" err="1" smtClean="0">
                <a:solidFill>
                  <a:srgbClr val="FFFF00"/>
                </a:solidFill>
                <a:latin typeface="Calibri"/>
                <a:cs typeface="Calibri"/>
              </a:rPr>
              <a:t>could</a:t>
            </a:r>
            <a:r>
              <a:rPr lang="es-ES" sz="24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s-ES" sz="2400" b="1" dirty="0" err="1" smtClean="0">
                <a:solidFill>
                  <a:srgbClr val="FFFF00"/>
                </a:solidFill>
                <a:latin typeface="Calibri"/>
                <a:cs typeface="Calibri"/>
              </a:rPr>
              <a:t>participate</a:t>
            </a:r>
            <a:r>
              <a:rPr lang="es-ES" sz="2400" b="1" dirty="0" smtClean="0">
                <a:solidFill>
                  <a:srgbClr val="FFFF00"/>
                </a:solidFill>
                <a:latin typeface="Calibri"/>
                <a:cs typeface="Calibri"/>
              </a:rPr>
              <a:t>]</a:t>
            </a:r>
            <a:endParaRPr lang="es-ES" sz="1200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97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2AA87-EBC4-8C41-BB38-23894948E8E1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08" y="1325124"/>
            <a:ext cx="9129492" cy="484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044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WIMP search strategies/targets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rot="10800000">
            <a:off x="3505200" y="1584958"/>
            <a:ext cx="889001" cy="19100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rot="10800000" flipH="1">
            <a:off x="5313679" y="1690456"/>
            <a:ext cx="467361" cy="155058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4704080" y="1224630"/>
            <a:ext cx="2535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     Milky Way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Halo</a:t>
            </a:r>
            <a:endParaRPr lang="en-US" sz="2000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4" name="Rectangle 15"/>
          <p:cNvSpPr>
            <a:spLocks/>
          </p:cNvSpPr>
          <p:nvPr/>
        </p:nvSpPr>
        <p:spPr bwMode="auto">
          <a:xfrm>
            <a:off x="1241327" y="6400800"/>
            <a:ext cx="46514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</a:pPr>
            <a:r>
              <a:rPr lang="en-US" b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      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+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Spectral Lines  </a:t>
            </a:r>
            <a:endParaRPr lang="en-US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6553200" y="6400800"/>
            <a:ext cx="2535238" cy="41103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53486" bIns="0" anchor="ctr" anchorCtr="0">
            <a:prstTxWarp prst="textNoShape">
              <a:avLst/>
            </a:prstTxWarp>
          </a:bodyPr>
          <a:lstStyle/>
          <a:p>
            <a:pPr marL="52388">
              <a:spcBef>
                <a:spcPts val="120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Dark Matter simulation:</a:t>
            </a:r>
          </a:p>
          <a:p>
            <a:pPr marL="52388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chemeClr val="bg1"/>
                </a:solidFill>
                <a:ea typeface="Gill Sans" charset="0"/>
                <a:cs typeface="Gill Sans" charset="0"/>
              </a:rPr>
              <a:t>Pieri+(2009) arXiv:0908.0195</a:t>
            </a:r>
            <a:endParaRPr lang="en-US" sz="1400" dirty="0">
              <a:solidFill>
                <a:schemeClr val="bg1"/>
              </a:solidFill>
              <a:ea typeface="Gill Sans" charset="0"/>
              <a:cs typeface="Gill Sans" charset="0"/>
            </a:endParaRPr>
          </a:p>
        </p:txBody>
      </p:sp>
      <p:sp>
        <p:nvSpPr>
          <p:cNvPr id="16" name="Rectangle 16"/>
          <p:cNvSpPr>
            <a:spLocks/>
          </p:cNvSpPr>
          <p:nvPr/>
        </p:nvSpPr>
        <p:spPr bwMode="auto">
          <a:xfrm>
            <a:off x="6316663" y="5278120"/>
            <a:ext cx="2359977" cy="60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Galaxy Clusters</a:t>
            </a:r>
            <a:endParaRPr lang="en-US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0800000" flipH="1" flipV="1">
            <a:off x="3637280" y="5110480"/>
            <a:ext cx="756921" cy="6604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rot="10800000" flipV="1">
            <a:off x="7457440" y="4203699"/>
            <a:ext cx="284480" cy="11861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rot="10800000">
            <a:off x="1209039" y="2092959"/>
            <a:ext cx="970281" cy="79247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rot="10800000" flipV="1">
            <a:off x="1097280" y="4236720"/>
            <a:ext cx="1188720" cy="6807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16"/>
          <p:cNvSpPr>
            <a:spLocks/>
          </p:cNvSpPr>
          <p:nvPr/>
        </p:nvSpPr>
        <p:spPr bwMode="auto">
          <a:xfrm>
            <a:off x="2437207" y="5704840"/>
            <a:ext cx="3680302" cy="5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39880" bIns="0" anchor="ctr">
            <a:prstTxWarp prst="textNoShape">
              <a:avLst/>
            </a:prstTxWarp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         extragalactic background</a:t>
            </a:r>
            <a:endParaRPr lang="en-US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2286000" y="1148080"/>
            <a:ext cx="21082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defTabSz="457200">
              <a:spcBef>
                <a:spcPts val="500"/>
              </a:spcBef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   Galactic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Center</a:t>
            </a:r>
            <a:endParaRPr lang="en-US" sz="2000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-186153" y="4760445"/>
            <a:ext cx="172031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Dwarf satellites</a:t>
            </a:r>
            <a:endParaRPr lang="en-US" sz="2000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279400" y="1690457"/>
            <a:ext cx="1899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b="1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 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Dark satellites</a:t>
            </a:r>
            <a:endParaRPr lang="en-US" sz="2000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rot="10800000">
            <a:off x="7914640" y="2184398"/>
            <a:ext cx="121920" cy="117855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9"/>
          <p:cNvSpPr>
            <a:spLocks/>
          </p:cNvSpPr>
          <p:nvPr/>
        </p:nvSpPr>
        <p:spPr bwMode="auto">
          <a:xfrm>
            <a:off x="6795720" y="1754702"/>
            <a:ext cx="22723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39880" bIns="0" anchor="ctr">
            <a:prstTxWarp prst="textNoShape">
              <a:avLst/>
            </a:prstTxWarp>
            <a:spAutoFit/>
          </a:bodyPr>
          <a:lstStyle/>
          <a:p>
            <a:pPr marL="41275" algn="ctr" defTabSz="457200">
              <a:spcBef>
                <a:spcPts val="5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  <a:sym typeface="Verdana" charset="0"/>
              </a:rPr>
              <a:t>Nearby galaxies</a:t>
            </a:r>
            <a:endParaRPr lang="en-US" sz="2000" b="1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  <a:sym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5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6737"/>
            <a:ext cx="8229600" cy="1143000"/>
          </a:xfrm>
        </p:spPr>
        <p:txBody>
          <a:bodyPr>
            <a:normAutofit/>
          </a:bodyPr>
          <a:lstStyle/>
          <a:p>
            <a:r>
              <a:rPr lang="es-ES" sz="4400" b="1" dirty="0" smtClean="0">
                <a:solidFill>
                  <a:srgbClr val="FFFF00"/>
                </a:solidFill>
              </a:rPr>
              <a:t>CTA </a:t>
            </a:r>
            <a:r>
              <a:rPr lang="es-ES" sz="4400" b="1" dirty="0" smtClean="0">
                <a:solidFill>
                  <a:srgbClr val="FFFF00"/>
                </a:solidFill>
              </a:rPr>
              <a:t>DMEP </a:t>
            </a:r>
            <a:r>
              <a:rPr lang="es-ES" sz="4400" b="1" dirty="0" err="1" smtClean="0">
                <a:solidFill>
                  <a:srgbClr val="FFFF00"/>
                </a:solidFill>
              </a:rPr>
              <a:t>preliminary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r>
              <a:rPr lang="es-ES" sz="4400" b="1" dirty="0" err="1" smtClean="0">
                <a:solidFill>
                  <a:srgbClr val="FFFF00"/>
                </a:solidFill>
              </a:rPr>
              <a:t>studies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endParaRPr lang="es-ES" sz="4400" b="1" dirty="0">
              <a:solidFill>
                <a:srgbClr val="FFFF0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11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7869"/>
            <a:ext cx="2458127" cy="2362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38" y="1147868"/>
            <a:ext cx="2491282" cy="2362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420" y="1147869"/>
            <a:ext cx="2501900" cy="2362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640" y="3784406"/>
            <a:ext cx="2677160" cy="25719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" y="3934999"/>
            <a:ext cx="2633387" cy="24977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92656" y="1207043"/>
            <a:ext cx="1060544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DWARFS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008968" y="1207043"/>
            <a:ext cx="1636724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Galactic</a:t>
            </a:r>
            <a:r>
              <a:rPr lang="es-ES" dirty="0" smtClean="0"/>
              <a:t> Center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155768" y="3814886"/>
            <a:ext cx="630551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LMC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46408" y="4932486"/>
            <a:ext cx="1639429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Galaxy</a:t>
            </a:r>
            <a:r>
              <a:rPr lang="es-ES" dirty="0" smtClean="0"/>
              <a:t> </a:t>
            </a:r>
            <a:r>
              <a:rPr lang="es-ES" dirty="0" err="1" smtClean="0"/>
              <a:t>Clusters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800" y="3713285"/>
            <a:ext cx="1723619" cy="243840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488596" y="6232706"/>
            <a:ext cx="20040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hlinkClick r:id="rId8"/>
              </a:rPr>
              <a:t>arXiv</a:t>
            </a:r>
            <a:r>
              <a:rPr lang="es-ES" sz="2000" dirty="0" smtClean="0">
                <a:hlinkClick r:id="rId8"/>
              </a:rPr>
              <a:t>: 1709.07997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1010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6737"/>
            <a:ext cx="8229600" cy="1143000"/>
          </a:xfrm>
        </p:spPr>
        <p:txBody>
          <a:bodyPr>
            <a:normAutofit/>
          </a:bodyPr>
          <a:lstStyle/>
          <a:p>
            <a:r>
              <a:rPr lang="es-ES" sz="4400" b="1" dirty="0" smtClean="0">
                <a:solidFill>
                  <a:srgbClr val="FFFF00"/>
                </a:solidFill>
              </a:rPr>
              <a:t>CTA </a:t>
            </a:r>
            <a:r>
              <a:rPr lang="es-ES" sz="4400" b="1" dirty="0" smtClean="0">
                <a:solidFill>
                  <a:srgbClr val="FFFF00"/>
                </a:solidFill>
              </a:rPr>
              <a:t>DMEP </a:t>
            </a:r>
            <a:r>
              <a:rPr lang="es-ES" sz="4400" b="1" dirty="0" err="1" smtClean="0">
                <a:solidFill>
                  <a:srgbClr val="FFFF00"/>
                </a:solidFill>
              </a:rPr>
              <a:t>preliminary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r>
              <a:rPr lang="es-ES" sz="4400" b="1" dirty="0" err="1" smtClean="0">
                <a:solidFill>
                  <a:srgbClr val="FFFF00"/>
                </a:solidFill>
              </a:rPr>
              <a:t>studies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endParaRPr lang="es-ES" sz="4400" b="1" dirty="0">
              <a:solidFill>
                <a:srgbClr val="FFFF0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12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7869"/>
            <a:ext cx="2458127" cy="2362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38" y="1147868"/>
            <a:ext cx="2491282" cy="2362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420" y="1147869"/>
            <a:ext cx="2501900" cy="23622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640" y="3784406"/>
            <a:ext cx="2677160" cy="25719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" y="3934999"/>
            <a:ext cx="2633387" cy="24977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92656" y="1207043"/>
            <a:ext cx="1060544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DWARFS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008968" y="1207043"/>
            <a:ext cx="1636724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Galactic</a:t>
            </a:r>
            <a:r>
              <a:rPr lang="es-ES" dirty="0" smtClean="0"/>
              <a:t> Center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155768" y="3814886"/>
            <a:ext cx="630551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LMC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46408" y="4932486"/>
            <a:ext cx="1639429" cy="369332"/>
          </a:xfrm>
          <a:prstGeom prst="rect">
            <a:avLst/>
          </a:prstGeom>
          <a:solidFill>
            <a:srgbClr val="000000"/>
          </a:solidFill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/>
              <a:t>Galaxy</a:t>
            </a:r>
            <a:r>
              <a:rPr lang="es-ES" dirty="0" smtClean="0"/>
              <a:t> </a:t>
            </a:r>
            <a:r>
              <a:rPr lang="es-ES" dirty="0" err="1" smtClean="0"/>
              <a:t>Clusters</a:t>
            </a:r>
            <a:endParaRPr lang="es-ES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800" y="3713285"/>
            <a:ext cx="1723619" cy="243840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488596" y="6232706"/>
            <a:ext cx="200406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hlinkClick r:id="rId8"/>
              </a:rPr>
              <a:t>arXiv</a:t>
            </a:r>
            <a:r>
              <a:rPr lang="es-ES" sz="2000" dirty="0" smtClean="0">
                <a:hlinkClick r:id="rId8"/>
              </a:rPr>
              <a:t>: 1709.07997</a:t>
            </a:r>
            <a:endParaRPr lang="es-ES" sz="20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428" y="2437765"/>
            <a:ext cx="7278962" cy="217551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50962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65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4400" b="1" dirty="0" err="1" smtClean="0">
                <a:solidFill>
                  <a:srgbClr val="FFFF00"/>
                </a:solidFill>
              </a:rPr>
              <a:t>Now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r>
              <a:rPr lang="es-ES" sz="4400" b="1" dirty="0" err="1" smtClean="0">
                <a:solidFill>
                  <a:srgbClr val="FFFF00"/>
                </a:solidFill>
              </a:rPr>
              <a:t>the</a:t>
            </a:r>
            <a:r>
              <a:rPr lang="es-ES" sz="4400" b="1" dirty="0" smtClean="0">
                <a:solidFill>
                  <a:srgbClr val="FFFF00"/>
                </a:solidFill>
              </a:rPr>
              <a:t> real </a:t>
            </a:r>
            <a:r>
              <a:rPr lang="es-ES" sz="4400" b="1" dirty="0" err="1" smtClean="0">
                <a:solidFill>
                  <a:srgbClr val="FFFF00"/>
                </a:solidFill>
              </a:rPr>
              <a:t>work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r>
              <a:rPr lang="es-ES" sz="4400" b="1" dirty="0" err="1" smtClean="0">
                <a:solidFill>
                  <a:srgbClr val="FFFF00"/>
                </a:solidFill>
              </a:rPr>
              <a:t>started</a:t>
            </a:r>
            <a:r>
              <a:rPr lang="mr-IN" sz="4400" b="1" dirty="0" smtClean="0">
                <a:solidFill>
                  <a:srgbClr val="FFFF00"/>
                </a:solidFill>
              </a:rPr>
              <a:t>…</a:t>
            </a:r>
            <a:r>
              <a:rPr lang="sv-SE" sz="4400" b="1" dirty="0" smtClean="0">
                <a:solidFill>
                  <a:srgbClr val="FFFF00"/>
                </a:solidFill>
              </a:rPr>
              <a:t/>
            </a:r>
            <a:br>
              <a:rPr lang="sv-SE" sz="4400" b="1" dirty="0" smtClean="0">
                <a:solidFill>
                  <a:srgbClr val="FFFF00"/>
                </a:solidFill>
              </a:rPr>
            </a:br>
            <a:r>
              <a:rPr lang="sv-SE" sz="3600" b="1" dirty="0" err="1" smtClean="0">
                <a:solidFill>
                  <a:srgbClr val="FFFF00"/>
                </a:solidFill>
              </a:rPr>
              <a:t>Example</a:t>
            </a:r>
            <a:r>
              <a:rPr lang="sv-SE" sz="3600" b="1" dirty="0" smtClean="0">
                <a:solidFill>
                  <a:srgbClr val="FFFF00"/>
                </a:solidFill>
              </a:rPr>
              <a:t>: </a:t>
            </a:r>
            <a:r>
              <a:rPr lang="sv-SE" sz="3600" b="1" dirty="0" err="1" smtClean="0">
                <a:solidFill>
                  <a:srgbClr val="FFFF00"/>
                </a:solidFill>
              </a:rPr>
              <a:t>Galactic</a:t>
            </a:r>
            <a:r>
              <a:rPr lang="sv-SE" sz="3600" b="1" dirty="0" smtClean="0">
                <a:solidFill>
                  <a:srgbClr val="FFFF00"/>
                </a:solidFill>
              </a:rPr>
              <a:t> center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13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44694"/>
            <a:ext cx="6014721" cy="35956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29360" y="5360430"/>
            <a:ext cx="493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CTA DMEP </a:t>
            </a:r>
            <a:r>
              <a:rPr lang="es-ES" dirty="0" err="1" smtClean="0"/>
              <a:t>Galactic</a:t>
            </a:r>
            <a:r>
              <a:rPr lang="es-ES" dirty="0" smtClean="0"/>
              <a:t> center </a:t>
            </a:r>
            <a:r>
              <a:rPr lang="es-ES" dirty="0" err="1" smtClean="0"/>
              <a:t>Task</a:t>
            </a:r>
            <a:r>
              <a:rPr lang="es-ES" dirty="0" smtClean="0"/>
              <a:t> </a:t>
            </a:r>
            <a:r>
              <a:rPr lang="es-ES" dirty="0" err="1" smtClean="0"/>
              <a:t>Force</a:t>
            </a:r>
            <a:r>
              <a:rPr lang="es-ES" dirty="0" smtClean="0"/>
              <a:t> KSP, in </a:t>
            </a:r>
            <a:r>
              <a:rPr lang="es-ES" dirty="0" err="1" smtClean="0"/>
              <a:t>prep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561" y="1269576"/>
            <a:ext cx="1818612" cy="517543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43840" y="6461760"/>
            <a:ext cx="2120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[</a:t>
            </a:r>
            <a:r>
              <a:rPr lang="es-ES" sz="1200" dirty="0" err="1" smtClean="0"/>
              <a:t>Plots</a:t>
            </a:r>
            <a:r>
              <a:rPr lang="es-ES" sz="1200" dirty="0" smtClean="0"/>
              <a:t> </a:t>
            </a:r>
            <a:r>
              <a:rPr lang="es-ES" sz="1200" dirty="0" err="1" smtClean="0"/>
              <a:t>courtesy</a:t>
            </a:r>
            <a:r>
              <a:rPr lang="es-ES" sz="1200" dirty="0" smtClean="0"/>
              <a:t> of G. </a:t>
            </a:r>
            <a:r>
              <a:rPr lang="es-ES" sz="1200" dirty="0" err="1" smtClean="0"/>
              <a:t>Zaharijas</a:t>
            </a:r>
            <a:r>
              <a:rPr lang="es-ES" sz="1200" dirty="0" smtClean="0"/>
              <a:t>]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557389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1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(</a:t>
            </a:r>
            <a:r>
              <a:rPr lang="es-ES" sz="4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es-ES" sz="4000" b="1" dirty="0" smtClean="0">
                <a:solidFill>
                  <a:srgbClr val="FFFF00"/>
                </a:solidFill>
              </a:rPr>
              <a:t>-</a:t>
            </a:r>
            <a:r>
              <a:rPr lang="es-ES" sz="4000" b="1" dirty="0" err="1" smtClean="0">
                <a:solidFill>
                  <a:srgbClr val="FFFF00"/>
                </a:solidFill>
              </a:rPr>
              <a:t>ray</a:t>
            </a:r>
            <a:r>
              <a:rPr lang="es-ES" sz="4000" b="1" dirty="0" smtClean="0">
                <a:solidFill>
                  <a:srgbClr val="FFFF00"/>
                </a:solidFill>
              </a:rPr>
              <a:t>) </a:t>
            </a:r>
            <a:r>
              <a:rPr lang="es-ES" sz="4000" b="1" dirty="0" smtClean="0">
                <a:solidFill>
                  <a:srgbClr val="FFFF00"/>
                </a:solidFill>
              </a:rPr>
              <a:t>WIMP DM </a:t>
            </a:r>
            <a:r>
              <a:rPr lang="es-ES" sz="4000" b="1" dirty="0" err="1" smtClean="0">
                <a:solidFill>
                  <a:srgbClr val="FFFF00"/>
                </a:solidFill>
              </a:rPr>
              <a:t>searches</a:t>
            </a:r>
            <a:r>
              <a:rPr lang="es-ES" sz="4000" b="1" dirty="0" smtClean="0">
                <a:solidFill>
                  <a:srgbClr val="FFFF00"/>
                </a:solidFill>
              </a:rPr>
              <a:t>: </a:t>
            </a:r>
            <a:r>
              <a:rPr lang="es-ES" sz="4000" b="1" dirty="0" err="1" smtClean="0">
                <a:solidFill>
                  <a:srgbClr val="FFFF00"/>
                </a:solidFill>
              </a:rPr>
              <a:t>tomorrow</a:t>
            </a:r>
            <a:endParaRPr lang="es-ES" sz="4000" b="1" dirty="0">
              <a:solidFill>
                <a:srgbClr val="FFFF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14</a:t>
            </a:fld>
            <a:endParaRPr lang="es-ES" dirty="0"/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731520" y="4968240"/>
            <a:ext cx="7498080" cy="1590674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solidFill>
              <a:srgbClr val="CCFFC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charset="0"/>
              <a:buChar char="à"/>
            </a:pPr>
            <a:r>
              <a:rPr lang="en-AU" sz="1600" dirty="0" smtClean="0">
                <a:solidFill>
                  <a:srgbClr val="FFFFFF"/>
                </a:solidFill>
              </a:rPr>
              <a:t>Discovery of </a:t>
            </a:r>
            <a:r>
              <a:rPr lang="en-AU" sz="1800" b="1" dirty="0" smtClean="0">
                <a:solidFill>
                  <a:srgbClr val="FFFF00"/>
                </a:solidFill>
              </a:rPr>
              <a:t>new dwarfs </a:t>
            </a:r>
            <a:r>
              <a:rPr lang="en-AU" sz="1600" dirty="0" smtClean="0">
                <a:solidFill>
                  <a:srgbClr val="FFFFFF"/>
                </a:solidFill>
              </a:rPr>
              <a:t>the best tool to improve upon the current DM limits. </a:t>
            </a:r>
          </a:p>
          <a:p>
            <a:pPr>
              <a:lnSpc>
                <a:spcPct val="120000"/>
              </a:lnSpc>
              <a:buFont typeface="Wingdings" charset="0"/>
              <a:buChar char="à"/>
            </a:pPr>
            <a:r>
              <a:rPr lang="en-AU" sz="1800" b="1" dirty="0" smtClean="0">
                <a:solidFill>
                  <a:srgbClr val="FFFF00"/>
                </a:solidFill>
              </a:rPr>
              <a:t>Fermi + CTA </a:t>
            </a:r>
            <a:r>
              <a:rPr lang="en-AU" sz="1600" dirty="0" smtClean="0">
                <a:solidFill>
                  <a:srgbClr val="FFFFFF"/>
                </a:solidFill>
              </a:rPr>
              <a:t>may (fully?) test the WIMP miracle (by ~2025?)</a:t>
            </a:r>
          </a:p>
          <a:p>
            <a:pPr>
              <a:lnSpc>
                <a:spcPct val="120000"/>
              </a:lnSpc>
              <a:buFont typeface="Wingdings" charset="0"/>
              <a:buChar char="à"/>
            </a:pPr>
            <a:r>
              <a:rPr lang="en-AU" sz="1600" dirty="0">
                <a:solidFill>
                  <a:srgbClr val="FFFFFF"/>
                </a:solidFill>
                <a:sym typeface="Wingdings"/>
              </a:rPr>
              <a:t>Critical to </a:t>
            </a:r>
            <a:r>
              <a:rPr lang="en-AU" sz="1800" b="1" dirty="0">
                <a:solidFill>
                  <a:srgbClr val="FFFF00"/>
                </a:solidFill>
                <a:sym typeface="Wingdings"/>
              </a:rPr>
              <a:t>keep the diversity</a:t>
            </a:r>
            <a:r>
              <a:rPr lang="en-AU" sz="1600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AU" sz="1600" dirty="0">
                <a:sym typeface="Wingdings"/>
              </a:rPr>
              <a:t>of astrophysical targets, experiments, </a:t>
            </a:r>
            <a:r>
              <a:rPr lang="en-AU" sz="1600" dirty="0" smtClean="0">
                <a:sym typeface="Wingdings"/>
              </a:rPr>
              <a:t>messengers, DM particle candidates</a:t>
            </a:r>
            <a:r>
              <a:rPr lang="en-AU" sz="1600" dirty="0">
                <a:sym typeface="Wingdings"/>
              </a:rPr>
              <a:t>.</a:t>
            </a:r>
            <a:endParaRPr lang="en-AU" sz="1600" dirty="0">
              <a:solidFill>
                <a:srgbClr val="FFFFFF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950859"/>
            <a:ext cx="6258560" cy="38769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6502400" y="1084292"/>
            <a:ext cx="2357120" cy="523220"/>
          </a:xfrm>
          <a:prstGeom prst="rect">
            <a:avLst/>
          </a:prstGeom>
          <a:solidFill>
            <a:srgbClr val="24213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Charles, MASC, et al., </a:t>
            </a:r>
          </a:p>
          <a:p>
            <a:r>
              <a:rPr lang="es-ES" sz="1400" dirty="0" err="1" smtClean="0"/>
              <a:t>Physics</a:t>
            </a:r>
            <a:r>
              <a:rPr lang="es-ES" sz="1400" dirty="0" smtClean="0"/>
              <a:t> </a:t>
            </a:r>
            <a:r>
              <a:rPr lang="es-ES" sz="1400" dirty="0" err="1" smtClean="0"/>
              <a:t>Reports</a:t>
            </a:r>
            <a:r>
              <a:rPr lang="es-ES" sz="1400" dirty="0"/>
              <a:t> </a:t>
            </a:r>
            <a:r>
              <a:rPr lang="es-ES" sz="1400" dirty="0" smtClean="0"/>
              <a:t>[1605.02016]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49761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25400"/>
            <a:ext cx="9118600" cy="679450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283200" y="127428"/>
            <a:ext cx="3646167" cy="2040546"/>
          </a:xfrm>
        </p:spPr>
        <p:txBody>
          <a:bodyPr>
            <a:noAutofit/>
          </a:bodyPr>
          <a:lstStyle/>
          <a:p>
            <a:r>
              <a:rPr lang="es-ES_tradnl" sz="3200" b="1" dirty="0" err="1" smtClean="0">
                <a:solidFill>
                  <a:srgbClr val="FFFF00"/>
                </a:solidFill>
                <a:cs typeface="Abadi MT Condensed Extra Bold"/>
              </a:rPr>
              <a:t>Beyond</a:t>
            </a:r>
            <a:r>
              <a:rPr lang="es-ES_tradnl" sz="3200" b="1" dirty="0" smtClean="0">
                <a:solidFill>
                  <a:srgbClr val="FFFF00"/>
                </a:solidFill>
                <a:cs typeface="Abadi MT Condensed Extra Bold"/>
              </a:rPr>
              <a:t> </a:t>
            </a:r>
            <a:r>
              <a:rPr lang="es-ES_tradnl" sz="3200" b="1" dirty="0" err="1" smtClean="0">
                <a:solidFill>
                  <a:srgbClr val="FFFF00"/>
                </a:solidFill>
                <a:cs typeface="Abadi MT Condensed Extra Bold"/>
              </a:rPr>
              <a:t>WIMPs</a:t>
            </a:r>
            <a:r>
              <a:rPr lang="es-ES_tradnl" sz="3200" b="1" dirty="0" smtClean="0">
                <a:solidFill>
                  <a:srgbClr val="FFFF00"/>
                </a:solidFill>
                <a:cs typeface="Abadi MT Condensed Extra Bold"/>
              </a:rPr>
              <a:t>:</a:t>
            </a:r>
            <a:br>
              <a:rPr lang="es-ES_tradnl" sz="3200" b="1" dirty="0" smtClean="0">
                <a:solidFill>
                  <a:srgbClr val="FFFF00"/>
                </a:solidFill>
                <a:cs typeface="Abadi MT Condensed Extra Bold"/>
              </a:rPr>
            </a:br>
            <a:r>
              <a:rPr lang="es-ES_tradnl" sz="3200" b="1" dirty="0" err="1" smtClean="0">
                <a:solidFill>
                  <a:srgbClr val="FFFF00"/>
                </a:solidFill>
                <a:cs typeface="Abadi MT Condensed Extra Bold"/>
              </a:rPr>
              <a:t>axion-like</a:t>
            </a:r>
            <a:r>
              <a:rPr lang="es-ES_tradnl" sz="3200" b="1" dirty="0" smtClean="0">
                <a:solidFill>
                  <a:srgbClr val="FFFF00"/>
                </a:solidFill>
                <a:cs typeface="Abadi MT Condensed Extra Bold"/>
              </a:rPr>
              <a:t> </a:t>
            </a:r>
            <a:r>
              <a:rPr lang="es-ES_tradnl" sz="3200" b="1" dirty="0" err="1" smtClean="0">
                <a:solidFill>
                  <a:srgbClr val="FFFF00"/>
                </a:solidFill>
                <a:cs typeface="Abadi MT Condensed Extra Bold"/>
              </a:rPr>
              <a:t>particles</a:t>
            </a:r>
            <a:endParaRPr lang="es-ES_tradnl" sz="3200" b="1" dirty="0">
              <a:solidFill>
                <a:srgbClr val="FFFF00"/>
              </a:solidFill>
              <a:cs typeface="Abadi MT Condensed Extra Bold"/>
            </a:endParaRP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-1228664" y="3307312"/>
            <a:ext cx="2852063" cy="369332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Figure </a:t>
            </a:r>
            <a:r>
              <a:rPr lang="es-ES" dirty="0" err="1" smtClean="0"/>
              <a:t>courtesy</a:t>
            </a:r>
            <a:r>
              <a:rPr lang="es-ES" dirty="0" smtClean="0"/>
              <a:t> of M. Meyer</a:t>
            </a:r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2997200" y="640080"/>
            <a:ext cx="2164080" cy="1913976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79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16</a:t>
            </a:fld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271691" y="2402466"/>
            <a:ext cx="6856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Always </a:t>
            </a:r>
            <a:r>
              <a:rPr lang="en-US" sz="2800" dirty="0" smtClean="0">
                <a:solidFill>
                  <a:srgbClr val="FFFF00"/>
                </a:solidFill>
              </a:rPr>
              <a:t>welcome</a:t>
            </a:r>
            <a:r>
              <a:rPr lang="en-US" sz="2800" dirty="0" smtClean="0"/>
              <a:t> to join an ongoing effort!</a:t>
            </a:r>
          </a:p>
          <a:p>
            <a:pPr algn="ctr"/>
            <a:r>
              <a:rPr lang="en-US" sz="2800" dirty="0" smtClean="0"/>
              <a:t>(or to </a:t>
            </a:r>
            <a:r>
              <a:rPr lang="en-US" sz="2800" dirty="0" smtClean="0">
                <a:solidFill>
                  <a:srgbClr val="FFFF00"/>
                </a:solidFill>
              </a:rPr>
              <a:t>start</a:t>
            </a:r>
            <a:r>
              <a:rPr lang="en-US" sz="2800" dirty="0" smtClean="0"/>
              <a:t> a new one)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Just drop me and </a:t>
            </a:r>
            <a:r>
              <a:rPr lang="en-US" sz="2800" dirty="0" smtClean="0"/>
              <a:t>Gabi an </a:t>
            </a:r>
            <a:r>
              <a:rPr lang="en-US" sz="2800" dirty="0" smtClean="0"/>
              <a:t>email anytime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261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17</a:t>
            </a:fld>
            <a:endParaRPr lang="es-ES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46609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400" b="1" dirty="0" smtClean="0">
                <a:solidFill>
                  <a:srgbClr val="000000"/>
                </a:solidFill>
                <a:cs typeface="Arial Rounded MT Bold"/>
              </a:rPr>
              <a:t>CTA-PHYS </a:t>
            </a:r>
            <a:r>
              <a:rPr lang="es-ES" sz="4400" b="1" dirty="0" err="1">
                <a:solidFill>
                  <a:srgbClr val="000000"/>
                </a:solidFill>
                <a:cs typeface="Arial Rounded MT Bold"/>
              </a:rPr>
              <a:t>m</a:t>
            </a:r>
            <a:r>
              <a:rPr lang="es-ES" sz="4400" b="1" dirty="0" err="1" smtClean="0">
                <a:solidFill>
                  <a:srgbClr val="000000"/>
                </a:solidFill>
                <a:cs typeface="Arial Rounded MT Bold"/>
              </a:rPr>
              <a:t>eetings</a:t>
            </a:r>
            <a:endParaRPr lang="es-ES" sz="3600" b="1" dirty="0">
              <a:solidFill>
                <a:srgbClr val="000000"/>
              </a:solidFill>
              <a:cs typeface="Arial Rounded MT Bold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06880" y="2245360"/>
            <a:ext cx="5775940" cy="224676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>
                <a:solidFill>
                  <a:srgbClr val="000000"/>
                </a:solidFill>
                <a:hlinkClick r:id="rId2"/>
              </a:rPr>
              <a:t>GENERAL </a:t>
            </a:r>
            <a:r>
              <a:rPr lang="es-ES" sz="2000" dirty="0" smtClean="0">
                <a:solidFill>
                  <a:srgbClr val="000000"/>
                </a:solidFill>
                <a:hlinkClick r:id="rId2"/>
              </a:rPr>
              <a:t>MEETING </a:t>
            </a:r>
            <a:r>
              <a:rPr lang="es-ES" sz="2000" dirty="0" smtClean="0">
                <a:solidFill>
                  <a:srgbClr val="000000"/>
                </a:solidFill>
              </a:rPr>
              <a:t>(Lugano</a:t>
            </a:r>
            <a:r>
              <a:rPr lang="es-ES" sz="2000" smtClean="0">
                <a:solidFill>
                  <a:srgbClr val="000000"/>
                </a:solidFill>
              </a:rPr>
              <a:t>, 3-7 </a:t>
            </a:r>
            <a:r>
              <a:rPr lang="es-ES" sz="2000" smtClean="0">
                <a:solidFill>
                  <a:srgbClr val="000000"/>
                </a:solidFill>
              </a:rPr>
              <a:t>June</a:t>
            </a:r>
            <a:r>
              <a:rPr lang="es-ES" sz="2000" smtClean="0">
                <a:solidFill>
                  <a:srgbClr val="000000"/>
                </a:solidFill>
              </a:rPr>
              <a:t> </a:t>
            </a:r>
            <a:r>
              <a:rPr lang="es-ES" sz="2000" dirty="0" smtClean="0">
                <a:solidFill>
                  <a:srgbClr val="000000"/>
                </a:solidFill>
              </a:rPr>
              <a:t>19)</a:t>
            </a:r>
            <a:endParaRPr lang="es-ES" sz="2000" dirty="0" smtClean="0">
              <a:solidFill>
                <a:srgbClr val="000000"/>
              </a:solidFill>
            </a:endParaRPr>
          </a:p>
          <a:p>
            <a:endParaRPr lang="es-E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err="1" smtClean="0">
                <a:solidFill>
                  <a:srgbClr val="000000"/>
                </a:solidFill>
              </a:rPr>
              <a:t>Two</a:t>
            </a:r>
            <a:r>
              <a:rPr lang="es-ES" sz="2000" dirty="0" smtClean="0">
                <a:solidFill>
                  <a:srgbClr val="000000"/>
                </a:solidFill>
              </a:rPr>
              <a:t> general CTA </a:t>
            </a:r>
            <a:r>
              <a:rPr lang="es-ES" sz="2000" dirty="0" err="1" smtClean="0">
                <a:solidFill>
                  <a:srgbClr val="000000"/>
                </a:solidFill>
              </a:rPr>
              <a:t>meetings</a:t>
            </a:r>
            <a:r>
              <a:rPr lang="es-ES" sz="2000" dirty="0" smtClean="0">
                <a:solidFill>
                  <a:srgbClr val="000000"/>
                </a:solidFill>
              </a:rPr>
              <a:t> / </a:t>
            </a:r>
            <a:r>
              <a:rPr lang="es-ES" sz="2000" dirty="0" err="1" smtClean="0">
                <a:solidFill>
                  <a:srgbClr val="000000"/>
                </a:solidFill>
              </a:rPr>
              <a:t>year</a:t>
            </a:r>
            <a:r>
              <a:rPr lang="es-ES" sz="2000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s-ES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err="1" smtClean="0">
                <a:solidFill>
                  <a:srgbClr val="000000"/>
                </a:solidFill>
              </a:rPr>
              <a:t>Dedicated</a:t>
            </a:r>
            <a:r>
              <a:rPr lang="es-ES" sz="2000" dirty="0" smtClean="0">
                <a:solidFill>
                  <a:srgbClr val="000000"/>
                </a:solidFill>
              </a:rPr>
              <a:t> F2F SWG </a:t>
            </a:r>
            <a:r>
              <a:rPr lang="es-ES" sz="2000" dirty="0" err="1" smtClean="0">
                <a:solidFill>
                  <a:srgbClr val="000000"/>
                </a:solidFill>
              </a:rPr>
              <a:t>meeeting</a:t>
            </a:r>
            <a:r>
              <a:rPr lang="es-ES" sz="2000" dirty="0" err="1" smtClean="0">
                <a:solidFill>
                  <a:srgbClr val="000000"/>
                </a:solidFill>
              </a:rPr>
              <a:t>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from</a:t>
            </a:r>
            <a:r>
              <a:rPr lang="es-ES" sz="2000" dirty="0" smtClean="0">
                <a:solidFill>
                  <a:srgbClr val="000000"/>
                </a:solidFill>
              </a:rPr>
              <a:t> time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time.</a:t>
            </a:r>
            <a:endParaRPr lang="es-ES" sz="2000" dirty="0" smtClean="0">
              <a:solidFill>
                <a:srgbClr val="000000"/>
              </a:solidFill>
            </a:endParaRPr>
          </a:p>
          <a:p>
            <a:endParaRPr lang="es-ES" sz="20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s-ES" sz="2000" dirty="0" err="1" smtClean="0">
                <a:solidFill>
                  <a:srgbClr val="000000"/>
                </a:solidFill>
              </a:rPr>
              <a:t>From</a:t>
            </a:r>
            <a:r>
              <a:rPr lang="es-ES" sz="2000" dirty="0" smtClean="0">
                <a:solidFill>
                  <a:srgbClr val="000000"/>
                </a:solidFill>
              </a:rPr>
              <a:t> time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time, general </a:t>
            </a:r>
            <a:r>
              <a:rPr lang="es-ES" sz="2000" dirty="0" err="1" smtClean="0">
                <a:solidFill>
                  <a:srgbClr val="000000"/>
                </a:solidFill>
              </a:rPr>
              <a:t>calls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42720" y="5151120"/>
            <a:ext cx="623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rgbClr val="000000"/>
                </a:solidFill>
              </a:rPr>
              <a:t>If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you</a:t>
            </a:r>
            <a:r>
              <a:rPr lang="es-ES" sz="2000" dirty="0" smtClean="0">
                <a:solidFill>
                  <a:srgbClr val="000000"/>
                </a:solidFill>
              </a:rPr>
              <a:t> are </a:t>
            </a:r>
            <a:r>
              <a:rPr lang="es-ES" sz="2000" dirty="0" err="1" smtClean="0">
                <a:solidFill>
                  <a:srgbClr val="000000"/>
                </a:solidFill>
              </a:rPr>
              <a:t>planning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attend</a:t>
            </a:r>
            <a:r>
              <a:rPr lang="es-ES" sz="2000" dirty="0" smtClean="0">
                <a:solidFill>
                  <a:srgbClr val="000000"/>
                </a:solidFill>
              </a:rPr>
              <a:t> and </a:t>
            </a:r>
            <a:r>
              <a:rPr lang="es-ES" sz="2000" dirty="0" err="1" smtClean="0">
                <a:solidFill>
                  <a:srgbClr val="000000"/>
                </a:solidFill>
              </a:rPr>
              <a:t>want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join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the</a:t>
            </a:r>
            <a:r>
              <a:rPr lang="es-ES" sz="2000" dirty="0" smtClean="0">
                <a:solidFill>
                  <a:srgbClr val="000000"/>
                </a:solidFill>
              </a:rPr>
              <a:t> DMEP </a:t>
            </a:r>
            <a:r>
              <a:rPr lang="es-ES" sz="2000" dirty="0" err="1" smtClean="0">
                <a:solidFill>
                  <a:srgbClr val="000000"/>
                </a:solidFill>
              </a:rPr>
              <a:t>session</a:t>
            </a:r>
            <a:r>
              <a:rPr lang="es-ES" sz="2000" dirty="0" smtClean="0">
                <a:solidFill>
                  <a:srgbClr val="000000"/>
                </a:solidFill>
              </a:rPr>
              <a:t>, </a:t>
            </a:r>
            <a:r>
              <a:rPr lang="es-ES" sz="2000" dirty="0" err="1" smtClean="0">
                <a:solidFill>
                  <a:srgbClr val="000000"/>
                </a:solidFill>
              </a:rPr>
              <a:t>please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leave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your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name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smtClean="0">
                <a:solidFill>
                  <a:srgbClr val="000000"/>
                </a:solidFill>
                <a:hlinkClick r:id="rId3"/>
              </a:rPr>
              <a:t>in </a:t>
            </a:r>
            <a:r>
              <a:rPr lang="es-ES" sz="2000" dirty="0" err="1" smtClean="0">
                <a:solidFill>
                  <a:srgbClr val="000000"/>
                </a:solidFill>
                <a:hlinkClick r:id="rId3"/>
              </a:rPr>
              <a:t>this</a:t>
            </a:r>
            <a:r>
              <a:rPr lang="es-ES" sz="2000" dirty="0" smtClean="0">
                <a:solidFill>
                  <a:srgbClr val="000000"/>
                </a:solidFill>
                <a:hlinkClick r:id="rId3"/>
              </a:rPr>
              <a:t> page</a:t>
            </a:r>
            <a:r>
              <a:rPr lang="es-ES" sz="2000" dirty="0" smtClean="0">
                <a:solidFill>
                  <a:srgbClr val="000000"/>
                </a:solidFill>
              </a:rPr>
              <a:t>. </a:t>
            </a:r>
            <a:endParaRPr lang="es-E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3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1280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</a:rPr>
              <a:t>I </a:t>
            </a:r>
            <a:r>
              <a:rPr lang="es-ES" sz="3600" b="1" dirty="0" err="1" smtClean="0">
                <a:solidFill>
                  <a:srgbClr val="FFFF00"/>
                </a:solidFill>
              </a:rPr>
              <a:t>want</a:t>
            </a:r>
            <a:r>
              <a:rPr lang="es-ES" sz="3600" b="1" dirty="0" smtClean="0">
                <a:solidFill>
                  <a:srgbClr val="FFFF00"/>
                </a:solidFill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</a:rPr>
              <a:t>to</a:t>
            </a:r>
            <a:r>
              <a:rPr lang="es-ES" sz="3600" b="1" dirty="0" smtClean="0">
                <a:solidFill>
                  <a:srgbClr val="FFFF00"/>
                </a:solidFill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</a:rPr>
              <a:t>get</a:t>
            </a:r>
            <a:r>
              <a:rPr lang="es-ES" sz="3600" b="1" dirty="0" smtClean="0">
                <a:solidFill>
                  <a:srgbClr val="FFFF00"/>
                </a:solidFill>
              </a:rPr>
              <a:t> </a:t>
            </a:r>
            <a:r>
              <a:rPr lang="es-ES" sz="3600" b="1" dirty="0" err="1" smtClean="0">
                <a:solidFill>
                  <a:srgbClr val="FFFF00"/>
                </a:solidFill>
              </a:rPr>
              <a:t>involved</a:t>
            </a:r>
            <a:r>
              <a:rPr lang="mr-IN" sz="3600" b="1" dirty="0" smtClean="0">
                <a:solidFill>
                  <a:srgbClr val="FFFF00"/>
                </a:solidFill>
              </a:rPr>
              <a:t>…</a:t>
            </a:r>
            <a:r>
              <a:rPr lang="sv-SE" sz="3600" b="1" dirty="0" smtClean="0">
                <a:solidFill>
                  <a:srgbClr val="FFFF00"/>
                </a:solidFill>
              </a:rPr>
              <a:t> </a:t>
            </a:r>
            <a:br>
              <a:rPr lang="sv-SE" sz="3600" b="1" dirty="0" smtClean="0">
                <a:solidFill>
                  <a:srgbClr val="FFFF00"/>
                </a:solidFill>
              </a:rPr>
            </a:br>
            <a:r>
              <a:rPr lang="sv-SE" sz="3600" b="1" dirty="0" err="1" smtClean="0">
                <a:solidFill>
                  <a:srgbClr val="FFFF00"/>
                </a:solidFill>
              </a:rPr>
              <a:t>What</a:t>
            </a:r>
            <a:r>
              <a:rPr lang="sv-SE" sz="3600" b="1" dirty="0" smtClean="0">
                <a:solidFill>
                  <a:srgbClr val="FFFF00"/>
                </a:solidFill>
              </a:rPr>
              <a:t> </a:t>
            </a:r>
            <a:r>
              <a:rPr lang="sv-SE" sz="3600" b="1" dirty="0" err="1" smtClean="0">
                <a:solidFill>
                  <a:srgbClr val="FFFF00"/>
                </a:solidFill>
              </a:rPr>
              <a:t>should</a:t>
            </a:r>
            <a:r>
              <a:rPr lang="sv-SE" sz="3600" b="1" dirty="0" smtClean="0">
                <a:solidFill>
                  <a:srgbClr val="FFFF00"/>
                </a:solidFill>
              </a:rPr>
              <a:t> I do </a:t>
            </a:r>
            <a:r>
              <a:rPr lang="sv-SE" sz="3600" b="1" dirty="0" err="1" smtClean="0">
                <a:solidFill>
                  <a:srgbClr val="FFFF00"/>
                </a:solidFill>
              </a:rPr>
              <a:t>now</a:t>
            </a:r>
            <a:r>
              <a:rPr lang="sv-SE" sz="3600" b="1" dirty="0" smtClean="0">
                <a:solidFill>
                  <a:srgbClr val="FFFF00"/>
                </a:solidFill>
              </a:rPr>
              <a:t>?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4880" y="1808480"/>
            <a:ext cx="7650480" cy="413512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AU" sz="1800" dirty="0" smtClean="0">
                <a:latin typeface="Calibri"/>
                <a:cs typeface="Calibri"/>
              </a:rPr>
              <a:t>Check out the webpage of the SWG you are interested in.</a:t>
            </a:r>
          </a:p>
          <a:p>
            <a:pPr marL="457200" indent="-457200">
              <a:buAutoNum type="arabicPeriod"/>
            </a:pPr>
            <a:r>
              <a:rPr lang="en-AU" sz="1800" dirty="0" smtClean="0">
                <a:latin typeface="Calibri"/>
                <a:cs typeface="Calibri"/>
              </a:rPr>
              <a:t>Subscribe to the SWG mailing list.</a:t>
            </a:r>
          </a:p>
          <a:p>
            <a:pPr marL="457200" indent="-457200">
              <a:buAutoNum type="arabicPeriod"/>
            </a:pPr>
            <a:r>
              <a:rPr lang="en-AU" sz="1800" dirty="0" smtClean="0">
                <a:latin typeface="Calibri"/>
                <a:cs typeface="Calibri"/>
              </a:rPr>
              <a:t>Identify the work you want to get involved in, and let the conveners know.</a:t>
            </a:r>
          </a:p>
          <a:p>
            <a:pPr marL="457200" indent="-457200">
              <a:buAutoNum type="arabicPeriod"/>
            </a:pPr>
            <a:r>
              <a:rPr lang="en-AU" sz="1800" dirty="0" smtClean="0">
                <a:latin typeface="Calibri"/>
                <a:cs typeface="Calibri"/>
              </a:rPr>
              <a:t>If a new project, let the conveners know. </a:t>
            </a:r>
          </a:p>
          <a:p>
            <a:pPr marL="457200" indent="-457200">
              <a:buAutoNum type="arabicPeriod"/>
            </a:pPr>
            <a:r>
              <a:rPr lang="en-AU" sz="1800" dirty="0" smtClean="0">
                <a:latin typeface="Calibri"/>
                <a:cs typeface="Calibri"/>
              </a:rPr>
              <a:t>Remember: if your project is KSP-related, you will need to work within the corresponding “task force”.</a:t>
            </a:r>
          </a:p>
          <a:p>
            <a:pPr marL="457200" indent="-457200">
              <a:buAutoNum type="arabicPeriod"/>
            </a:pPr>
            <a:r>
              <a:rPr lang="en-AU" sz="1800" dirty="0" smtClean="0">
                <a:latin typeface="Calibri"/>
                <a:cs typeface="Calibri"/>
              </a:rPr>
              <a:t>Ask any questions to the conveners.</a:t>
            </a:r>
          </a:p>
          <a:p>
            <a:pPr marL="457200" indent="-457200">
              <a:buAutoNum type="arabicPeriod"/>
            </a:pPr>
            <a:r>
              <a:rPr lang="en-AU" sz="1800" dirty="0" smtClean="0">
                <a:solidFill>
                  <a:srgbClr val="FFFF00"/>
                </a:solidFill>
                <a:latin typeface="Calibri"/>
                <a:cs typeface="Calibri"/>
              </a:rPr>
              <a:t>Attend SWG meetings and enjoy interacting with the rest of the team!</a:t>
            </a:r>
          </a:p>
          <a:p>
            <a:pPr marL="0" indent="0">
              <a:lnSpc>
                <a:spcPct val="80000"/>
              </a:lnSpc>
              <a:buNone/>
            </a:pPr>
            <a:endParaRPr lang="en-AU" sz="1600" dirty="0" smtClean="0">
              <a:latin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14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colorTemperature colorTemp="9978"/>
                    </a14:imgEffect>
                    <a14:imgEffect>
                      <a14:saturation sat="17000"/>
                    </a14:imgEffect>
                    <a14:imgEffect>
                      <a14:brightnessContrast bright="-26000"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506"/>
            <a:ext cx="9144000" cy="68434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484077" y="5380041"/>
            <a:ext cx="4308231" cy="1183914"/>
          </a:xfrm>
          <a:prstGeom prst="rect">
            <a:avLst/>
          </a:prstGeom>
          <a:solidFill>
            <a:srgbClr val="008000">
              <a:alpha val="27000"/>
            </a:srgbClr>
          </a:solidFill>
          <a:ln>
            <a:solidFill>
              <a:srgbClr val="E8BC4A"/>
            </a:solidFill>
          </a:ln>
        </p:spPr>
        <p:txBody>
          <a:bodyPr wrap="square" tIns="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" sz="2000" b="1" dirty="0" smtClean="0"/>
              <a:t>Miguel A. Sánchez-Conde</a:t>
            </a:r>
            <a:endParaRPr lang="es-ES" sz="2000" b="1" dirty="0"/>
          </a:p>
          <a:p>
            <a:pPr algn="ctr">
              <a:lnSpc>
                <a:spcPct val="120000"/>
              </a:lnSpc>
            </a:pPr>
            <a:r>
              <a:rPr lang="es-ES" sz="1400" b="1" dirty="0" smtClean="0">
                <a:solidFill>
                  <a:srgbClr val="8FE9FF"/>
                </a:solidFill>
                <a:hlinkClick r:id="rId4"/>
              </a:rPr>
              <a:t>miguel.sanchezconde@uam.es</a:t>
            </a:r>
            <a:endParaRPr lang="es-ES" sz="1400" b="1" dirty="0" smtClean="0">
              <a:solidFill>
                <a:srgbClr val="8FE9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" sz="1400" b="1" dirty="0" smtClean="0"/>
              <a:t> </a:t>
            </a:r>
            <a:r>
              <a:rPr lang="es-ES" sz="1400" b="1" dirty="0" smtClean="0">
                <a:solidFill>
                  <a:srgbClr val="8FE9FF"/>
                </a:solidFill>
                <a:hlinkClick r:id="rId5"/>
              </a:rPr>
              <a:t>www.miguelsanchezconde.com</a:t>
            </a:r>
            <a:endParaRPr lang="es-ES" sz="1400" b="1" dirty="0" smtClean="0">
              <a:solidFill>
                <a:srgbClr val="8FE9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" sz="1400" b="1" dirty="0" smtClean="0">
                <a:hlinkClick r:id="rId6"/>
              </a:rPr>
              <a:t>https</a:t>
            </a:r>
            <a:r>
              <a:rPr lang="es-ES" sz="1400" b="1" dirty="0">
                <a:hlinkClick r:id="rId6"/>
              </a:rPr>
              <a:t>://projects.ift.uam-csic.es/damasco</a:t>
            </a:r>
            <a:r>
              <a:rPr lang="es-ES" sz="1400" b="1" dirty="0" smtClean="0">
                <a:hlinkClick r:id="rId6"/>
              </a:rPr>
              <a:t>/</a:t>
            </a:r>
            <a:endParaRPr lang="es-ES" sz="1400" b="1" dirty="0" smtClean="0"/>
          </a:p>
        </p:txBody>
      </p:sp>
      <p:pic>
        <p:nvPicPr>
          <p:cNvPr id="8" name="Imagen 7" descr="logoMultidar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3601" y="91084"/>
            <a:ext cx="1838760" cy="6129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78" y="14506"/>
            <a:ext cx="1206503" cy="8041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5480" y="14506"/>
            <a:ext cx="1407929" cy="617220"/>
          </a:xfrm>
          <a:prstGeom prst="rect">
            <a:avLst/>
          </a:prstGeom>
        </p:spPr>
      </p:pic>
      <p:sp>
        <p:nvSpPr>
          <p:cNvPr id="9" name="Marcador de contenido 1"/>
          <p:cNvSpPr txBox="1">
            <a:spLocks/>
          </p:cNvSpPr>
          <p:nvPr/>
        </p:nvSpPr>
        <p:spPr>
          <a:xfrm>
            <a:off x="1838113" y="1113790"/>
            <a:ext cx="5761567" cy="278341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s-ES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Looking</a:t>
            </a:r>
            <a:r>
              <a:rPr lang="es-E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forward </a:t>
            </a:r>
          </a:p>
          <a:p>
            <a:pPr marL="0" indent="0" algn="ctr">
              <a:lnSpc>
                <a:spcPct val="110000"/>
              </a:lnSpc>
              <a:buFont typeface="Arial" pitchFamily="34" charset="0"/>
              <a:buNone/>
            </a:pPr>
            <a:r>
              <a:rPr lang="es-ES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to</a:t>
            </a:r>
            <a:r>
              <a:rPr lang="es-E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s-ES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your</a:t>
            </a:r>
            <a:r>
              <a:rPr lang="es-E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s-ES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participation</a:t>
            </a:r>
            <a:r>
              <a:rPr lang="es-E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92FFE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880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72720"/>
            <a:ext cx="8229600" cy="1143000"/>
          </a:xfrm>
        </p:spPr>
        <p:txBody>
          <a:bodyPr>
            <a:normAutofit/>
          </a:bodyPr>
          <a:lstStyle/>
          <a:p>
            <a:r>
              <a:rPr lang="es-ES" sz="4400" b="1" dirty="0" err="1" smtClean="0">
                <a:solidFill>
                  <a:srgbClr val="000000"/>
                </a:solidFill>
              </a:rPr>
              <a:t>Science</a:t>
            </a:r>
            <a:r>
              <a:rPr lang="es-ES" sz="4400" b="1" dirty="0" smtClean="0">
                <a:solidFill>
                  <a:srgbClr val="000000"/>
                </a:solidFill>
              </a:rPr>
              <a:t> </a:t>
            </a:r>
            <a:r>
              <a:rPr lang="es-ES" sz="4400" b="1" dirty="0" err="1">
                <a:solidFill>
                  <a:srgbClr val="000000"/>
                </a:solidFill>
              </a:rPr>
              <a:t>w</a:t>
            </a:r>
            <a:r>
              <a:rPr lang="es-ES" sz="4400" b="1" dirty="0" err="1" smtClean="0">
                <a:solidFill>
                  <a:srgbClr val="000000"/>
                </a:solidFill>
              </a:rPr>
              <a:t>orking</a:t>
            </a:r>
            <a:r>
              <a:rPr lang="es-ES" sz="4400" b="1" dirty="0" smtClean="0">
                <a:solidFill>
                  <a:srgbClr val="000000"/>
                </a:solidFill>
              </a:rPr>
              <a:t> </a:t>
            </a:r>
            <a:r>
              <a:rPr lang="es-ES" sz="4400" b="1" dirty="0" err="1" smtClean="0">
                <a:solidFill>
                  <a:srgbClr val="000000"/>
                </a:solidFill>
              </a:rPr>
              <a:t>groups</a:t>
            </a:r>
            <a:r>
              <a:rPr lang="es-ES" sz="4400" b="1" dirty="0" smtClean="0">
                <a:solidFill>
                  <a:srgbClr val="000000"/>
                </a:solidFill>
              </a:rPr>
              <a:t> (</a:t>
            </a:r>
            <a:r>
              <a:rPr lang="es-ES" sz="4400" b="1" dirty="0" err="1" smtClean="0">
                <a:solidFill>
                  <a:srgbClr val="000000"/>
                </a:solidFill>
              </a:rPr>
              <a:t>SWGs</a:t>
            </a:r>
            <a:r>
              <a:rPr lang="es-ES" sz="4400" b="1" dirty="0" smtClean="0">
                <a:solidFill>
                  <a:srgbClr val="000000"/>
                </a:solidFill>
              </a:rPr>
              <a:t>)</a:t>
            </a:r>
            <a:endParaRPr lang="es-ES" sz="4400" b="1" dirty="0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2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812867" y="6274996"/>
            <a:ext cx="787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0000"/>
                </a:solidFill>
              </a:rPr>
              <a:t>For</a:t>
            </a:r>
            <a:r>
              <a:rPr lang="es-ES" dirty="0" smtClean="0">
                <a:solidFill>
                  <a:srgbClr val="000000"/>
                </a:solidFill>
              </a:rPr>
              <a:t> new CTA </a:t>
            </a:r>
            <a:r>
              <a:rPr lang="es-ES" dirty="0" err="1" smtClean="0">
                <a:solidFill>
                  <a:srgbClr val="000000"/>
                </a:solidFill>
              </a:rPr>
              <a:t>users</a:t>
            </a:r>
            <a:r>
              <a:rPr lang="es-ES" dirty="0">
                <a:solidFill>
                  <a:srgbClr val="000000"/>
                </a:solidFill>
              </a:rPr>
              <a:t>: </a:t>
            </a:r>
            <a:r>
              <a:rPr lang="es-ES" dirty="0">
                <a:solidFill>
                  <a:srgbClr val="000000"/>
                </a:solidFill>
                <a:hlinkClick r:id="rId2"/>
              </a:rPr>
              <a:t>https://portal.cta-observatory.org/help/SitePages/</a:t>
            </a:r>
            <a:r>
              <a:rPr lang="es-ES" dirty="0" smtClean="0">
                <a:solidFill>
                  <a:srgbClr val="000000"/>
                </a:solidFill>
                <a:hlinkClick r:id="rId2"/>
              </a:rPr>
              <a:t>Home.aspx</a:t>
            </a:r>
            <a:endParaRPr lang="es-ES" dirty="0" smtClean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98320" y="1466267"/>
            <a:ext cx="6414324" cy="4727449"/>
          </a:xfrm>
          <a:prstGeom prst="rect">
            <a:avLst/>
          </a:prstGeom>
          <a:noFill/>
          <a:ln>
            <a:solidFill>
              <a:srgbClr val="E00034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s-ES" b="1" dirty="0" err="1">
                <a:solidFill>
                  <a:srgbClr val="000000"/>
                </a:solidFill>
              </a:rPr>
              <a:t>Galactic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Science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140000"/>
              </a:lnSpc>
            </a:pPr>
            <a:r>
              <a:rPr lang="es-ES" dirty="0" smtClean="0">
                <a:solidFill>
                  <a:srgbClr val="000000"/>
                </a:solidFill>
              </a:rPr>
              <a:t>Andrea </a:t>
            </a:r>
            <a:r>
              <a:rPr lang="es-ES" dirty="0" err="1" smtClean="0">
                <a:solidFill>
                  <a:srgbClr val="000000"/>
                </a:solidFill>
              </a:rPr>
              <a:t>Giuliani</a:t>
            </a:r>
            <a:r>
              <a:rPr lang="es-ES" dirty="0" smtClean="0">
                <a:solidFill>
                  <a:srgbClr val="000000"/>
                </a:solidFill>
              </a:rPr>
              <a:t> and </a:t>
            </a:r>
            <a:r>
              <a:rPr lang="es-ES" dirty="0" smtClean="0">
                <a:solidFill>
                  <a:srgbClr val="000000"/>
                </a:solidFill>
              </a:rPr>
              <a:t>Luigi </a:t>
            </a:r>
            <a:r>
              <a:rPr lang="es-ES" dirty="0" err="1" smtClean="0">
                <a:solidFill>
                  <a:srgbClr val="000000"/>
                </a:solidFill>
              </a:rPr>
              <a:t>Tibaldo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smtClean="0">
                <a:solidFill>
                  <a:srgbClr val="000000"/>
                </a:solidFill>
              </a:rPr>
              <a:t>-- </a:t>
            </a:r>
            <a:r>
              <a:rPr lang="es-ES" dirty="0" smtClean="0">
                <a:solidFill>
                  <a:srgbClr val="000000"/>
                </a:solidFill>
                <a:hlinkClick r:id="rId3"/>
              </a:rPr>
              <a:t> </a:t>
            </a:r>
            <a:r>
              <a:rPr lang="es-ES" dirty="0">
                <a:solidFill>
                  <a:srgbClr val="000000"/>
                </a:solidFill>
                <a:hlinkClick r:id="rId3"/>
              </a:rPr>
              <a:t>Web link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s-ES" b="1" dirty="0" err="1">
                <a:solidFill>
                  <a:srgbClr val="000000"/>
                </a:solidFill>
              </a:rPr>
              <a:t>Cosmic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Rays</a:t>
            </a:r>
            <a:r>
              <a:rPr lang="es-ES" dirty="0">
                <a:solidFill>
                  <a:srgbClr val="000000"/>
                </a:solidFill>
              </a:rPr>
              <a:t> </a:t>
            </a:r>
            <a:endParaRPr lang="es-ES" dirty="0" smtClean="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</a:pPr>
            <a:r>
              <a:rPr lang="es-ES" dirty="0" smtClean="0">
                <a:solidFill>
                  <a:srgbClr val="000000"/>
                </a:solidFill>
              </a:rPr>
              <a:t>Elena Amato and </a:t>
            </a:r>
            <a:r>
              <a:rPr lang="es-ES" dirty="0" err="1" smtClean="0">
                <a:solidFill>
                  <a:srgbClr val="000000"/>
                </a:solidFill>
              </a:rPr>
              <a:t>Daniele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Gaggero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smtClean="0">
                <a:solidFill>
                  <a:srgbClr val="000000"/>
                </a:solidFill>
              </a:rPr>
              <a:t>-- </a:t>
            </a:r>
            <a:r>
              <a:rPr lang="es-ES" dirty="0" smtClean="0">
                <a:solidFill>
                  <a:srgbClr val="000000"/>
                </a:solidFill>
                <a:hlinkClick r:id="rId4"/>
              </a:rPr>
              <a:t>Web </a:t>
            </a:r>
            <a:r>
              <a:rPr lang="es-ES" dirty="0">
                <a:solidFill>
                  <a:srgbClr val="000000"/>
                </a:solidFill>
                <a:hlinkClick r:id="rId4"/>
              </a:rPr>
              <a:t>Link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s-ES" b="1" dirty="0" err="1">
                <a:solidFill>
                  <a:srgbClr val="000000"/>
                </a:solidFill>
              </a:rPr>
              <a:t>Extragalactic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Science</a:t>
            </a:r>
            <a:r>
              <a:rPr lang="es-ES" dirty="0">
                <a:solidFill>
                  <a:srgbClr val="000000"/>
                </a:solidFill>
              </a:rPr>
              <a:t> </a:t>
            </a:r>
            <a:endParaRPr lang="es-ES" dirty="0" smtClean="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</a:pPr>
            <a:r>
              <a:rPr lang="es-ES" dirty="0" err="1" smtClean="0">
                <a:solidFill>
                  <a:srgbClr val="000000"/>
                </a:solidFill>
              </a:rPr>
              <a:t>Johnatan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Biteau</a:t>
            </a:r>
            <a:r>
              <a:rPr lang="es-ES" dirty="0" smtClean="0">
                <a:solidFill>
                  <a:srgbClr val="000000"/>
                </a:solidFill>
              </a:rPr>
              <a:t> and </a:t>
            </a:r>
            <a:r>
              <a:rPr lang="es-ES" dirty="0" smtClean="0">
                <a:solidFill>
                  <a:srgbClr val="000000"/>
                </a:solidFill>
              </a:rPr>
              <a:t>Josefa Becerra </a:t>
            </a:r>
            <a:r>
              <a:rPr lang="es-ES" dirty="0" smtClean="0">
                <a:solidFill>
                  <a:srgbClr val="000000"/>
                </a:solidFill>
              </a:rPr>
              <a:t>-- </a:t>
            </a:r>
            <a:r>
              <a:rPr lang="es-ES" dirty="0" smtClean="0">
                <a:solidFill>
                  <a:srgbClr val="000000"/>
                </a:solidFill>
                <a:hlinkClick r:id="rId5"/>
              </a:rPr>
              <a:t> </a:t>
            </a:r>
            <a:r>
              <a:rPr lang="es-ES" dirty="0">
                <a:solidFill>
                  <a:srgbClr val="000000"/>
                </a:solidFill>
                <a:hlinkClick r:id="rId5"/>
              </a:rPr>
              <a:t>Web Link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s-ES" b="1" dirty="0" err="1">
                <a:solidFill>
                  <a:srgbClr val="000000"/>
                </a:solidFill>
              </a:rPr>
              <a:t>Transients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140000"/>
              </a:lnSpc>
            </a:pPr>
            <a:r>
              <a:rPr lang="es-ES" dirty="0" err="1" smtClean="0">
                <a:solidFill>
                  <a:srgbClr val="000000"/>
                </a:solidFill>
              </a:rPr>
              <a:t>Fabian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Schuessler</a:t>
            </a:r>
            <a:r>
              <a:rPr lang="es-ES" dirty="0" smtClean="0">
                <a:solidFill>
                  <a:srgbClr val="000000"/>
                </a:solidFill>
              </a:rPr>
              <a:t> and </a:t>
            </a:r>
            <a:r>
              <a:rPr lang="es-ES" dirty="0" smtClean="0">
                <a:solidFill>
                  <a:srgbClr val="000000"/>
                </a:solidFill>
              </a:rPr>
              <a:t>Francesco Longo </a:t>
            </a:r>
            <a:r>
              <a:rPr lang="es-ES" dirty="0" smtClean="0">
                <a:solidFill>
                  <a:srgbClr val="000000"/>
                </a:solidFill>
              </a:rPr>
              <a:t>-- </a:t>
            </a:r>
            <a:r>
              <a:rPr lang="es-ES" dirty="0" smtClean="0">
                <a:solidFill>
                  <a:srgbClr val="000000"/>
                </a:solidFill>
                <a:hlinkClick r:id="rId6"/>
              </a:rPr>
              <a:t> </a:t>
            </a:r>
            <a:r>
              <a:rPr lang="es-ES" dirty="0">
                <a:solidFill>
                  <a:srgbClr val="000000"/>
                </a:solidFill>
                <a:hlinkClick r:id="rId6"/>
              </a:rPr>
              <a:t>Web Link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s-ES" b="1" dirty="0" err="1">
                <a:solidFill>
                  <a:srgbClr val="000000"/>
                </a:solidFill>
              </a:rPr>
              <a:t>Dark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Matter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b="1" dirty="0">
                <a:solidFill>
                  <a:srgbClr val="000000"/>
                </a:solidFill>
              </a:rPr>
              <a:t>and </a:t>
            </a:r>
            <a:r>
              <a:rPr lang="es-ES" b="1" dirty="0" err="1">
                <a:solidFill>
                  <a:srgbClr val="000000"/>
                </a:solidFill>
              </a:rPr>
              <a:t>Exotic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Physics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endParaRPr lang="es-ES" dirty="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</a:pPr>
            <a:r>
              <a:rPr lang="es-ES" dirty="0" smtClean="0">
                <a:solidFill>
                  <a:srgbClr val="000000"/>
                </a:solidFill>
              </a:rPr>
              <a:t>Miguel </a:t>
            </a:r>
            <a:r>
              <a:rPr lang="es-ES" dirty="0" smtClean="0">
                <a:solidFill>
                  <a:srgbClr val="000000"/>
                </a:solidFill>
              </a:rPr>
              <a:t>A. Sánchez-Conde</a:t>
            </a:r>
            <a:r>
              <a:rPr lang="es-ES" dirty="0">
                <a:solidFill>
                  <a:srgbClr val="000000"/>
                </a:solidFill>
              </a:rPr>
              <a:t> </a:t>
            </a:r>
            <a:r>
              <a:rPr lang="es-ES" dirty="0" smtClean="0">
                <a:solidFill>
                  <a:srgbClr val="000000"/>
                </a:solidFill>
              </a:rPr>
              <a:t>and </a:t>
            </a:r>
            <a:r>
              <a:rPr lang="es-ES" dirty="0" err="1" smtClean="0">
                <a:solidFill>
                  <a:srgbClr val="000000"/>
                </a:solidFill>
              </a:rPr>
              <a:t>Gabrijela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Zaharijas</a:t>
            </a:r>
            <a:r>
              <a:rPr lang="es-ES" dirty="0" smtClean="0">
                <a:solidFill>
                  <a:srgbClr val="000000"/>
                </a:solidFill>
              </a:rPr>
              <a:t>-</a:t>
            </a:r>
            <a:r>
              <a:rPr lang="es-ES" dirty="0" smtClean="0">
                <a:solidFill>
                  <a:srgbClr val="000000"/>
                </a:solidFill>
              </a:rPr>
              <a:t>- </a:t>
            </a:r>
            <a:r>
              <a:rPr lang="es-ES" dirty="0" smtClean="0">
                <a:solidFill>
                  <a:srgbClr val="000000"/>
                </a:solidFill>
                <a:hlinkClick r:id="rId7"/>
              </a:rPr>
              <a:t> </a:t>
            </a:r>
            <a:r>
              <a:rPr lang="es-ES" dirty="0">
                <a:solidFill>
                  <a:srgbClr val="000000"/>
                </a:solidFill>
                <a:hlinkClick r:id="rId7"/>
              </a:rPr>
              <a:t>Web Link</a:t>
            </a:r>
            <a:r>
              <a:rPr lang="es-ES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s-ES" b="1" dirty="0" err="1">
                <a:solidFill>
                  <a:srgbClr val="000000"/>
                </a:solidFill>
              </a:rPr>
              <a:t>Intensity</a:t>
            </a:r>
            <a:r>
              <a:rPr lang="es-ES" b="1" dirty="0">
                <a:solidFill>
                  <a:srgbClr val="000000"/>
                </a:solidFill>
              </a:rPr>
              <a:t> </a:t>
            </a:r>
            <a:r>
              <a:rPr lang="es-ES" b="1" dirty="0" err="1">
                <a:solidFill>
                  <a:srgbClr val="000000"/>
                </a:solidFill>
              </a:rPr>
              <a:t>Interferometry</a:t>
            </a:r>
            <a:r>
              <a:rPr lang="es-ES" dirty="0">
                <a:solidFill>
                  <a:srgbClr val="000000"/>
                </a:solidFill>
              </a:rPr>
              <a:t> </a:t>
            </a:r>
            <a:endParaRPr lang="es-ES" dirty="0" smtClean="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</a:pPr>
            <a:r>
              <a:rPr lang="es-ES" dirty="0" err="1" smtClean="0">
                <a:solidFill>
                  <a:srgbClr val="000000"/>
                </a:solidFill>
              </a:rPr>
              <a:t>Dave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Kieda</a:t>
            </a:r>
            <a:r>
              <a:rPr lang="es-ES" dirty="0" smtClean="0">
                <a:solidFill>
                  <a:srgbClr val="000000"/>
                </a:solidFill>
              </a:rPr>
              <a:t> and </a:t>
            </a:r>
            <a:r>
              <a:rPr lang="es-ES" dirty="0" err="1" smtClean="0">
                <a:solidFill>
                  <a:srgbClr val="000000"/>
                </a:solidFill>
              </a:rPr>
              <a:t>Nolan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Matthews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smtClean="0">
                <a:solidFill>
                  <a:srgbClr val="000000"/>
                </a:solidFill>
              </a:rPr>
              <a:t>--  </a:t>
            </a:r>
            <a:r>
              <a:rPr lang="es-ES" dirty="0">
                <a:solidFill>
                  <a:srgbClr val="000000"/>
                </a:solidFill>
                <a:hlinkClick r:id="rId8"/>
              </a:rPr>
              <a:t>Web </a:t>
            </a:r>
            <a:r>
              <a:rPr lang="es-ES" dirty="0" smtClean="0">
                <a:solidFill>
                  <a:srgbClr val="000000"/>
                </a:solidFill>
                <a:hlinkClick r:id="rId8"/>
              </a:rPr>
              <a:t>Link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12867" y="946388"/>
            <a:ext cx="779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</a:rPr>
              <a:t>[PHYS </a:t>
            </a:r>
            <a:r>
              <a:rPr lang="es-ES" b="1" dirty="0" err="1" smtClean="0">
                <a:solidFill>
                  <a:srgbClr val="000000"/>
                </a:solidFill>
              </a:rPr>
              <a:t>coordinators</a:t>
            </a:r>
            <a:r>
              <a:rPr lang="es-ES" b="1" dirty="0" smtClean="0">
                <a:solidFill>
                  <a:srgbClr val="000000"/>
                </a:solidFill>
              </a:rPr>
              <a:t>: Stefan </a:t>
            </a:r>
            <a:r>
              <a:rPr lang="es-ES" b="1" dirty="0" smtClean="0">
                <a:solidFill>
                  <a:srgbClr val="000000"/>
                </a:solidFill>
              </a:rPr>
              <a:t>Funk, </a:t>
            </a:r>
            <a:r>
              <a:rPr lang="es-ES" b="1" dirty="0" err="1" smtClean="0">
                <a:solidFill>
                  <a:srgbClr val="000000"/>
                </a:solidFill>
              </a:rPr>
              <a:t>Jamie</a:t>
            </a:r>
            <a:r>
              <a:rPr lang="es-ES" b="1" dirty="0" smtClean="0">
                <a:solidFill>
                  <a:srgbClr val="000000"/>
                </a:solidFill>
              </a:rPr>
              <a:t> </a:t>
            </a:r>
            <a:r>
              <a:rPr lang="es-ES" b="1" dirty="0" err="1" smtClean="0">
                <a:solidFill>
                  <a:srgbClr val="000000"/>
                </a:solidFill>
              </a:rPr>
              <a:t>Holder</a:t>
            </a:r>
            <a:r>
              <a:rPr lang="es-ES" b="1" dirty="0" smtClean="0">
                <a:solidFill>
                  <a:srgbClr val="000000"/>
                </a:solidFill>
              </a:rPr>
              <a:t> </a:t>
            </a:r>
            <a:r>
              <a:rPr lang="es-ES" b="1" dirty="0" smtClean="0">
                <a:solidFill>
                  <a:srgbClr val="000000"/>
                </a:solidFill>
              </a:rPr>
              <a:t>and Emma de Oña </a:t>
            </a:r>
            <a:r>
              <a:rPr lang="es-ES" b="1" dirty="0" err="1" smtClean="0">
                <a:solidFill>
                  <a:srgbClr val="000000"/>
                </a:solidFill>
              </a:rPr>
              <a:t>Willhelmi</a:t>
            </a:r>
            <a:r>
              <a:rPr lang="es-ES" b="1" dirty="0" smtClean="0">
                <a:solidFill>
                  <a:srgbClr val="000000"/>
                </a:solidFill>
              </a:rPr>
              <a:t>]</a:t>
            </a:r>
            <a:endParaRPr lang="es-E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9680" y="731520"/>
            <a:ext cx="3942080" cy="2418080"/>
          </a:xfrm>
        </p:spPr>
        <p:txBody>
          <a:bodyPr>
            <a:normAutofit fontScale="90000"/>
          </a:bodyPr>
          <a:lstStyle/>
          <a:p>
            <a:r>
              <a:rPr lang="es-ES" sz="3200" dirty="0" err="1" smtClean="0">
                <a:solidFill>
                  <a:srgbClr val="000000"/>
                </a:solidFill>
              </a:rPr>
              <a:t>Summary</a:t>
            </a:r>
            <a:r>
              <a:rPr lang="es-ES" sz="3200" dirty="0" smtClean="0">
                <a:solidFill>
                  <a:srgbClr val="000000"/>
                </a:solidFill>
              </a:rPr>
              <a:t> of </a:t>
            </a:r>
            <a:r>
              <a:rPr lang="es-ES" sz="3200" i="1" dirty="0" err="1" smtClean="0">
                <a:solidFill>
                  <a:srgbClr val="000000"/>
                </a:solidFill>
              </a:rPr>
              <a:t>main</a:t>
            </a:r>
            <a:r>
              <a:rPr lang="es-ES" sz="3200" dirty="0" smtClean="0">
                <a:solidFill>
                  <a:srgbClr val="000000"/>
                </a:solidFill>
              </a:rPr>
              <a:t> CTA </a:t>
            </a:r>
            <a:r>
              <a:rPr lang="es-ES" sz="3200" dirty="0" err="1" smtClean="0">
                <a:solidFill>
                  <a:srgbClr val="000000"/>
                </a:solidFill>
              </a:rPr>
              <a:t>science</a:t>
            </a:r>
            <a:r>
              <a:rPr lang="es-ES" sz="3200" dirty="0" smtClean="0">
                <a:solidFill>
                  <a:srgbClr val="000000"/>
                </a:solidFill>
              </a:rPr>
              <a:t> </a:t>
            </a:r>
            <a:r>
              <a:rPr lang="es-ES" sz="3200" dirty="0" err="1" smtClean="0">
                <a:solidFill>
                  <a:srgbClr val="000000"/>
                </a:solidFill>
              </a:rPr>
              <a:t>opportunities</a:t>
            </a:r>
            <a:r>
              <a:rPr lang="es-ES" sz="3200" dirty="0" smtClean="0">
                <a:solidFill>
                  <a:srgbClr val="000000"/>
                </a:solidFill>
              </a:rPr>
              <a:t>: </a:t>
            </a:r>
            <a:br>
              <a:rPr lang="es-ES" sz="3200" dirty="0" smtClean="0">
                <a:solidFill>
                  <a:srgbClr val="000000"/>
                </a:solidFill>
              </a:rPr>
            </a:br>
            <a:r>
              <a:rPr lang="es-ES" sz="3200" dirty="0">
                <a:solidFill>
                  <a:srgbClr val="000000"/>
                </a:solidFill>
              </a:rPr>
              <a:t/>
            </a:r>
            <a:br>
              <a:rPr lang="es-ES" sz="3200" dirty="0">
                <a:solidFill>
                  <a:srgbClr val="000000"/>
                </a:solidFill>
              </a:rPr>
            </a:br>
            <a:r>
              <a:rPr lang="es-ES" sz="3200" dirty="0" smtClean="0">
                <a:solidFill>
                  <a:srgbClr val="000000"/>
                </a:solidFill>
              </a:rPr>
              <a:t>Key </a:t>
            </a:r>
            <a:r>
              <a:rPr lang="es-ES" sz="3200" dirty="0" err="1" smtClean="0">
                <a:solidFill>
                  <a:srgbClr val="000000"/>
                </a:solidFill>
              </a:rPr>
              <a:t>science</a:t>
            </a:r>
            <a:r>
              <a:rPr lang="es-ES" sz="3200" dirty="0" smtClean="0">
                <a:solidFill>
                  <a:srgbClr val="000000"/>
                </a:solidFill>
              </a:rPr>
              <a:t> </a:t>
            </a:r>
            <a:r>
              <a:rPr lang="es-ES" sz="3200" dirty="0" err="1" smtClean="0">
                <a:solidFill>
                  <a:srgbClr val="000000"/>
                </a:solidFill>
              </a:rPr>
              <a:t>projects</a:t>
            </a:r>
            <a:r>
              <a:rPr lang="es-ES" sz="3200" dirty="0" smtClean="0">
                <a:solidFill>
                  <a:srgbClr val="000000"/>
                </a:solidFill>
              </a:rPr>
              <a:t> </a:t>
            </a:r>
            <a:r>
              <a:rPr lang="es-ES" sz="3200" b="1" dirty="0" smtClean="0">
                <a:solidFill>
                  <a:srgbClr val="000000"/>
                </a:solidFill>
              </a:rPr>
              <a:t>(</a:t>
            </a:r>
            <a:r>
              <a:rPr lang="es-ES" sz="3200" b="1" dirty="0" err="1" smtClean="0">
                <a:solidFill>
                  <a:srgbClr val="000000"/>
                </a:solidFill>
              </a:rPr>
              <a:t>KSPs</a:t>
            </a:r>
            <a:r>
              <a:rPr lang="es-ES" sz="3200" b="1" dirty="0" smtClean="0">
                <a:solidFill>
                  <a:srgbClr val="000000"/>
                </a:solidFill>
              </a:rPr>
              <a:t>)</a:t>
            </a:r>
            <a:endParaRPr lang="es-ES" sz="3200" b="1" dirty="0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3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847677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37760" y="6024880"/>
            <a:ext cx="2397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hlinkClick r:id="rId3"/>
              </a:rPr>
              <a:t>arXiv</a:t>
            </a:r>
            <a:r>
              <a:rPr lang="es-ES" sz="2400" dirty="0" smtClean="0">
                <a:hlinkClick r:id="rId3"/>
              </a:rPr>
              <a:t>: 1709.07997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293360" y="3840480"/>
            <a:ext cx="3545840" cy="1477328"/>
          </a:xfrm>
          <a:prstGeom prst="rect">
            <a:avLst/>
          </a:prstGeom>
          <a:noFill/>
          <a:ln>
            <a:solidFill>
              <a:srgbClr val="E8BC4A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err="1" smtClean="0">
                <a:solidFill>
                  <a:srgbClr val="000000"/>
                </a:solidFill>
              </a:rPr>
              <a:t>KSPs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the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starting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point</a:t>
            </a:r>
            <a:r>
              <a:rPr lang="es-ES" dirty="0" smtClean="0">
                <a:solidFill>
                  <a:srgbClr val="000000"/>
                </a:solidFill>
              </a:rPr>
              <a:t> of more </a:t>
            </a:r>
            <a:r>
              <a:rPr lang="es-ES" dirty="0" err="1" smtClean="0">
                <a:solidFill>
                  <a:srgbClr val="000000"/>
                </a:solidFill>
              </a:rPr>
              <a:t>detailed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ongoing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studies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within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the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SWGs</a:t>
            </a:r>
            <a:endParaRPr lang="es-E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s-E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solidFill>
                  <a:srgbClr val="000000"/>
                </a:solidFill>
              </a:rPr>
              <a:t>KSP </a:t>
            </a:r>
            <a:r>
              <a:rPr lang="es-ES" dirty="0" err="1" smtClean="0">
                <a:solidFill>
                  <a:srgbClr val="000000"/>
                </a:solidFill>
              </a:rPr>
              <a:t>reassessment</a:t>
            </a:r>
            <a:r>
              <a:rPr lang="es-ES" dirty="0" smtClean="0">
                <a:solidFill>
                  <a:srgbClr val="000000"/>
                </a:solidFill>
              </a:rPr>
              <a:t> </a:t>
            </a:r>
            <a:r>
              <a:rPr lang="es-ES" dirty="0" err="1" smtClean="0">
                <a:solidFill>
                  <a:srgbClr val="000000"/>
                </a:solidFill>
              </a:rPr>
              <a:t>to</a:t>
            </a:r>
            <a:r>
              <a:rPr lang="es-ES" dirty="0" smtClean="0">
                <a:solidFill>
                  <a:srgbClr val="000000"/>
                </a:solidFill>
              </a:rPr>
              <a:t> be done!</a:t>
            </a:r>
            <a:endParaRPr lang="es-E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4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143000"/>
          </a:xfrm>
        </p:spPr>
        <p:txBody>
          <a:bodyPr>
            <a:normAutofit/>
          </a:bodyPr>
          <a:lstStyle/>
          <a:p>
            <a:r>
              <a:rPr lang="es-ES" sz="4400" b="1" dirty="0" smtClean="0">
                <a:solidFill>
                  <a:schemeClr val="bg1"/>
                </a:solidFill>
              </a:rPr>
              <a:t>CTA </a:t>
            </a:r>
            <a:r>
              <a:rPr lang="es-ES" sz="4400" b="1" dirty="0" err="1" smtClean="0">
                <a:solidFill>
                  <a:schemeClr val="bg1"/>
                </a:solidFill>
              </a:rPr>
              <a:t>publications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3120" y="1442720"/>
            <a:ext cx="7853680" cy="480187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lphaUcParenR"/>
            </a:pPr>
            <a:r>
              <a:rPr lang="es-ES" sz="1800" dirty="0" smtClean="0">
                <a:solidFill>
                  <a:srgbClr val="000000"/>
                </a:solidFill>
                <a:hlinkClick r:id="rId2"/>
              </a:rPr>
              <a:t>CTA CONSORTIUM PUBLICATIONS</a:t>
            </a:r>
            <a:endParaRPr lang="es-ES" sz="1800" dirty="0" smtClean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s-ES" sz="1800" dirty="0" err="1" smtClean="0">
                <a:solidFill>
                  <a:srgbClr val="000000"/>
                </a:solidFill>
              </a:rPr>
              <a:t>They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should</a:t>
            </a:r>
            <a:r>
              <a:rPr lang="es-ES" sz="1800" dirty="0" smtClean="0">
                <a:solidFill>
                  <a:srgbClr val="000000"/>
                </a:solidFill>
              </a:rPr>
              <a:t> define </a:t>
            </a:r>
            <a:r>
              <a:rPr lang="es-ES" sz="1800" b="1" dirty="0" err="1" smtClean="0">
                <a:solidFill>
                  <a:srgbClr val="000000"/>
                </a:solidFill>
              </a:rPr>
              <a:t>state</a:t>
            </a:r>
            <a:r>
              <a:rPr lang="es-ES" sz="1800" b="1" dirty="0" smtClean="0">
                <a:solidFill>
                  <a:srgbClr val="000000"/>
                </a:solidFill>
              </a:rPr>
              <a:t>‐of‐</a:t>
            </a:r>
            <a:r>
              <a:rPr lang="es-ES" sz="1800" b="1" dirty="0" err="1" smtClean="0">
                <a:solidFill>
                  <a:srgbClr val="000000"/>
                </a:solidFill>
              </a:rPr>
              <a:t>the</a:t>
            </a:r>
            <a:r>
              <a:rPr lang="es-ES" sz="1800" b="1" dirty="0" smtClean="0">
                <a:solidFill>
                  <a:srgbClr val="000000"/>
                </a:solidFill>
              </a:rPr>
              <a:t>‐art and be a </a:t>
            </a:r>
            <a:r>
              <a:rPr lang="es-ES" sz="1800" b="1" dirty="0" err="1" smtClean="0">
                <a:solidFill>
                  <a:srgbClr val="000000"/>
                </a:solidFill>
              </a:rPr>
              <a:t>significant</a:t>
            </a:r>
            <a:r>
              <a:rPr lang="es-ES" sz="1800" b="1" dirty="0" smtClean="0">
                <a:solidFill>
                  <a:srgbClr val="000000"/>
                </a:solidFill>
              </a:rPr>
              <a:t> </a:t>
            </a:r>
            <a:r>
              <a:rPr lang="es-ES" sz="1800" b="1" dirty="0" err="1" smtClean="0">
                <a:solidFill>
                  <a:srgbClr val="000000"/>
                </a:solidFill>
              </a:rPr>
              <a:t>step</a:t>
            </a:r>
            <a:r>
              <a:rPr lang="es-ES" sz="1800" b="1" dirty="0" smtClean="0">
                <a:solidFill>
                  <a:srgbClr val="000000"/>
                </a:solidFill>
              </a:rPr>
              <a:t> forward </a:t>
            </a:r>
            <a:r>
              <a:rPr lang="es-ES" sz="1800" dirty="0" err="1" smtClean="0">
                <a:solidFill>
                  <a:srgbClr val="000000"/>
                </a:solidFill>
              </a:rPr>
              <a:t>from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what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is</a:t>
            </a:r>
            <a:r>
              <a:rPr lang="es-ES" sz="1800" dirty="0" smtClean="0">
                <a:solidFill>
                  <a:srgbClr val="000000"/>
                </a:solidFill>
              </a:rPr>
              <a:t> in </a:t>
            </a:r>
            <a:r>
              <a:rPr lang="es-ES" sz="1800" dirty="0" err="1" smtClean="0">
                <a:solidFill>
                  <a:srgbClr val="000000"/>
                </a:solidFill>
              </a:rPr>
              <a:t>the</a:t>
            </a:r>
            <a:r>
              <a:rPr lang="es-ES" sz="1800" dirty="0" smtClean="0">
                <a:solidFill>
                  <a:srgbClr val="000000"/>
                </a:solidFill>
              </a:rPr>
              <a:t> “</a:t>
            </a:r>
            <a:r>
              <a:rPr lang="es-ES" sz="1800" dirty="0" err="1" smtClean="0">
                <a:solidFill>
                  <a:srgbClr val="000000"/>
                </a:solidFill>
              </a:rPr>
              <a:t>Science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with</a:t>
            </a:r>
            <a:r>
              <a:rPr lang="es-ES" sz="1800" dirty="0" smtClean="0">
                <a:solidFill>
                  <a:srgbClr val="000000"/>
                </a:solidFill>
              </a:rPr>
              <a:t> CTA” </a:t>
            </a:r>
            <a:r>
              <a:rPr lang="es-ES" sz="1800" dirty="0" err="1" smtClean="0">
                <a:solidFill>
                  <a:srgbClr val="000000"/>
                </a:solidFill>
              </a:rPr>
              <a:t>document</a:t>
            </a:r>
            <a:r>
              <a:rPr lang="es-ES" sz="1800" dirty="0" smtClean="0">
                <a:solidFill>
                  <a:srgbClr val="000000"/>
                </a:solidFill>
              </a:rPr>
              <a:t>. </a:t>
            </a:r>
          </a:p>
          <a:p>
            <a:pPr lvl="1">
              <a:lnSpc>
                <a:spcPct val="100000"/>
              </a:lnSpc>
            </a:pPr>
            <a:r>
              <a:rPr lang="es-ES" sz="1800" dirty="0" err="1" smtClean="0">
                <a:solidFill>
                  <a:srgbClr val="000000"/>
                </a:solidFill>
              </a:rPr>
              <a:t>Journal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papers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making</a:t>
            </a:r>
            <a:r>
              <a:rPr lang="es-ES" sz="1800" dirty="0">
                <a:solidFill>
                  <a:srgbClr val="000000"/>
                </a:solidFill>
              </a:rPr>
              <a:t> use of </a:t>
            </a:r>
            <a:r>
              <a:rPr lang="es-ES" sz="1800" dirty="0" err="1">
                <a:solidFill>
                  <a:srgbClr val="000000"/>
                </a:solidFill>
              </a:rPr>
              <a:t>unpublished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information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or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internal</a:t>
            </a:r>
            <a:r>
              <a:rPr lang="es-ES" sz="1800" dirty="0">
                <a:solidFill>
                  <a:srgbClr val="000000"/>
                </a:solidFill>
              </a:rPr>
              <a:t> CTA </a:t>
            </a:r>
            <a:r>
              <a:rPr lang="es-ES" sz="1800" dirty="0" err="1">
                <a:solidFill>
                  <a:srgbClr val="000000"/>
                </a:solidFill>
              </a:rPr>
              <a:t>tools</a:t>
            </a:r>
            <a:r>
              <a:rPr lang="es-ES" sz="1800" dirty="0">
                <a:solidFill>
                  <a:srgbClr val="000000"/>
                </a:solidFill>
              </a:rPr>
              <a:t>, </a:t>
            </a:r>
            <a:r>
              <a:rPr lang="es-ES" sz="1800" dirty="0" err="1">
                <a:solidFill>
                  <a:srgbClr val="000000"/>
                </a:solidFill>
              </a:rPr>
              <a:t>simulations</a:t>
            </a:r>
            <a:r>
              <a:rPr lang="es-ES" sz="1800" dirty="0">
                <a:solidFill>
                  <a:srgbClr val="000000"/>
                </a:solidFill>
              </a:rPr>
              <a:t>, </a:t>
            </a:r>
            <a:r>
              <a:rPr lang="es-ES" sz="1800" dirty="0" err="1">
                <a:solidFill>
                  <a:srgbClr val="000000"/>
                </a:solidFill>
              </a:rPr>
              <a:t>or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techniques</a:t>
            </a:r>
            <a:endParaRPr lang="es-ES" sz="1800" dirty="0" smtClean="0">
              <a:solidFill>
                <a:srgbClr val="000000"/>
              </a:solidFill>
            </a:endParaRPr>
          </a:p>
          <a:p>
            <a:pPr marL="914400" lvl="1" indent="-514350">
              <a:lnSpc>
                <a:spcPct val="100000"/>
              </a:lnSpc>
              <a:buAutoNum type="alphaUcParenR"/>
            </a:pPr>
            <a:endParaRPr lang="es-ES" sz="1800" dirty="0" smtClean="0">
              <a:solidFill>
                <a:srgbClr val="000000"/>
              </a:solidFill>
            </a:endParaRPr>
          </a:p>
          <a:p>
            <a:pPr marL="514350" indent="-514350">
              <a:lnSpc>
                <a:spcPct val="100000"/>
              </a:lnSpc>
              <a:buAutoNum type="alphaUcParenR"/>
            </a:pPr>
            <a:r>
              <a:rPr lang="es-ES" sz="1800" dirty="0" smtClean="0">
                <a:solidFill>
                  <a:srgbClr val="000000"/>
                </a:solidFill>
                <a:hlinkClick r:id="rId3"/>
              </a:rPr>
              <a:t>OTHERS</a:t>
            </a:r>
            <a:endParaRPr lang="es-ES" sz="1800" dirty="0" smtClean="0">
              <a:solidFill>
                <a:srgbClr val="000000"/>
              </a:solidFill>
            </a:endParaRPr>
          </a:p>
          <a:p>
            <a:pPr marL="914400" lvl="1" indent="-514350">
              <a:lnSpc>
                <a:spcPct val="100000"/>
              </a:lnSpc>
            </a:pPr>
            <a:r>
              <a:rPr lang="es-ES" sz="1800" dirty="0" err="1" smtClean="0">
                <a:solidFill>
                  <a:srgbClr val="000000"/>
                </a:solidFill>
              </a:rPr>
              <a:t>Journal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papers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describing</a:t>
            </a:r>
            <a:r>
              <a:rPr lang="es-ES" sz="1800" dirty="0">
                <a:solidFill>
                  <a:srgbClr val="000000"/>
                </a:solidFill>
              </a:rPr>
              <a:t> CTA </a:t>
            </a:r>
            <a:r>
              <a:rPr lang="es-ES" sz="1800" dirty="0" err="1">
                <a:solidFill>
                  <a:srgbClr val="000000"/>
                </a:solidFill>
              </a:rPr>
              <a:t>science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expectations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using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published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>
                <a:solidFill>
                  <a:srgbClr val="000000"/>
                </a:solidFill>
              </a:rPr>
              <a:t>information</a:t>
            </a:r>
            <a:r>
              <a:rPr lang="es-ES" sz="1800" dirty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only</a:t>
            </a:r>
            <a:endParaRPr lang="es-ES" sz="1800" dirty="0" smtClean="0">
              <a:solidFill>
                <a:srgbClr val="000000"/>
              </a:solidFill>
            </a:endParaRPr>
          </a:p>
          <a:p>
            <a:pPr marL="914400" lvl="1" indent="-514350">
              <a:lnSpc>
                <a:spcPct val="100000"/>
              </a:lnSpc>
            </a:pPr>
            <a:endParaRPr lang="es-ES" sz="1800" dirty="0" smtClean="0">
              <a:solidFill>
                <a:srgbClr val="000000"/>
              </a:solidFill>
            </a:endParaRPr>
          </a:p>
          <a:p>
            <a:pPr marL="914400" lvl="1" indent="-514350">
              <a:lnSpc>
                <a:spcPct val="100000"/>
              </a:lnSpc>
            </a:pPr>
            <a:endParaRPr lang="es-ES" sz="1800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s-ES" sz="1800" b="1" i="1" u="sng" dirty="0" err="1" smtClean="0">
                <a:solidFill>
                  <a:srgbClr val="000000"/>
                </a:solidFill>
              </a:rPr>
              <a:t>Recommendation</a:t>
            </a:r>
            <a:r>
              <a:rPr lang="es-ES" sz="1800" dirty="0" smtClean="0">
                <a:solidFill>
                  <a:srgbClr val="000000"/>
                </a:solidFill>
              </a:rPr>
              <a:t>: </a:t>
            </a:r>
            <a:r>
              <a:rPr lang="es-ES" sz="1800" dirty="0" err="1" smtClean="0">
                <a:solidFill>
                  <a:srgbClr val="000000"/>
                </a:solidFill>
              </a:rPr>
              <a:t>always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submit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your</a:t>
            </a:r>
            <a:r>
              <a:rPr lang="es-ES" sz="1800" dirty="0" smtClean="0">
                <a:solidFill>
                  <a:srgbClr val="000000"/>
                </a:solidFill>
              </a:rPr>
              <a:t> CTA-</a:t>
            </a:r>
            <a:r>
              <a:rPr lang="es-ES" sz="1800" dirty="0" err="1" smtClean="0">
                <a:solidFill>
                  <a:srgbClr val="000000"/>
                </a:solidFill>
              </a:rPr>
              <a:t>related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paper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to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the</a:t>
            </a:r>
            <a:r>
              <a:rPr lang="es-ES" sz="1800" dirty="0" smtClean="0">
                <a:solidFill>
                  <a:srgbClr val="000000"/>
                </a:solidFill>
              </a:rPr>
              <a:t> CTA </a:t>
            </a:r>
            <a:r>
              <a:rPr lang="es-ES" sz="1800" dirty="0" err="1" smtClean="0">
                <a:solidFill>
                  <a:srgbClr val="000000"/>
                </a:solidFill>
              </a:rPr>
              <a:t>Speaker’s</a:t>
            </a:r>
            <a:r>
              <a:rPr lang="es-ES" sz="1800" dirty="0" smtClean="0">
                <a:solidFill>
                  <a:srgbClr val="000000"/>
                </a:solidFill>
              </a:rPr>
              <a:t> and </a:t>
            </a:r>
            <a:r>
              <a:rPr lang="es-ES" sz="1800" dirty="0" err="1" smtClean="0">
                <a:solidFill>
                  <a:srgbClr val="000000"/>
                </a:solidFill>
              </a:rPr>
              <a:t>Publications</a:t>
            </a:r>
            <a:r>
              <a:rPr lang="es-ES" sz="1800" dirty="0" smtClean="0">
                <a:solidFill>
                  <a:srgbClr val="000000"/>
                </a:solidFill>
              </a:rPr>
              <a:t> Office (SAPO).  </a:t>
            </a:r>
            <a:r>
              <a:rPr lang="es-ES" sz="1800" dirty="0" err="1" smtClean="0">
                <a:solidFill>
                  <a:srgbClr val="000000"/>
                </a:solidFill>
              </a:rPr>
              <a:t>The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err="1" smtClean="0">
                <a:solidFill>
                  <a:srgbClr val="000000"/>
                </a:solidFill>
              </a:rPr>
              <a:t>instructions</a:t>
            </a:r>
            <a:r>
              <a:rPr lang="es-ES" sz="1800" dirty="0" smtClean="0">
                <a:solidFill>
                  <a:srgbClr val="000000"/>
                </a:solidFill>
              </a:rPr>
              <a:t> can be </a:t>
            </a:r>
            <a:r>
              <a:rPr lang="es-ES" sz="1800" dirty="0" err="1" smtClean="0">
                <a:solidFill>
                  <a:srgbClr val="000000"/>
                </a:solidFill>
              </a:rPr>
              <a:t>found</a:t>
            </a:r>
            <a:r>
              <a:rPr lang="es-ES" sz="1800" dirty="0" smtClean="0">
                <a:solidFill>
                  <a:srgbClr val="000000"/>
                </a:solidFill>
              </a:rPr>
              <a:t> </a:t>
            </a:r>
            <a:r>
              <a:rPr lang="es-ES" sz="1800" dirty="0" smtClean="0">
                <a:solidFill>
                  <a:srgbClr val="000000"/>
                </a:solidFill>
                <a:hlinkClick r:id="rId4"/>
              </a:rPr>
              <a:t>here</a:t>
            </a:r>
            <a:r>
              <a:rPr lang="es-ES" sz="1800" dirty="0" smtClean="0">
                <a:solidFill>
                  <a:srgbClr val="000000"/>
                </a:solidFill>
              </a:rPr>
              <a:t>.</a:t>
            </a:r>
            <a:endParaRPr lang="es-ES" sz="1800" dirty="0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46190"/>
            <a:ext cx="2133600" cy="365125"/>
          </a:xfrm>
        </p:spPr>
        <p:txBody>
          <a:bodyPr/>
          <a:lstStyle/>
          <a:p>
            <a:fld id="{DFC95BCA-6418-2341-80B3-2965CB58C1C8}" type="slidenum">
              <a:rPr lang="es-ES" smtClean="0">
                <a:solidFill>
                  <a:srgbClr val="000000"/>
                </a:solidFill>
              </a:rPr>
              <a:t>4</a:t>
            </a:fld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28320" y="5198110"/>
            <a:ext cx="8371840" cy="731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19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1760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Data </a:t>
            </a:r>
            <a:r>
              <a:rPr lang="es-ES" b="1" dirty="0" err="1" smtClean="0">
                <a:solidFill>
                  <a:schemeClr val="bg1"/>
                </a:solidFill>
              </a:rPr>
              <a:t>Challenge</a:t>
            </a:r>
            <a:r>
              <a:rPr lang="es-ES" b="1" dirty="0" smtClean="0">
                <a:solidFill>
                  <a:schemeClr val="bg1"/>
                </a:solidFill>
              </a:rPr>
              <a:t> 1 (DC-1)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5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85" y="1767840"/>
            <a:ext cx="7828815" cy="30607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935150" y="932358"/>
            <a:ext cx="342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0000"/>
                </a:solidFill>
              </a:rPr>
              <a:t>[</a:t>
            </a:r>
            <a:r>
              <a:rPr lang="es-ES" sz="2000" b="1" dirty="0" err="1" smtClean="0">
                <a:solidFill>
                  <a:srgbClr val="000000"/>
                </a:solidFill>
              </a:rPr>
              <a:t>Coordinated</a:t>
            </a:r>
            <a:r>
              <a:rPr lang="es-ES" sz="2000" b="1" dirty="0" smtClean="0">
                <a:solidFill>
                  <a:srgbClr val="000000"/>
                </a:solidFill>
              </a:rPr>
              <a:t> </a:t>
            </a:r>
            <a:r>
              <a:rPr lang="es-ES" sz="2000" b="1" dirty="0" err="1" smtClean="0">
                <a:solidFill>
                  <a:srgbClr val="000000"/>
                </a:solidFill>
              </a:rPr>
              <a:t>by</a:t>
            </a:r>
            <a:r>
              <a:rPr lang="es-ES" sz="2000" b="1" dirty="0" smtClean="0">
                <a:solidFill>
                  <a:srgbClr val="000000"/>
                </a:solidFill>
              </a:rPr>
              <a:t> Stefan Funk]</a:t>
            </a:r>
            <a:endParaRPr lang="es-ES" sz="2000" b="1" dirty="0">
              <a:solidFill>
                <a:srgbClr val="000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34720" y="5059680"/>
            <a:ext cx="7648248" cy="1441420"/>
          </a:xfrm>
          <a:prstGeom prst="rect">
            <a:avLst/>
          </a:prstGeom>
          <a:noFill/>
          <a:ln>
            <a:solidFill>
              <a:srgbClr val="E8BC4A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Data set </a:t>
            </a:r>
            <a:r>
              <a:rPr lang="es-ES" sz="2000" dirty="0" err="1" smtClean="0">
                <a:solidFill>
                  <a:schemeClr val="bg1"/>
                </a:solidFill>
              </a:rPr>
              <a:t>distributed</a:t>
            </a:r>
            <a:r>
              <a:rPr lang="es-ES" sz="2000" dirty="0" smtClean="0">
                <a:solidFill>
                  <a:schemeClr val="bg1"/>
                </a:solidFill>
              </a:rPr>
              <a:t> at </a:t>
            </a:r>
            <a:r>
              <a:rPr lang="es-ES" sz="2000" dirty="0" err="1" smtClean="0">
                <a:solidFill>
                  <a:schemeClr val="bg1"/>
                </a:solidFill>
              </a:rPr>
              <a:t>the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end</a:t>
            </a:r>
            <a:r>
              <a:rPr lang="es-ES" sz="2000" dirty="0" smtClean="0">
                <a:solidFill>
                  <a:schemeClr val="bg1"/>
                </a:solidFill>
              </a:rPr>
              <a:t> of </a:t>
            </a:r>
            <a:r>
              <a:rPr lang="es-ES" sz="2000" dirty="0" err="1" smtClean="0">
                <a:solidFill>
                  <a:schemeClr val="bg1"/>
                </a:solidFill>
              </a:rPr>
              <a:t>August</a:t>
            </a:r>
            <a:r>
              <a:rPr lang="es-ES" sz="2000" dirty="0" smtClean="0">
                <a:solidFill>
                  <a:schemeClr val="bg1"/>
                </a:solidFill>
              </a:rPr>
              <a:t> 2017.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000" dirty="0" err="1" smtClean="0">
                <a:solidFill>
                  <a:schemeClr val="bg1"/>
                </a:solidFill>
              </a:rPr>
              <a:t>Several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analysis</a:t>
            </a:r>
            <a:r>
              <a:rPr lang="es-ES" sz="2000" dirty="0" smtClean="0">
                <a:solidFill>
                  <a:schemeClr val="bg1"/>
                </a:solidFill>
              </a:rPr>
              <a:t> done </a:t>
            </a:r>
            <a:r>
              <a:rPr lang="es-ES" sz="2000" dirty="0" err="1" smtClean="0">
                <a:solidFill>
                  <a:schemeClr val="bg1"/>
                </a:solidFill>
              </a:rPr>
              <a:t>with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both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ctools</a:t>
            </a:r>
            <a:r>
              <a:rPr lang="es-ES" sz="2000" dirty="0" smtClean="0">
                <a:solidFill>
                  <a:schemeClr val="bg1"/>
                </a:solidFill>
              </a:rPr>
              <a:t> and </a:t>
            </a:r>
            <a:r>
              <a:rPr lang="es-ES" sz="2000" dirty="0" err="1" smtClean="0">
                <a:solidFill>
                  <a:schemeClr val="bg1"/>
                </a:solidFill>
              </a:rPr>
              <a:t>Gammapy</a:t>
            </a:r>
            <a:endParaRPr lang="es-ES" sz="20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000" b="1" dirty="0" smtClean="0">
                <a:solidFill>
                  <a:schemeClr val="bg1"/>
                </a:solidFill>
              </a:rPr>
              <a:t>DC-1 </a:t>
            </a:r>
            <a:r>
              <a:rPr lang="es-ES" sz="2000" b="1" dirty="0" err="1" smtClean="0">
                <a:solidFill>
                  <a:schemeClr val="bg1"/>
                </a:solidFill>
              </a:rPr>
              <a:t>close-out</a:t>
            </a:r>
            <a:r>
              <a:rPr lang="es-ES" sz="2000" b="1" dirty="0" smtClean="0">
                <a:solidFill>
                  <a:schemeClr val="bg1"/>
                </a:solidFill>
              </a:rPr>
              <a:t> </a:t>
            </a:r>
            <a:r>
              <a:rPr lang="es-ES" sz="2000" b="1" dirty="0" err="1" smtClean="0">
                <a:solidFill>
                  <a:schemeClr val="bg1"/>
                </a:solidFill>
              </a:rPr>
              <a:t>document</a:t>
            </a:r>
            <a:r>
              <a:rPr lang="es-ES" sz="2000" b="1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under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preparation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by</a:t>
            </a:r>
            <a:r>
              <a:rPr lang="es-ES" sz="2000" dirty="0" smtClean="0">
                <a:solidFill>
                  <a:schemeClr val="bg1"/>
                </a:solidFill>
              </a:rPr>
              <a:t> S. Funk.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000" dirty="0" err="1" smtClean="0">
                <a:solidFill>
                  <a:schemeClr val="bg1"/>
                </a:solidFill>
              </a:rPr>
              <a:t>Working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towards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understanding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the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capabilities</a:t>
            </a:r>
            <a:r>
              <a:rPr lang="es-ES" sz="2000" dirty="0" smtClean="0">
                <a:solidFill>
                  <a:schemeClr val="bg1"/>
                </a:solidFill>
              </a:rPr>
              <a:t> of </a:t>
            </a:r>
            <a:r>
              <a:rPr lang="es-ES" sz="2000" dirty="0" err="1" smtClean="0">
                <a:solidFill>
                  <a:schemeClr val="bg1"/>
                </a:solidFill>
              </a:rPr>
              <a:t>the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analysis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tools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1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6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5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7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0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149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4400" b="1" dirty="0" err="1" smtClean="0">
                <a:solidFill>
                  <a:srgbClr val="000000"/>
                </a:solidFill>
              </a:rPr>
              <a:t>Dark</a:t>
            </a:r>
            <a:r>
              <a:rPr lang="es-ES" sz="4400" b="1" dirty="0" smtClean="0">
                <a:solidFill>
                  <a:srgbClr val="000000"/>
                </a:solidFill>
              </a:rPr>
              <a:t> </a:t>
            </a:r>
            <a:r>
              <a:rPr lang="es-ES" sz="4400" b="1" dirty="0" err="1" smtClean="0">
                <a:solidFill>
                  <a:srgbClr val="000000"/>
                </a:solidFill>
              </a:rPr>
              <a:t>Matter</a:t>
            </a:r>
            <a:r>
              <a:rPr lang="es-ES" sz="4400" b="1" dirty="0" smtClean="0">
                <a:solidFill>
                  <a:srgbClr val="000000"/>
                </a:solidFill>
              </a:rPr>
              <a:t> and </a:t>
            </a:r>
            <a:r>
              <a:rPr lang="es-ES" sz="4400" b="1" dirty="0" err="1" smtClean="0">
                <a:solidFill>
                  <a:srgbClr val="000000"/>
                </a:solidFill>
              </a:rPr>
              <a:t>Exotic</a:t>
            </a:r>
            <a:r>
              <a:rPr lang="es-ES" sz="4400" b="1" dirty="0" smtClean="0">
                <a:solidFill>
                  <a:srgbClr val="000000"/>
                </a:solidFill>
              </a:rPr>
              <a:t> </a:t>
            </a:r>
            <a:r>
              <a:rPr lang="es-ES" sz="4400" b="1" dirty="0" err="1" smtClean="0">
                <a:solidFill>
                  <a:srgbClr val="000000"/>
                </a:solidFill>
              </a:rPr>
              <a:t>Physics</a:t>
            </a:r>
            <a:r>
              <a:rPr lang="es-ES" sz="4400" b="1" dirty="0" smtClean="0">
                <a:solidFill>
                  <a:srgbClr val="000000"/>
                </a:solidFill>
              </a:rPr>
              <a:t> WG</a:t>
            </a:r>
            <a:endParaRPr lang="es-ES" sz="4400" b="1" dirty="0">
              <a:solidFill>
                <a:srgbClr val="0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7600" y="1620520"/>
            <a:ext cx="7569200" cy="473583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000" b="1" u="sng" dirty="0" smtClean="0">
                <a:solidFill>
                  <a:srgbClr val="000000"/>
                </a:solidFill>
                <a:latin typeface="Calibri"/>
                <a:cs typeface="Calibri"/>
              </a:rPr>
              <a:t>Conveners</a:t>
            </a:r>
            <a:r>
              <a:rPr lang="en-AU" sz="2000" b="1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Miguel 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A. Sánchez-Conde (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miguel.sanchezconde@uam.es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Gabrijela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AU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Zaharijas</a:t>
            </a:r>
            <a:r>
              <a:rPr lang="en-AU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gabrijela.zaharijas</a:t>
            </a:r>
            <a:r>
              <a:rPr lang="en-AU" sz="2000" dirty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@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ung.si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AU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20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2000" b="1" u="sng" dirty="0" smtClean="0">
                <a:solidFill>
                  <a:srgbClr val="000000"/>
                </a:solidFill>
                <a:latin typeface="Calibri"/>
                <a:cs typeface="Calibri"/>
              </a:rPr>
              <a:t>Webpage</a:t>
            </a:r>
            <a:r>
              <a:rPr lang="en-AU" sz="2000" b="1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link</a:t>
            </a:r>
            <a:endParaRPr lang="en-AU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2000" b="1" u="sng" dirty="0" smtClean="0">
                <a:solidFill>
                  <a:srgbClr val="000000"/>
                </a:solidFill>
                <a:latin typeface="Calibri"/>
                <a:cs typeface="Calibri"/>
              </a:rPr>
              <a:t>Mailing list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  <a:hlinkClick r:id="rId5"/>
              </a:rPr>
              <a:t>sign up!</a:t>
            </a:r>
            <a:endParaRPr lang="en-AU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20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2000" b="1" u="sng" dirty="0" smtClean="0">
                <a:solidFill>
                  <a:srgbClr val="000000"/>
                </a:solidFill>
                <a:latin typeface="Calibri"/>
                <a:cs typeface="Calibri"/>
              </a:rPr>
              <a:t>Meetings</a:t>
            </a:r>
            <a:r>
              <a:rPr lang="en-AU" sz="2000" b="1" dirty="0" smtClean="0">
                <a:solidFill>
                  <a:srgbClr val="000000"/>
                </a:solidFill>
                <a:latin typeface="Calibri"/>
                <a:cs typeface="Calibri"/>
              </a:rPr>
              <a:t>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AU" sz="2000" b="1" dirty="0" smtClean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Goal is one per month. Last one on 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January 31</a:t>
            </a:r>
            <a:r>
              <a:rPr lang="en-AU" sz="20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st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lang="en-AU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AU" sz="20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Brief updates of ongoing work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. Brainstorming welcome too!</a:t>
            </a:r>
            <a:endParaRPr lang="en-AU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	Agenda circulated within the WG in advance. Latest one 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  <a:hlinkClick r:id="rId6"/>
              </a:rPr>
              <a:t>here</a:t>
            </a:r>
            <a:r>
              <a:rPr lang="en-AU" sz="2000" dirty="0" smtClean="0">
                <a:solidFill>
                  <a:srgbClr val="000000"/>
                </a:solidFill>
                <a:latin typeface="Calibri"/>
                <a:cs typeface="Calibri"/>
              </a:rPr>
              <a:t>.  </a:t>
            </a:r>
          </a:p>
          <a:p>
            <a:pPr marL="0" indent="0">
              <a:lnSpc>
                <a:spcPct val="80000"/>
              </a:lnSpc>
              <a:buNone/>
            </a:pPr>
            <a:endParaRPr lang="en-AU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s-ES" sz="2000" dirty="0" err="1" smtClean="0">
                <a:solidFill>
                  <a:srgbClr val="000000"/>
                </a:solidFill>
              </a:rPr>
              <a:t>Strong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synergies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with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other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WGs</a:t>
            </a:r>
            <a:r>
              <a:rPr lang="es-ES" sz="2000" dirty="0">
                <a:solidFill>
                  <a:srgbClr val="000000"/>
                </a:solidFill>
              </a:rPr>
              <a:t>: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Galactic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 smtClean="0">
                <a:solidFill>
                  <a:srgbClr val="000000"/>
                </a:solidFill>
              </a:rPr>
              <a:t>Extragalactic</a:t>
            </a:r>
            <a:r>
              <a:rPr lang="es-ES" sz="2000" dirty="0" smtClean="0">
                <a:solidFill>
                  <a:srgbClr val="000000"/>
                </a:solidFill>
              </a:rPr>
              <a:t>, </a:t>
            </a:r>
            <a:r>
              <a:rPr lang="es-ES" sz="2000" dirty="0" err="1" smtClean="0">
                <a:solidFill>
                  <a:srgbClr val="000000"/>
                </a:solidFill>
              </a:rPr>
              <a:t>Cosmic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Rays</a:t>
            </a:r>
            <a:r>
              <a:rPr lang="es-ES" sz="20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s-ES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s-ES" sz="2000" dirty="0" smtClean="0">
                <a:solidFill>
                  <a:srgbClr val="000000"/>
                </a:solidFill>
                <a:hlinkClick r:id="rId7"/>
              </a:rPr>
              <a:t>Conventions </a:t>
            </a:r>
            <a:r>
              <a:rPr lang="es-ES" sz="2000" dirty="0" smtClean="0">
                <a:solidFill>
                  <a:srgbClr val="000000"/>
                </a:solidFill>
                <a:hlinkClick r:id="rId7"/>
              </a:rPr>
              <a:t>document </a:t>
            </a: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be </a:t>
            </a:r>
            <a:r>
              <a:rPr lang="es-ES" sz="2000" dirty="0" err="1" smtClean="0">
                <a:solidFill>
                  <a:srgbClr val="000000"/>
                </a:solidFill>
              </a:rPr>
              <a:t>adopted</a:t>
            </a:r>
            <a:r>
              <a:rPr lang="es-ES" sz="2000" dirty="0" smtClean="0">
                <a:solidFill>
                  <a:srgbClr val="000000"/>
                </a:solidFill>
              </a:rPr>
              <a:t> in </a:t>
            </a:r>
            <a:r>
              <a:rPr lang="es-ES" sz="2000" dirty="0" err="1" smtClean="0">
                <a:solidFill>
                  <a:srgbClr val="000000"/>
                </a:solidFill>
              </a:rPr>
              <a:t>all</a:t>
            </a:r>
            <a:r>
              <a:rPr lang="es-ES" sz="2000" dirty="0" smtClean="0">
                <a:solidFill>
                  <a:srgbClr val="000000"/>
                </a:solidFill>
              </a:rPr>
              <a:t> DMEP </a:t>
            </a:r>
            <a:r>
              <a:rPr lang="es-ES" sz="2000" dirty="0" err="1" smtClean="0">
                <a:solidFill>
                  <a:srgbClr val="000000"/>
                </a:solidFill>
              </a:rPr>
              <a:t>studies</a:t>
            </a:r>
            <a:r>
              <a:rPr lang="es-ES" sz="2000" dirty="0" smtClean="0">
                <a:solidFill>
                  <a:srgbClr val="000000"/>
                </a:solidFill>
              </a:rPr>
              <a:t>.</a:t>
            </a:r>
            <a:endParaRPr lang="es-ES" sz="20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AU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155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33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4400" b="1" dirty="0" err="1" smtClean="0">
                <a:solidFill>
                  <a:srgbClr val="FFFF00"/>
                </a:solidFill>
              </a:rPr>
              <a:t>Main</a:t>
            </a:r>
            <a:r>
              <a:rPr lang="es-ES" sz="4400" b="1" dirty="0" smtClean="0">
                <a:solidFill>
                  <a:srgbClr val="FFFF00"/>
                </a:solidFill>
              </a:rPr>
              <a:t> DMEP </a:t>
            </a:r>
            <a:r>
              <a:rPr lang="es-ES" sz="4400" b="1" dirty="0" smtClean="0">
                <a:solidFill>
                  <a:srgbClr val="FFFF00"/>
                </a:solidFill>
              </a:rPr>
              <a:t>WG </a:t>
            </a:r>
            <a:r>
              <a:rPr lang="es-ES" sz="4400" b="1" dirty="0" err="1" smtClean="0">
                <a:solidFill>
                  <a:srgbClr val="FFFF00"/>
                </a:solidFill>
              </a:rPr>
              <a:t>ongoing</a:t>
            </a:r>
            <a:r>
              <a:rPr lang="es-ES" sz="4400" b="1" dirty="0" smtClean="0">
                <a:solidFill>
                  <a:srgbClr val="FFFF00"/>
                </a:solidFill>
              </a:rPr>
              <a:t> </a:t>
            </a:r>
            <a:r>
              <a:rPr lang="es-ES" sz="4400" b="1" dirty="0" err="1" smtClean="0">
                <a:solidFill>
                  <a:srgbClr val="FFFF00"/>
                </a:solidFill>
              </a:rPr>
              <a:t>activities</a:t>
            </a:r>
            <a:endParaRPr lang="es-ES" sz="4400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4720" y="1209040"/>
            <a:ext cx="7122160" cy="53848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700" b="1" dirty="0" smtClean="0">
                <a:solidFill>
                  <a:srgbClr val="FFFF00"/>
                </a:solidFill>
                <a:latin typeface="Calibri"/>
                <a:cs typeface="Calibri"/>
              </a:rPr>
              <a:t>Ongoing </a:t>
            </a:r>
            <a:r>
              <a:rPr lang="en-AU" sz="1700" b="1" dirty="0" smtClean="0">
                <a:solidFill>
                  <a:srgbClr val="FFFF00"/>
                </a:solidFill>
                <a:latin typeface="Calibri"/>
                <a:cs typeface="Calibri"/>
              </a:rPr>
              <a:t>consortium publications:</a:t>
            </a:r>
          </a:p>
          <a:p>
            <a:pPr marL="914400" lvl="1" indent="-514350">
              <a:lnSpc>
                <a:spcPct val="110000"/>
              </a:lnSpc>
              <a:buAutoNum type="arabicPeriod"/>
            </a:pPr>
            <a:r>
              <a:rPr lang="en-AU" sz="1700" dirty="0" smtClean="0">
                <a:latin typeface="Calibri"/>
                <a:cs typeface="Calibri"/>
              </a:rPr>
              <a:t>GALACTIC CENTER </a:t>
            </a:r>
            <a:r>
              <a:rPr lang="en-AU" sz="1700" dirty="0" smtClean="0">
                <a:latin typeface="Calibri"/>
                <a:cs typeface="Calibri"/>
              </a:rPr>
              <a:t>(with Galactic SWG)</a:t>
            </a:r>
            <a:endParaRPr lang="en-AU" sz="1700" dirty="0">
              <a:latin typeface="Calibri"/>
              <a:cs typeface="Calibri"/>
            </a:endParaRPr>
          </a:p>
          <a:p>
            <a:pPr marL="914400" lvl="1" indent="-514350">
              <a:lnSpc>
                <a:spcPct val="110000"/>
              </a:lnSpc>
              <a:buAutoNum type="arabicPeriod"/>
            </a:pPr>
            <a:r>
              <a:rPr lang="en-AU" sz="1700" dirty="0" smtClean="0">
                <a:latin typeface="Calibri"/>
                <a:cs typeface="Calibri"/>
              </a:rPr>
              <a:t>DWARF </a:t>
            </a:r>
            <a:r>
              <a:rPr lang="en-AU" sz="1700" dirty="0" smtClean="0">
                <a:latin typeface="Calibri"/>
                <a:cs typeface="Calibri"/>
              </a:rPr>
              <a:t>SPHEROIDAL </a:t>
            </a:r>
            <a:r>
              <a:rPr lang="en-AU" sz="1700" dirty="0" smtClean="0">
                <a:latin typeface="Calibri"/>
                <a:cs typeface="Calibri"/>
              </a:rPr>
              <a:t>GALAXIES (DM only)</a:t>
            </a:r>
          </a:p>
          <a:p>
            <a:pPr marL="914400" lvl="1" indent="-514350">
              <a:lnSpc>
                <a:spcPct val="110000"/>
              </a:lnSpc>
              <a:buAutoNum type="arabicPeriod"/>
            </a:pPr>
            <a:r>
              <a:rPr lang="en-AU" sz="1700" dirty="0" smtClean="0">
                <a:latin typeface="Calibri"/>
                <a:cs typeface="Calibri"/>
              </a:rPr>
              <a:t>LARGE </a:t>
            </a:r>
            <a:r>
              <a:rPr lang="en-AU" sz="1700" dirty="0" smtClean="0">
                <a:latin typeface="Calibri"/>
                <a:cs typeface="Calibri"/>
              </a:rPr>
              <a:t>MAGELLANIC </a:t>
            </a:r>
            <a:r>
              <a:rPr lang="en-AU" sz="1700" dirty="0" smtClean="0">
                <a:latin typeface="Calibri"/>
                <a:cs typeface="Calibri"/>
              </a:rPr>
              <a:t>CLOUD (with Galactic SWG)</a:t>
            </a:r>
            <a:endParaRPr lang="en-AU" sz="1700" dirty="0" smtClean="0">
              <a:latin typeface="Calibri"/>
              <a:cs typeface="Calibri"/>
            </a:endParaRPr>
          </a:p>
          <a:p>
            <a:pPr marL="914400" lvl="1" indent="-514350">
              <a:lnSpc>
                <a:spcPct val="110000"/>
              </a:lnSpc>
              <a:buAutoNum type="arabicPeriod"/>
            </a:pPr>
            <a:r>
              <a:rPr lang="en-AU" sz="1700" dirty="0" smtClean="0">
                <a:latin typeface="Calibri"/>
                <a:cs typeface="Calibri"/>
              </a:rPr>
              <a:t>GALAXY </a:t>
            </a:r>
            <a:r>
              <a:rPr lang="en-AU" sz="1700" dirty="0" smtClean="0">
                <a:latin typeface="Calibri"/>
                <a:cs typeface="Calibri"/>
              </a:rPr>
              <a:t>CLUSTERS (with CR SWG)</a:t>
            </a:r>
          </a:p>
          <a:p>
            <a:pPr marL="914400" lvl="1" indent="-514350">
              <a:lnSpc>
                <a:spcPct val="110000"/>
              </a:lnSpc>
              <a:buAutoNum type="arabicPeriod"/>
            </a:pPr>
            <a:r>
              <a:rPr lang="en-AU" sz="1700" dirty="0" smtClean="0">
                <a:latin typeface="Calibri"/>
                <a:cs typeface="Calibri"/>
              </a:rPr>
              <a:t>AXION-LIKE PARTICLES (with g-ray propagation task force)</a:t>
            </a:r>
            <a:endParaRPr lang="en-AU" sz="1700" dirty="0" smtClean="0">
              <a:latin typeface="Calibri"/>
              <a:cs typeface="Calibri"/>
            </a:endParaRPr>
          </a:p>
          <a:p>
            <a:pPr marL="914400" lvl="1" indent="-514350">
              <a:lnSpc>
                <a:spcPct val="110000"/>
              </a:lnSpc>
              <a:buAutoNum type="arabicPeriod"/>
            </a:pPr>
            <a:r>
              <a:rPr lang="en-AU" sz="1700" dirty="0" smtClean="0">
                <a:latin typeface="Calibri"/>
                <a:cs typeface="Calibri"/>
              </a:rPr>
              <a:t>SPECTRAL </a:t>
            </a:r>
            <a:r>
              <a:rPr lang="en-AU" sz="1700" dirty="0" smtClean="0">
                <a:latin typeface="Calibri"/>
                <a:cs typeface="Calibri"/>
              </a:rPr>
              <a:t>LINES (?)</a:t>
            </a:r>
            <a:endParaRPr lang="en-AU" sz="1700" dirty="0">
              <a:latin typeface="Calibri"/>
              <a:cs typeface="Calibri"/>
            </a:endParaRPr>
          </a:p>
          <a:p>
            <a:pPr marL="914400" lvl="1" indent="-514350">
              <a:lnSpc>
                <a:spcPct val="110000"/>
              </a:lnSpc>
              <a:buAutoNum type="arabicPeriod"/>
            </a:pPr>
            <a:endParaRPr lang="en-AU" sz="1700" b="1" dirty="0" smtClean="0">
              <a:solidFill>
                <a:srgbClr val="FFFF00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AU" sz="1700" b="1" dirty="0" smtClean="0">
                <a:solidFill>
                  <a:srgbClr val="FFFF00"/>
                </a:solidFill>
                <a:latin typeface="Calibri"/>
                <a:cs typeface="Calibri"/>
              </a:rPr>
              <a:t>Ongoing non-consortium </a:t>
            </a:r>
            <a:r>
              <a:rPr lang="en-AU" sz="1700" b="1" dirty="0">
                <a:solidFill>
                  <a:srgbClr val="FFFF00"/>
                </a:solidFill>
                <a:latin typeface="Calibri"/>
                <a:cs typeface="Calibri"/>
              </a:rPr>
              <a:t>publications</a:t>
            </a:r>
            <a:r>
              <a:rPr lang="en-AU" sz="1700" b="1" dirty="0" smtClean="0">
                <a:solidFill>
                  <a:srgbClr val="FFFF00"/>
                </a:solidFill>
                <a:latin typeface="Calibri"/>
                <a:cs typeface="Calibri"/>
              </a:rPr>
              <a:t>:</a:t>
            </a:r>
          </a:p>
          <a:p>
            <a:pPr marL="91440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AU" sz="1700" dirty="0" smtClean="0">
                <a:hlinkClick r:id="rId2"/>
              </a:rPr>
              <a:t>Paper</a:t>
            </a:r>
            <a:r>
              <a:rPr lang="en-AU" sz="1700" dirty="0" smtClean="0"/>
              <a:t> </a:t>
            </a:r>
            <a:r>
              <a:rPr lang="en-AU" sz="1700" dirty="0"/>
              <a:t>led by N. Hiroshima </a:t>
            </a:r>
            <a:r>
              <a:rPr lang="en-AU" sz="1700" dirty="0" smtClean="0"/>
              <a:t>on dwarf DM profiles</a:t>
            </a:r>
            <a:endParaRPr lang="en-AU" sz="1700" b="1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endParaRPr lang="en-AU" sz="1400" b="1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AU" sz="1700" b="1" dirty="0">
                <a:solidFill>
                  <a:srgbClr val="FFFF00"/>
                </a:solidFill>
                <a:latin typeface="Calibri"/>
                <a:cs typeface="Calibri"/>
              </a:rPr>
              <a:t>DC-1:</a:t>
            </a:r>
          </a:p>
          <a:p>
            <a:pPr lvl="1">
              <a:lnSpc>
                <a:spcPct val="100000"/>
              </a:lnSpc>
            </a:pPr>
            <a:r>
              <a:rPr lang="en-AU" sz="1700" b="1" dirty="0">
                <a:hlinkClick r:id="rId3"/>
              </a:rPr>
              <a:t>DC-1 closeout </a:t>
            </a:r>
            <a:r>
              <a:rPr lang="en-AU" sz="1700" b="1" dirty="0" smtClean="0">
                <a:hlinkClick r:id="rId3"/>
              </a:rPr>
              <a:t>document </a:t>
            </a:r>
            <a:r>
              <a:rPr lang="en-AU" sz="1700" dirty="0"/>
              <a:t>just circulated by Stefan Funk. DMEP contributions in section </a:t>
            </a:r>
            <a:r>
              <a:rPr lang="en-AU" sz="1700" dirty="0" smtClean="0"/>
              <a:t>6.</a:t>
            </a:r>
          </a:p>
          <a:p>
            <a:pPr lvl="1">
              <a:lnSpc>
                <a:spcPct val="100000"/>
              </a:lnSpc>
            </a:pPr>
            <a:r>
              <a:rPr lang="en-AU" sz="1700" dirty="0" smtClean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lang="en-AU" sz="1700" dirty="0">
                <a:solidFill>
                  <a:srgbClr val="FFFFFF"/>
                </a:solidFill>
                <a:latin typeface="Calibri"/>
                <a:cs typeface="Calibri"/>
              </a:rPr>
              <a:t>work on simulation data still </a:t>
            </a:r>
            <a:r>
              <a:rPr lang="en-AU" sz="1700" dirty="0" smtClean="0">
                <a:solidFill>
                  <a:srgbClr val="FFFFFF"/>
                </a:solidFill>
                <a:latin typeface="Calibri"/>
                <a:cs typeface="Calibri"/>
              </a:rPr>
              <a:t>possible!</a:t>
            </a:r>
            <a:endParaRPr lang="en-AU" sz="1700" dirty="0">
              <a:latin typeface="Calibri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endParaRPr lang="en-AU" sz="1050" b="1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700" b="1" dirty="0">
                <a:solidFill>
                  <a:srgbClr val="FFFF00"/>
                </a:solidFill>
              </a:rPr>
              <a:t>IRF needs of the DMEP WG: </a:t>
            </a:r>
            <a:r>
              <a:rPr lang="en-AU" sz="1700" dirty="0" smtClean="0">
                <a:sym typeface="Wingdings"/>
              </a:rPr>
              <a:t>the </a:t>
            </a:r>
            <a:r>
              <a:rPr lang="en-AU" sz="1700" dirty="0">
                <a:sym typeface="Wingdings"/>
              </a:rPr>
              <a:t>ASWG may put a dedicated effort on </a:t>
            </a:r>
            <a:r>
              <a:rPr lang="en-AU" sz="1700" dirty="0" smtClean="0">
                <a:sym typeface="Wingdings"/>
              </a:rPr>
              <a:t>it</a:t>
            </a:r>
            <a:r>
              <a:rPr lang="en-AU" sz="1700" dirty="0">
                <a:sym typeface="Wingdings"/>
              </a:rPr>
              <a:t>.</a:t>
            </a:r>
            <a:endParaRPr lang="en-AU" sz="17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5BCA-6418-2341-80B3-2965CB58C1C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78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repúsculo">
  <a:themeElements>
    <a:clrScheme name="Crepúsculo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Crepúsculo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epúsc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Crepúsculo.thmx</Template>
  <TotalTime>53238</TotalTime>
  <Words>900</Words>
  <Application>Microsoft Macintosh PowerPoint</Application>
  <PresentationFormat>Presentación en pantalla (4:3)</PresentationFormat>
  <Paragraphs>162</Paragraphs>
  <Slides>19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Crepúsculo</vt:lpstr>
      <vt:lpstr>Presentación de PowerPoint</vt:lpstr>
      <vt:lpstr>Science working groups (SWGs)</vt:lpstr>
      <vt:lpstr>Summary of main CTA science opportunities:   Key science projects (KSPs)</vt:lpstr>
      <vt:lpstr>CTA publications</vt:lpstr>
      <vt:lpstr>Data Challenge 1 (DC-1)</vt:lpstr>
      <vt:lpstr>Presentación de PowerPoint</vt:lpstr>
      <vt:lpstr>Presentación de PowerPoint</vt:lpstr>
      <vt:lpstr>Dark Matter and Exotic Physics WG</vt:lpstr>
      <vt:lpstr>Main DMEP WG ongoing activities</vt:lpstr>
      <vt:lpstr>WIMP search strategies/targets</vt:lpstr>
      <vt:lpstr>CTA DMEP preliminary studies </vt:lpstr>
      <vt:lpstr>CTA DMEP preliminary studies </vt:lpstr>
      <vt:lpstr>Now the real work started… Example: Galactic center</vt:lpstr>
      <vt:lpstr>(g-ray) WIMP DM searches: tomorrow</vt:lpstr>
      <vt:lpstr>Beyond WIMPs: axion-like particles</vt:lpstr>
      <vt:lpstr>Presentación de PowerPoint</vt:lpstr>
      <vt:lpstr>Presentación de PowerPoint</vt:lpstr>
      <vt:lpstr>I want to get involved…  What should I do now?</vt:lpstr>
      <vt:lpstr>Presentación de PowerPoint</vt:lpstr>
    </vt:vector>
  </TitlesOfParts>
  <Company>IAC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notes on substructure</dc:title>
  <dc:creator>Miguel Ángel Sánchez Conde</dc:creator>
  <cp:lastModifiedBy>Miguel A. Sánchez-Conde</cp:lastModifiedBy>
  <cp:revision>826</cp:revision>
  <cp:lastPrinted>2014-10-10T01:21:36Z</cp:lastPrinted>
  <dcterms:created xsi:type="dcterms:W3CDTF">2011-11-02T05:34:46Z</dcterms:created>
  <dcterms:modified xsi:type="dcterms:W3CDTF">2019-02-20T04:33:00Z</dcterms:modified>
</cp:coreProperties>
</file>