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4" r:id="rId5"/>
    <p:sldId id="263" r:id="rId6"/>
    <p:sldId id="25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B6E"/>
    <a:srgbClr val="2855B5"/>
    <a:srgbClr val="DA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5E8B0-0040-424B-9244-BFEC8F711498}" v="137" dt="2018-10-04T17:03:28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1"/>
  </p:normalViewPr>
  <p:slideViewPr>
    <p:cSldViewPr snapToGrid="0" snapToObjects="1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CS" userId="8f79cea7d06acd38" providerId="LiveId" clId="{13F5E8B0-0040-424B-9244-BFEC8F711498}"/>
    <pc:docChg chg="custSel addSld modSld">
      <pc:chgData name="Michael CS" userId="8f79cea7d06acd38" providerId="LiveId" clId="{13F5E8B0-0040-424B-9244-BFEC8F711498}" dt="2018-10-04T17:03:28.832" v="136" actId="6549"/>
      <pc:docMkLst>
        <pc:docMk/>
      </pc:docMkLst>
      <pc:sldChg chg="addSp modSp">
        <pc:chgData name="Michael CS" userId="8f79cea7d06acd38" providerId="LiveId" clId="{13F5E8B0-0040-424B-9244-BFEC8F711498}" dt="2018-10-04T17:01:23.769" v="101" actId="1076"/>
        <pc:sldMkLst>
          <pc:docMk/>
          <pc:sldMk cId="578439960" sldId="261"/>
        </pc:sldMkLst>
        <pc:spChg chg="add mod">
          <ac:chgData name="Michael CS" userId="8f79cea7d06acd38" providerId="LiveId" clId="{13F5E8B0-0040-424B-9244-BFEC8F711498}" dt="2018-10-04T17:01:23.769" v="101" actId="1076"/>
          <ac:spMkLst>
            <pc:docMk/>
            <pc:sldMk cId="578439960" sldId="261"/>
            <ac:spMk id="9" creationId="{36A48F7F-D5E7-4316-B2BE-3F2E8DADA20E}"/>
          </ac:spMkLst>
        </pc:spChg>
      </pc:sldChg>
      <pc:sldChg chg="modSp">
        <pc:chgData name="Michael CS" userId="8f79cea7d06acd38" providerId="LiveId" clId="{13F5E8B0-0040-424B-9244-BFEC8F711498}" dt="2018-10-04T17:01:42.645" v="103" actId="1076"/>
        <pc:sldMkLst>
          <pc:docMk/>
          <pc:sldMk cId="813026029" sldId="262"/>
        </pc:sldMkLst>
        <pc:spChg chg="mod">
          <ac:chgData name="Michael CS" userId="8f79cea7d06acd38" providerId="LiveId" clId="{13F5E8B0-0040-424B-9244-BFEC8F711498}" dt="2018-10-04T17:01:42.645" v="103" actId="1076"/>
          <ac:spMkLst>
            <pc:docMk/>
            <pc:sldMk cId="813026029" sldId="262"/>
            <ac:spMk id="5" creationId="{63B2FD8E-F29B-4867-9C95-7BCB81A9BED8}"/>
          </ac:spMkLst>
        </pc:spChg>
      </pc:sldChg>
      <pc:sldChg chg="addSp delSp modSp add">
        <pc:chgData name="Michael CS" userId="8f79cea7d06acd38" providerId="LiveId" clId="{13F5E8B0-0040-424B-9244-BFEC8F711498}" dt="2018-10-04T17:03:28.832" v="136" actId="6549"/>
        <pc:sldMkLst>
          <pc:docMk/>
          <pc:sldMk cId="1118876055" sldId="265"/>
        </pc:sldMkLst>
        <pc:spChg chg="del">
          <ac:chgData name="Michael CS" userId="8f79cea7d06acd38" providerId="LiveId" clId="{13F5E8B0-0040-424B-9244-BFEC8F711498}" dt="2018-10-04T17:03:06.331" v="105"/>
          <ac:spMkLst>
            <pc:docMk/>
            <pc:sldMk cId="1118876055" sldId="265"/>
            <ac:spMk id="2" creationId="{5CC08FB8-C0B7-486C-823D-15E1E5A6C395}"/>
          </ac:spMkLst>
        </pc:spChg>
        <pc:spChg chg="del">
          <ac:chgData name="Michael CS" userId="8f79cea7d06acd38" providerId="LiveId" clId="{13F5E8B0-0040-424B-9244-BFEC8F711498}" dt="2018-10-04T17:03:06.331" v="105"/>
          <ac:spMkLst>
            <pc:docMk/>
            <pc:sldMk cId="1118876055" sldId="265"/>
            <ac:spMk id="3" creationId="{659B7B50-0844-4983-BBB3-6A33D3732D76}"/>
          </ac:spMkLst>
        </pc:spChg>
        <pc:spChg chg="del">
          <ac:chgData name="Michael CS" userId="8f79cea7d06acd38" providerId="LiveId" clId="{13F5E8B0-0040-424B-9244-BFEC8F711498}" dt="2018-10-04T17:03:06.331" v="105"/>
          <ac:spMkLst>
            <pc:docMk/>
            <pc:sldMk cId="1118876055" sldId="265"/>
            <ac:spMk id="4" creationId="{72A33756-7944-4730-9BE1-866980998F88}"/>
          </ac:spMkLst>
        </pc:spChg>
        <pc:spChg chg="del">
          <ac:chgData name="Michael CS" userId="8f79cea7d06acd38" providerId="LiveId" clId="{13F5E8B0-0040-424B-9244-BFEC8F711498}" dt="2018-10-04T17:03:06.331" v="105"/>
          <ac:spMkLst>
            <pc:docMk/>
            <pc:sldMk cId="1118876055" sldId="265"/>
            <ac:spMk id="5" creationId="{5064701F-53CC-46CE-903B-64E50A134464}"/>
          </ac:spMkLst>
        </pc:spChg>
        <pc:spChg chg="del">
          <ac:chgData name="Michael CS" userId="8f79cea7d06acd38" providerId="LiveId" clId="{13F5E8B0-0040-424B-9244-BFEC8F711498}" dt="2018-10-04T17:03:06.331" v="105"/>
          <ac:spMkLst>
            <pc:docMk/>
            <pc:sldMk cId="1118876055" sldId="265"/>
            <ac:spMk id="6" creationId="{A749F3B0-156A-4578-8420-40D7D4CA0F39}"/>
          </ac:spMkLst>
        </pc:spChg>
        <pc:spChg chg="add mod">
          <ac:chgData name="Michael CS" userId="8f79cea7d06acd38" providerId="LiveId" clId="{13F5E8B0-0040-424B-9244-BFEC8F711498}" dt="2018-10-04T17:03:28.832" v="136" actId="6549"/>
          <ac:spMkLst>
            <pc:docMk/>
            <pc:sldMk cId="1118876055" sldId="265"/>
            <ac:spMk id="7" creationId="{4771D198-36AB-45DD-8784-F1E1A785FB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943" y="832173"/>
            <a:ext cx="7750628" cy="249512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742" y="3594973"/>
            <a:ext cx="76490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274" y="-418193"/>
            <a:ext cx="12822362" cy="7217882"/>
            <a:chOff x="39274" y="-418193"/>
            <a:chExt cx="12822362" cy="72178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065" y="-418193"/>
              <a:ext cx="9142571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90" b="14691"/>
            <a:stretch/>
          </p:blipFill>
          <p:spPr>
            <a:xfrm>
              <a:off x="6779933" y="5656107"/>
              <a:ext cx="1416561" cy="10499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2563" y="2194772"/>
              <a:ext cx="271671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81B6E"/>
                  </a:solidFill>
                  <a:latin typeface="Garamond" charset="0"/>
                  <a:ea typeface="Garamond" charset="0"/>
                  <a:cs typeface="Garamond" charset="0"/>
                </a:rPr>
                <a:t>N</a:t>
              </a:r>
              <a:r>
                <a:rPr lang="en-US" sz="3600" dirty="0">
                  <a:solidFill>
                    <a:srgbClr val="081B6E"/>
                  </a:solidFill>
                  <a:latin typeface="Garamond" charset="0"/>
                  <a:ea typeface="Garamond" charset="0"/>
                  <a:cs typeface="Garamond" charset="0"/>
                </a:rPr>
                <a:t>ational</a:t>
              </a:r>
            </a:p>
            <a:p>
              <a:r>
                <a:rPr lang="en-US" sz="3600" b="1" dirty="0">
                  <a:solidFill>
                    <a:srgbClr val="081B6E"/>
                  </a:solidFill>
                  <a:latin typeface="Garamond" charset="0"/>
                  <a:ea typeface="Garamond" charset="0"/>
                  <a:cs typeface="Garamond" charset="0"/>
                </a:rPr>
                <a:t>A</a:t>
              </a:r>
              <a:r>
                <a:rPr lang="en-US" sz="3600" dirty="0">
                  <a:solidFill>
                    <a:srgbClr val="081B6E"/>
                  </a:solidFill>
                  <a:latin typeface="Garamond" charset="0"/>
                  <a:ea typeface="Garamond" charset="0"/>
                  <a:cs typeface="Garamond" charset="0"/>
                </a:rPr>
                <a:t>stronomical</a:t>
              </a:r>
            </a:p>
            <a:p>
              <a:r>
                <a:rPr lang="en-US" sz="3600" b="1" dirty="0">
                  <a:solidFill>
                    <a:srgbClr val="081B6E"/>
                  </a:solidFill>
                  <a:latin typeface="Garamond" charset="0"/>
                  <a:ea typeface="Garamond" charset="0"/>
                  <a:cs typeface="Garamond" charset="0"/>
                </a:rPr>
                <a:t>R</a:t>
              </a:r>
              <a:r>
                <a:rPr lang="en-US" sz="3600" dirty="0">
                  <a:solidFill>
                    <a:srgbClr val="081B6E"/>
                  </a:solidFill>
                  <a:latin typeface="Garamond" charset="0"/>
                  <a:ea typeface="Garamond" charset="0"/>
                  <a:cs typeface="Garamond" charset="0"/>
                </a:rPr>
                <a:t>esearch</a:t>
              </a:r>
            </a:p>
            <a:p>
              <a:r>
                <a:rPr lang="en-US" sz="3600" b="1" dirty="0">
                  <a:solidFill>
                    <a:srgbClr val="081B6E"/>
                  </a:solidFill>
                  <a:latin typeface="Garamond" charset="0"/>
                  <a:ea typeface="Garamond" charset="0"/>
                  <a:cs typeface="Garamond" charset="0"/>
                </a:rPr>
                <a:t>I</a:t>
              </a:r>
              <a:r>
                <a:rPr lang="en-US" sz="3600" dirty="0">
                  <a:solidFill>
                    <a:srgbClr val="081B6E"/>
                  </a:solidFill>
                  <a:latin typeface="Garamond" charset="0"/>
                  <a:ea typeface="Garamond" charset="0"/>
                  <a:cs typeface="Garamond" charset="0"/>
                </a:rPr>
                <a:t>nstitute of</a:t>
              </a:r>
            </a:p>
            <a:p>
              <a:r>
                <a:rPr lang="en-US" sz="3600" b="1" dirty="0">
                  <a:solidFill>
                    <a:srgbClr val="081B6E"/>
                  </a:solidFill>
                  <a:latin typeface="Garamond" charset="0"/>
                  <a:ea typeface="Garamond" charset="0"/>
                  <a:cs typeface="Garamond" charset="0"/>
                </a:rPr>
                <a:t>T</a:t>
              </a:r>
              <a:r>
                <a:rPr lang="en-US" sz="3600" dirty="0">
                  <a:solidFill>
                    <a:srgbClr val="081B6E"/>
                  </a:solidFill>
                  <a:latin typeface="Garamond" charset="0"/>
                  <a:ea typeface="Garamond" charset="0"/>
                  <a:cs typeface="Garamond" charset="0"/>
                </a:rPr>
                <a:t>hailand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4" y="166253"/>
              <a:ext cx="3294935" cy="2471587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6287741" y="5571082"/>
              <a:ext cx="5400000" cy="0"/>
            </a:xfrm>
            <a:prstGeom prst="line">
              <a:avLst/>
            </a:prstGeom>
            <a:ln w="44450" cap="rnd">
              <a:solidFill>
                <a:srgbClr val="DA5C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5996" y="5687919"/>
              <a:ext cx="1042242" cy="10858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2935" y="5687919"/>
              <a:ext cx="1540531" cy="1111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888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7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476" y="122044"/>
            <a:ext cx="9883898" cy="12041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448253"/>
            <a:ext cx="11067803" cy="51267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9"/>
          <a:stretch/>
        </p:blipFill>
        <p:spPr>
          <a:xfrm>
            <a:off x="72570" y="212449"/>
            <a:ext cx="1611087" cy="99171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31390" y="1108917"/>
            <a:ext cx="9843984" cy="0"/>
          </a:xfrm>
          <a:prstGeom prst="line">
            <a:avLst/>
          </a:prstGeom>
          <a:ln w="44450" cap="rnd">
            <a:solidFill>
              <a:srgbClr val="DA5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00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1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3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6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9C3-B3A0-6F4F-BEA6-05E485AFB3A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B23BC-6803-8346-9D3B-4093A854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040" y="393734"/>
            <a:ext cx="7828029" cy="2787050"/>
          </a:xfrm>
        </p:spPr>
        <p:txBody>
          <a:bodyPr anchor="ctr">
            <a:normAutofit fontScale="90000"/>
          </a:bodyPr>
          <a:lstStyle/>
          <a:p>
            <a:r>
              <a:rPr lang="en-GB" sz="5400" dirty="0">
                <a:cs typeface="Calibri Light"/>
              </a:rPr>
              <a:t>Early Results of Fast HI-galaxy Mock Catalogue Clustering Analysis from </a:t>
            </a:r>
            <a:r>
              <a:rPr lang="en-GB" sz="5400" dirty="0" err="1">
                <a:cs typeface="Calibri Light"/>
              </a:rPr>
              <a:t>ViMala</a:t>
            </a:r>
            <a:endParaRPr lang="en-US" sz="5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034" y="3429000"/>
            <a:ext cx="8343738" cy="184555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Garamond" charset="0"/>
                <a:ea typeface="Garamond" charset="0"/>
                <a:cs typeface="Garamond" charset="0"/>
              </a:rPr>
              <a:t>Ittipat </a:t>
            </a:r>
            <a:r>
              <a:rPr lang="en-US" sz="3600" b="1" dirty="0" err="1">
                <a:latin typeface="Garamond" charset="0"/>
                <a:ea typeface="Garamond" charset="0"/>
                <a:cs typeface="Garamond" charset="0"/>
              </a:rPr>
              <a:t>Promnorakid</a:t>
            </a:r>
            <a:endParaRPr lang="en-US" sz="3600" b="1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3600" b="1" dirty="0" err="1">
                <a:latin typeface="Garamond" charset="0"/>
                <a:ea typeface="Garamond" charset="0"/>
                <a:cs typeface="Garamond" charset="0"/>
              </a:rPr>
              <a:t>Chaichalit</a:t>
            </a:r>
            <a:r>
              <a:rPr lang="en-US" sz="3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3600" b="1" dirty="0" err="1">
                <a:latin typeface="Garamond" charset="0"/>
                <a:ea typeface="Garamond" charset="0"/>
                <a:cs typeface="Garamond" charset="0"/>
              </a:rPr>
              <a:t>Srisawat</a:t>
            </a:r>
            <a:endParaRPr lang="en-US" sz="3600" b="1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3600" b="1" dirty="0" err="1">
                <a:latin typeface="Garamond" charset="0"/>
                <a:ea typeface="Garamond" charset="0"/>
                <a:cs typeface="Garamond" charset="0"/>
              </a:rPr>
              <a:t>Utane</a:t>
            </a:r>
            <a:r>
              <a:rPr lang="en-US" sz="3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3600" b="1" dirty="0" err="1">
                <a:latin typeface="Garamond" charset="0"/>
                <a:ea typeface="Garamond" charset="0"/>
                <a:cs typeface="Garamond" charset="0"/>
              </a:rPr>
              <a:t>Sawangwit</a:t>
            </a:r>
            <a:endParaRPr lang="en-US" sz="36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0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475" y="122044"/>
            <a:ext cx="10163149" cy="1204165"/>
          </a:xfrm>
        </p:spPr>
        <p:txBody>
          <a:bodyPr>
            <a:normAutofit/>
          </a:bodyPr>
          <a:lstStyle/>
          <a:p>
            <a:r>
              <a:rPr lang="en-US" dirty="0" err="1"/>
              <a:t>ViMala</a:t>
            </a:r>
            <a:r>
              <a:rPr lang="en-US" dirty="0"/>
              <a:t>: </a:t>
            </a:r>
            <a:r>
              <a:rPr lang="en-US" sz="2800" dirty="0">
                <a:cs typeface="Calibri"/>
              </a:rPr>
              <a:t>The </a:t>
            </a:r>
            <a:r>
              <a:rPr lang="en-US" sz="2800" b="1" dirty="0">
                <a:cs typeface="Calibri"/>
              </a:rPr>
              <a:t>Vi</a:t>
            </a:r>
            <a:r>
              <a:rPr lang="en-US" sz="2800" dirty="0">
                <a:cs typeface="Calibri"/>
              </a:rPr>
              <a:t>rtual Observatory from </a:t>
            </a:r>
            <a:r>
              <a:rPr lang="en-US" sz="2800" b="1" dirty="0">
                <a:cs typeface="Calibri"/>
              </a:rPr>
              <a:t>M</a:t>
            </a:r>
            <a:r>
              <a:rPr lang="en-US" sz="2800" dirty="0">
                <a:cs typeface="Calibri"/>
              </a:rPr>
              <a:t>ock G</a:t>
            </a:r>
            <a:r>
              <a:rPr lang="en-US" sz="2800" b="1" dirty="0">
                <a:cs typeface="Calibri"/>
              </a:rPr>
              <a:t>ala</a:t>
            </a:r>
            <a:r>
              <a:rPr lang="en-US" sz="2800" dirty="0">
                <a:cs typeface="Calibri"/>
              </a:rPr>
              <a:t>xy Catalogues</a:t>
            </a:r>
            <a:endParaRPr lang="en-US" sz="3200" dirty="0"/>
          </a:p>
        </p:txBody>
      </p:sp>
      <p:pic>
        <p:nvPicPr>
          <p:cNvPr id="4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381D9379-DC48-4151-8D6F-B8E8DD6AF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3" y="2728192"/>
            <a:ext cx="6057656" cy="3507289"/>
          </a:xfrm>
          <a:prstGeom prst="rect">
            <a:avLst/>
          </a:prstGeom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1F6BDA0F-B5F5-487C-8556-A9124539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16" y="2728193"/>
            <a:ext cx="5506571" cy="3507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146412-63BC-4798-A9B7-A504D8452365}"/>
              </a:ext>
            </a:extLst>
          </p:cNvPr>
          <p:cNvSpPr txBox="1"/>
          <p:nvPr/>
        </p:nvSpPr>
        <p:spPr>
          <a:xfrm>
            <a:off x="5654285" y="1229022"/>
            <a:ext cx="6080514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dirty="0"/>
              <a:t>This part has been done by </a:t>
            </a:r>
            <a:r>
              <a:rPr lang="en-US" sz="2400" b="1" dirty="0" err="1"/>
              <a:t>Chaichalit</a:t>
            </a:r>
            <a:r>
              <a:rPr lang="en-US" sz="2400" b="1" dirty="0"/>
              <a:t> </a:t>
            </a:r>
            <a:r>
              <a:rPr lang="en-US" sz="2400" b="1" dirty="0" err="1"/>
              <a:t>Srisawat</a:t>
            </a:r>
            <a:endParaRPr lang="en-US" b="1" dirty="0">
              <a:cs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2A9C1F-F41B-4BDD-9376-62D2763D6BCB}"/>
              </a:ext>
            </a:extLst>
          </p:cNvPr>
          <p:cNvSpPr/>
          <p:nvPr/>
        </p:nvSpPr>
        <p:spPr>
          <a:xfrm>
            <a:off x="5501746" y="3854003"/>
            <a:ext cx="938463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6ADF38D-06CE-4275-B03A-1B7A71E411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A48F7F-D5E7-4316-B2BE-3F2E8DADA20E}"/>
                  </a:ext>
                </a:extLst>
              </p:cNvPr>
              <p:cNvSpPr txBox="1"/>
              <p:nvPr/>
            </p:nvSpPr>
            <p:spPr>
              <a:xfrm>
                <a:off x="1501922" y="1241271"/>
                <a:ext cx="345153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=67.3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=0.315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=0.685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A48F7F-D5E7-4316-B2BE-3F2E8DADA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22" y="1241271"/>
                <a:ext cx="3451539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43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/>
                </a:solidFill>
              </a:rPr>
              <a:t>ViMala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The </a:t>
            </a:r>
            <a:r>
              <a:rPr lang="en-US" sz="2800" b="1" dirty="0">
                <a:solidFill>
                  <a:prstClr val="black"/>
                </a:solidFill>
                <a:cs typeface="Calibri"/>
              </a:rPr>
              <a:t>Vi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rtual Observatory from </a:t>
            </a:r>
            <a:r>
              <a:rPr lang="en-US" sz="2800" b="1" dirty="0">
                <a:solidFill>
                  <a:prstClr val="black"/>
                </a:solidFill>
                <a:cs typeface="Calibri"/>
              </a:rPr>
              <a:t>M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ock G</a:t>
            </a:r>
            <a:r>
              <a:rPr lang="en-US" sz="2800" b="1" dirty="0">
                <a:solidFill>
                  <a:prstClr val="black"/>
                </a:solidFill>
                <a:cs typeface="Calibri"/>
              </a:rPr>
              <a:t>ala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xy Catalogues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4401879-6B87-4DC6-80E1-D4FEFEDF6738}"/>
              </a:ext>
            </a:extLst>
          </p:cNvPr>
          <p:cNvSpPr txBox="1">
            <a:spLocks/>
          </p:cNvSpPr>
          <p:nvPr/>
        </p:nvSpPr>
        <p:spPr>
          <a:xfrm>
            <a:off x="6096000" y="1315530"/>
            <a:ext cx="5183188" cy="1585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FAST: HI Galaxy survey</a:t>
            </a:r>
          </a:p>
          <a:p>
            <a:pPr marL="342900" indent="-342900"/>
            <a:r>
              <a:rPr lang="en-US" dirty="0">
                <a:cs typeface="Calibri"/>
              </a:rPr>
              <a:t>21-cm hydrogen line</a:t>
            </a:r>
          </a:p>
          <a:p>
            <a:pPr marL="342900" indent="-342900"/>
            <a:r>
              <a:rPr lang="en-US" dirty="0">
                <a:cs typeface="Calibri"/>
              </a:rPr>
              <a:t>Observed frequency ~1.23 - 1.42 GHz</a:t>
            </a: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7825CFB1-E559-4966-BD86-70A90E90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591" y="2895476"/>
            <a:ext cx="3913525" cy="3840480"/>
          </a:xfrm>
          <a:prstGeom prst="rect">
            <a:avLst/>
          </a:prstGeom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AC24A7B4-65A4-4FFF-AFBB-983126DC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31" y="2901442"/>
            <a:ext cx="3840480" cy="3840480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3B2FD8E-F29B-4867-9C95-7BCB81A9BED8}"/>
              </a:ext>
            </a:extLst>
          </p:cNvPr>
          <p:cNvSpPr txBox="1">
            <a:spLocks/>
          </p:cNvSpPr>
          <p:nvPr/>
        </p:nvSpPr>
        <p:spPr>
          <a:xfrm>
            <a:off x="813190" y="1309564"/>
            <a:ext cx="5157787" cy="1585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2600" dirty="0">
                <a:cs typeface="Calibri"/>
              </a:rPr>
              <a:t>Apply Semi-analytics model (SAM):</a:t>
            </a:r>
          </a:p>
          <a:p>
            <a:pPr marL="342900" indent="-342900">
              <a:spcBef>
                <a:spcPts val="300"/>
              </a:spcBef>
            </a:pPr>
            <a:r>
              <a:rPr lang="en-US" sz="2600" dirty="0">
                <a:cs typeface="Calibri"/>
              </a:rPr>
              <a:t>Position, Velocity</a:t>
            </a:r>
          </a:p>
          <a:p>
            <a:pPr marL="342900" indent="-342900">
              <a:spcBef>
                <a:spcPts val="300"/>
              </a:spcBef>
            </a:pPr>
            <a:r>
              <a:rPr lang="en-US" sz="2600" dirty="0">
                <a:cs typeface="Calibri"/>
              </a:rPr>
              <a:t>Cold gas, Hot gas</a:t>
            </a:r>
          </a:p>
          <a:p>
            <a:pPr marL="342900" indent="-342900">
              <a:spcBef>
                <a:spcPts val="300"/>
              </a:spcBef>
            </a:pPr>
            <a:r>
              <a:rPr lang="en-US" sz="2600" dirty="0">
                <a:cs typeface="Calibri"/>
              </a:rPr>
              <a:t>Stellar mass, black hole, metallicity, etc.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8304CFC-6CAA-4D14-BD1F-97D6A25C5DE5}"/>
              </a:ext>
            </a:extLst>
          </p:cNvPr>
          <p:cNvSpPr/>
          <p:nvPr/>
        </p:nvSpPr>
        <p:spPr>
          <a:xfrm>
            <a:off x="5501746" y="3854003"/>
            <a:ext cx="938463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9553-CD56-4950-9A06-591E5D66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two-point correlation function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B35DFF-260F-4A7E-A287-C64E77A7F09B}"/>
              </a:ext>
            </a:extLst>
          </p:cNvPr>
          <p:cNvGrpSpPr/>
          <p:nvPr/>
        </p:nvGrpSpPr>
        <p:grpSpPr>
          <a:xfrm>
            <a:off x="7037278" y="1342686"/>
            <a:ext cx="4237498" cy="5410066"/>
            <a:chOff x="7499239" y="1325890"/>
            <a:chExt cx="4237498" cy="54100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F440FC-2E49-4B30-82F1-A304E8DBBD70}"/>
                    </a:ext>
                  </a:extLst>
                </p:cNvPr>
                <p:cNvSpPr txBox="1"/>
                <p:nvPr/>
              </p:nvSpPr>
              <p:spPr>
                <a:xfrm>
                  <a:off x="8414196" y="2335861"/>
                  <a:ext cx="935865" cy="561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F440FC-2E49-4B30-82F1-A304E8DBB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4196" y="2335861"/>
                  <a:ext cx="935865" cy="56188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F0C69F9-5F23-46D4-BD43-A74B411E420E}"/>
                    </a:ext>
                  </a:extLst>
                </p:cNvPr>
                <p:cNvSpPr txBox="1"/>
                <p:nvPr/>
              </p:nvSpPr>
              <p:spPr>
                <a:xfrm>
                  <a:off x="9766477" y="1550092"/>
                  <a:ext cx="935865" cy="561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F0C69F9-5F23-46D4-BD43-A74B411E42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6477" y="1550092"/>
                  <a:ext cx="935865" cy="5618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B5DAFE4-2443-4D7D-8AF7-1B2316B8F2CF}"/>
                    </a:ext>
                  </a:extLst>
                </p:cNvPr>
                <p:cNvSpPr txBox="1"/>
                <p:nvPr/>
              </p:nvSpPr>
              <p:spPr>
                <a:xfrm>
                  <a:off x="10021909" y="2636136"/>
                  <a:ext cx="9358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B5DAFE4-2443-4D7D-8AF7-1B2316B8F2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909" y="2636136"/>
                  <a:ext cx="93586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C8685D4-D6BB-431F-BF47-986C674098B9}"/>
                    </a:ext>
                  </a:extLst>
                </p:cNvPr>
                <p:cNvSpPr txBox="1"/>
                <p:nvPr/>
              </p:nvSpPr>
              <p:spPr>
                <a:xfrm>
                  <a:off x="8253209" y="3963751"/>
                  <a:ext cx="9358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C8685D4-D6BB-431F-BF47-986C674098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209" y="3963751"/>
                  <a:ext cx="935865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5F573C0-CE7B-4F84-AA49-3E0F36A04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99239" y="1325890"/>
              <a:ext cx="4237498" cy="541006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Placeholder 4">
                <a:extLst>
                  <a:ext uri="{FF2B5EF4-FFF2-40B4-BE49-F238E27FC236}">
                    <a16:creationId xmlns:a16="http://schemas.microsoft.com/office/drawing/2014/main" id="{6182E74B-4461-4737-B659-F391F52C8B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3810" y="1458913"/>
                <a:ext cx="5183188" cy="51776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200" dirty="0"/>
                  <a:t> measure the excess probability of finding a pair of objects separated by distance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 relative to that expected from a randomly distributed process.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indent="0" algn="just">
                  <a:buNone/>
                </a:pPr>
                <a:r>
                  <a:rPr lang="en-US" sz="2200" dirty="0"/>
                  <a:t>The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200" dirty="0"/>
                  <a:t> is computed using the Landy-</a:t>
                </a:r>
                <a:r>
                  <a:rPr lang="en-US" sz="2200" dirty="0" err="1"/>
                  <a:t>Szalay</a:t>
                </a:r>
                <a:r>
                  <a:rPr lang="en-US" sz="2200" dirty="0"/>
                  <a:t> estimator (1993).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200" i="1" smtClean="0">
                                          <a:latin typeface="Cambria Math" panose="02040503050406030204" pitchFamily="18" charset="0"/>
                                        </a:rPr>
                                        <m:t>𝑟𝑑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  <m:t>𝑟𝑑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𝐷𝑅</m:t>
                          </m:r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Another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200" dirty="0"/>
                  <a:t> is computed, Hamilton estimator (1993), as cross-check since it doesn’t require normalization factor.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𝐷𝐷</m:t>
                        </m:r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𝐷𝑅</m:t>
                        </m:r>
                        <m:sSup>
                          <m:s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>
          <p:sp>
            <p:nvSpPr>
              <p:cNvPr id="14" name="Text Placeholder 4">
                <a:extLst>
                  <a:ext uri="{FF2B5EF4-FFF2-40B4-BE49-F238E27FC236}">
                    <a16:creationId xmlns:a16="http://schemas.microsoft.com/office/drawing/2014/main" id="{6182E74B-4461-4737-B659-F391F52C8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10" y="1458913"/>
                <a:ext cx="5183188" cy="5177612"/>
              </a:xfrm>
              <a:prstGeom prst="rect">
                <a:avLst/>
              </a:prstGeom>
              <a:blipFill>
                <a:blip r:embed="rId8"/>
                <a:stretch>
                  <a:fillRect l="-1529" t="-1294" r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46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476" y="122044"/>
            <a:ext cx="9883898" cy="1204165"/>
          </a:xfrm>
        </p:spPr>
        <p:txBody>
          <a:bodyPr/>
          <a:lstStyle/>
          <a:p>
            <a:r>
              <a:rPr lang="en-US" dirty="0">
                <a:cs typeface="Calibri Light"/>
              </a:rPr>
              <a:t>The two-point correlation function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A31574-2A58-4824-B18E-901E89748A92}"/>
              </a:ext>
            </a:extLst>
          </p:cNvPr>
          <p:cNvSpPr txBox="1">
            <a:spLocks/>
          </p:cNvSpPr>
          <p:nvPr/>
        </p:nvSpPr>
        <p:spPr>
          <a:xfrm>
            <a:off x="1269203" y="120518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cs typeface="Calibri"/>
              </a:rPr>
              <a:t>Galaxies contain </a:t>
            </a:r>
            <a:r>
              <a:rPr lang="en-US" b="1" dirty="0">
                <a:cs typeface="Calibri"/>
              </a:rPr>
              <a:t>no</a:t>
            </a:r>
            <a:r>
              <a:rPr lang="en-US" dirty="0">
                <a:cs typeface="Calibri"/>
              </a:rPr>
              <a:t> neutral hydrogen have been dropped off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17">
                <a:extLst>
                  <a:ext uri="{FF2B5EF4-FFF2-40B4-BE49-F238E27FC236}">
                    <a16:creationId xmlns:a16="http://schemas.microsoft.com/office/drawing/2014/main" id="{37C967B5-6667-45EC-B5F0-0F74A3EBAD8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52393522"/>
                  </p:ext>
                </p:extLst>
              </p:nvPr>
            </p:nvGraphicFramePr>
            <p:xfrm>
              <a:off x="6804717" y="1564931"/>
              <a:ext cx="5195915" cy="2164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96">
                      <a:extLst>
                        <a:ext uri="{9D8B030D-6E8A-4147-A177-3AD203B41FA5}">
                          <a16:colId xmlns:a16="http://schemas.microsoft.com/office/drawing/2014/main" val="3664462504"/>
                        </a:ext>
                      </a:extLst>
                    </a:gridCol>
                    <a:gridCol w="1471173">
                      <a:extLst>
                        <a:ext uri="{9D8B030D-6E8A-4147-A177-3AD203B41FA5}">
                          <a16:colId xmlns:a16="http://schemas.microsoft.com/office/drawing/2014/main" val="2257113010"/>
                        </a:ext>
                      </a:extLst>
                    </a:gridCol>
                    <a:gridCol w="1471173">
                      <a:extLst>
                        <a:ext uri="{9D8B030D-6E8A-4147-A177-3AD203B41FA5}">
                          <a16:colId xmlns:a16="http://schemas.microsoft.com/office/drawing/2014/main" val="3147181893"/>
                        </a:ext>
                      </a:extLst>
                    </a:gridCol>
                    <a:gridCol w="1471173">
                      <a:extLst>
                        <a:ext uri="{9D8B030D-6E8A-4147-A177-3AD203B41FA5}">
                          <a16:colId xmlns:a16="http://schemas.microsoft.com/office/drawing/2014/main" val="2988362967"/>
                        </a:ext>
                      </a:extLst>
                    </a:gridCol>
                  </a:tblGrid>
                  <a:tr h="307859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HI mass bin​</a:t>
                          </a:r>
                          <a:endParaRPr lang="en-GB" sz="16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ase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𝑀𝑎𝑠𝑠</m:t>
                                </m:r>
                                <m:r>
                                  <a:rPr lang="en-GB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​</m:t>
                                </m:r>
                              </m:oMath>
                            </m:oMathPara>
                          </a14:m>
                          <a:endParaRPr lang="en-US" sz="1600" i="1" dirty="0"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algn="l" fontAlgn="base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b="1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6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6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  <m:r>
                                      <a:rPr lang="en-GB" sz="16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sz="1600" i="1" dirty="0" err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 dirty="0" err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⊙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sz="16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i="0" dirty="0">
                              <a:effectLst/>
                              <a:latin typeface="+mn-lt"/>
                            </a:rPr>
                            <a:t>Particles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GB" sz="160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600" i="1" dirty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 dirty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1600" i="1" dirty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GB" sz="1600" dirty="0"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Random Particles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60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600" i="1" dirty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 dirty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1600" i="1" dirty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GB" sz="1600" dirty="0">
                            <a:effectLst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7411157"/>
                      </a:ext>
                    </a:extLst>
                  </a:tr>
                  <a:tr h="307859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bin1​</a:t>
                          </a:r>
                          <a:endParaRPr lang="en-GB" sz="16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6 - 7.4​</a:t>
                          </a:r>
                          <a:endParaRPr lang="en-GB" sz="16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7.6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7897200"/>
                      </a:ext>
                    </a:extLst>
                  </a:tr>
                  <a:tr h="307859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bin2​</a:t>
                          </a:r>
                          <a:endParaRPr lang="en-GB" sz="16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7.4 - 7.9​</a:t>
                          </a:r>
                          <a:endParaRPr lang="en-GB" sz="16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48.5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6854033"/>
                      </a:ext>
                    </a:extLst>
                  </a:tr>
                  <a:tr h="307859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bin3​</a:t>
                          </a:r>
                          <a:endParaRPr lang="en-GB" sz="16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7.9 - 8.7​</a:t>
                          </a:r>
                          <a:endParaRPr lang="en-GB" sz="16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35.0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3622817"/>
                      </a:ext>
                    </a:extLst>
                  </a:tr>
                  <a:tr h="307859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bin4​</a:t>
                          </a:r>
                          <a:endParaRPr lang="en-GB" sz="16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8.7 - 10.4​</a:t>
                          </a:r>
                          <a:endParaRPr lang="en-GB" sz="16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9.29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07264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17">
                <a:extLst>
                  <a:ext uri="{FF2B5EF4-FFF2-40B4-BE49-F238E27FC236}">
                    <a16:creationId xmlns:a16="http://schemas.microsoft.com/office/drawing/2014/main" id="{37C967B5-6667-45EC-B5F0-0F74A3EBAD8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52393522"/>
                  </p:ext>
                </p:extLst>
              </p:nvPr>
            </p:nvGraphicFramePr>
            <p:xfrm>
              <a:off x="6804717" y="1564931"/>
              <a:ext cx="5195915" cy="2164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96">
                      <a:extLst>
                        <a:ext uri="{9D8B030D-6E8A-4147-A177-3AD203B41FA5}">
                          <a16:colId xmlns:a16="http://schemas.microsoft.com/office/drawing/2014/main" val="3664462504"/>
                        </a:ext>
                      </a:extLst>
                    </a:gridCol>
                    <a:gridCol w="1471173">
                      <a:extLst>
                        <a:ext uri="{9D8B030D-6E8A-4147-A177-3AD203B41FA5}">
                          <a16:colId xmlns:a16="http://schemas.microsoft.com/office/drawing/2014/main" val="2257113010"/>
                        </a:ext>
                      </a:extLst>
                    </a:gridCol>
                    <a:gridCol w="1471173">
                      <a:extLst>
                        <a:ext uri="{9D8B030D-6E8A-4147-A177-3AD203B41FA5}">
                          <a16:colId xmlns:a16="http://schemas.microsoft.com/office/drawing/2014/main" val="3147181893"/>
                        </a:ext>
                      </a:extLst>
                    </a:gridCol>
                    <a:gridCol w="1471173">
                      <a:extLst>
                        <a:ext uri="{9D8B030D-6E8A-4147-A177-3AD203B41FA5}">
                          <a16:colId xmlns:a16="http://schemas.microsoft.com/office/drawing/2014/main" val="2988362967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HI mass bin​</a:t>
                          </a:r>
                          <a:endParaRPr lang="en-GB" sz="16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306" t="-741" r="-201240" b="-17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3942" t="-741" r="-102075" b="-17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2893" t="-741" r="-1653" b="-1740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74111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bin1​</a:t>
                          </a:r>
                          <a:endParaRPr lang="en-GB" sz="16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6 - 7.4​</a:t>
                          </a:r>
                          <a:endParaRPr lang="en-GB" sz="16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7.6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78972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bin2​</a:t>
                          </a:r>
                          <a:endParaRPr lang="en-GB" sz="16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7.4 - 7.9​</a:t>
                          </a:r>
                          <a:endParaRPr lang="en-GB" sz="16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48.5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68540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bin3​</a:t>
                          </a:r>
                          <a:endParaRPr lang="en-GB" sz="16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7.9 - 8.7​</a:t>
                          </a:r>
                          <a:endParaRPr lang="en-GB" sz="16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35.0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36228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bin4​</a:t>
                          </a:r>
                          <a:endParaRPr lang="en-GB" sz="16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fontAlgn="base"/>
                          <a:r>
                            <a:rPr lang="en-GB" sz="1600" dirty="0">
                              <a:effectLst/>
                            </a:rPr>
                            <a:t>8.7 - 10.4​</a:t>
                          </a:r>
                          <a:endParaRPr lang="en-GB" sz="16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9.29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l" fontAlgn="base"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072645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A0755D2-79D0-4298-9FDB-8A7F21650A7B}"/>
              </a:ext>
            </a:extLst>
          </p:cNvPr>
          <p:cNvGrpSpPr/>
          <p:nvPr/>
        </p:nvGrpSpPr>
        <p:grpSpPr>
          <a:xfrm>
            <a:off x="1250328" y="2197203"/>
            <a:ext cx="4809789" cy="3276998"/>
            <a:chOff x="6549110" y="2370122"/>
            <a:chExt cx="3913423" cy="27156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948079-5D83-48FC-BBB6-772DCAC9F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110" y="2370122"/>
              <a:ext cx="3913423" cy="271568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B20543-99BD-46B1-8DE4-DFC1B9D31854}"/>
                </a:ext>
              </a:extLst>
            </p:cNvPr>
            <p:cNvSpPr/>
            <p:nvPr/>
          </p:nvSpPr>
          <p:spPr>
            <a:xfrm>
              <a:off x="7396503" y="2578800"/>
              <a:ext cx="871397" cy="2245764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272A0F-9F02-43C8-96A7-7247D44E15A1}"/>
                </a:ext>
              </a:extLst>
            </p:cNvPr>
            <p:cNvSpPr/>
            <p:nvPr/>
          </p:nvSpPr>
          <p:spPr>
            <a:xfrm>
              <a:off x="8268983" y="2578798"/>
              <a:ext cx="278316" cy="2245764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AE8CC9-442F-4AC5-A210-0DE2AD80EC64}"/>
                </a:ext>
              </a:extLst>
            </p:cNvPr>
            <p:cNvSpPr/>
            <p:nvPr/>
          </p:nvSpPr>
          <p:spPr>
            <a:xfrm>
              <a:off x="8543166" y="2578799"/>
              <a:ext cx="500503" cy="2245764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913D76-2F15-4ED1-B4AA-73539C546572}"/>
                </a:ext>
              </a:extLst>
            </p:cNvPr>
            <p:cNvSpPr/>
            <p:nvPr/>
          </p:nvSpPr>
          <p:spPr>
            <a:xfrm>
              <a:off x="9050121" y="2578799"/>
              <a:ext cx="1060533" cy="2245764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0FFD7C6-8358-4E5B-8444-7C22C0B79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04943"/>
              </p:ext>
            </p:extLst>
          </p:nvPr>
        </p:nvGraphicFramePr>
        <p:xfrm>
          <a:off x="6833425" y="4115404"/>
          <a:ext cx="5195916" cy="259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972">
                  <a:extLst>
                    <a:ext uri="{9D8B030D-6E8A-4147-A177-3AD203B41FA5}">
                      <a16:colId xmlns:a16="http://schemas.microsoft.com/office/drawing/2014/main" val="1712787140"/>
                    </a:ext>
                  </a:extLst>
                </a:gridCol>
                <a:gridCol w="1731972">
                  <a:extLst>
                    <a:ext uri="{9D8B030D-6E8A-4147-A177-3AD203B41FA5}">
                      <a16:colId xmlns:a16="http://schemas.microsoft.com/office/drawing/2014/main" val="3187799883"/>
                    </a:ext>
                  </a:extLst>
                </a:gridCol>
                <a:gridCol w="1731972">
                  <a:extLst>
                    <a:ext uri="{9D8B030D-6E8A-4147-A177-3AD203B41FA5}">
                      <a16:colId xmlns:a16="http://schemas.microsoft.com/office/drawing/2014/main" val="112383777"/>
                    </a:ext>
                  </a:extLst>
                </a:gridCol>
              </a:tblGrid>
              <a:tr h="582132">
                <a:tc>
                  <a:txBody>
                    <a:bodyPr/>
                    <a:lstStyle/>
                    <a:p>
                      <a:r>
                        <a:rPr lang="en-US" sz="1600" dirty="0"/>
                        <a:t>Mass 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Pair Count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2393"/>
                  </a:ext>
                </a:extLst>
              </a:tr>
              <a:tr h="33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and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90463"/>
                  </a:ext>
                </a:extLst>
              </a:tr>
              <a:tr h="33264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 hour 30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467325"/>
                  </a:ext>
                </a:extLst>
              </a:tr>
              <a:tr h="33264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85975"/>
                  </a:ext>
                </a:extLst>
              </a:tr>
              <a:tr h="33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and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hour 30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21236"/>
                  </a:ext>
                </a:extLst>
              </a:tr>
              <a:tr h="33264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52987"/>
                  </a:ext>
                </a:extLst>
              </a:tr>
              <a:tr h="33264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676001"/>
                  </a:ext>
                </a:extLst>
              </a:tr>
            </a:tbl>
          </a:graphicData>
        </a:graphic>
      </p:graphicFrame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BAF9C83-3915-4A05-B8F9-3AFBAB3275A7}"/>
              </a:ext>
            </a:extLst>
          </p:cNvPr>
          <p:cNvSpPr txBox="1">
            <a:spLocks/>
          </p:cNvSpPr>
          <p:nvPr/>
        </p:nvSpPr>
        <p:spPr>
          <a:xfrm>
            <a:off x="1269203" y="564230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cs typeface="Calibri"/>
              </a:rPr>
              <a:t>We use </a:t>
            </a:r>
            <a:r>
              <a:rPr lang="en-US" b="1" dirty="0" err="1">
                <a:cs typeface="Calibri"/>
              </a:rPr>
              <a:t>Corrfunc</a:t>
            </a:r>
            <a:r>
              <a:rPr lang="en-US" dirty="0">
                <a:cs typeface="Calibri"/>
              </a:rPr>
              <a:t> python package for counting each pair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168CA-0860-4B6E-8589-BE6A02E04FC6}"/>
              </a:ext>
            </a:extLst>
          </p:cNvPr>
          <p:cNvSpPr txBox="1"/>
          <p:nvPr/>
        </p:nvSpPr>
        <p:spPr>
          <a:xfrm>
            <a:off x="6833425" y="1205186"/>
            <a:ext cx="515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Number of random particle needed for counting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6712D4-7A50-49A7-ACB5-A8C0BA7ADAE9}"/>
              </a:ext>
            </a:extLst>
          </p:cNvPr>
          <p:cNvSpPr txBox="1"/>
          <p:nvPr/>
        </p:nvSpPr>
        <p:spPr>
          <a:xfrm>
            <a:off x="6833425" y="3746072"/>
            <a:ext cx="515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Estimate time for each pair type counting</a:t>
            </a:r>
          </a:p>
        </p:txBody>
      </p:sp>
    </p:spTree>
    <p:extLst>
      <p:ext uri="{BB962C8B-B14F-4D97-AF65-F5344CB8AC3E}">
        <p14:creationId xmlns:p14="http://schemas.microsoft.com/office/powerpoint/2010/main" val="103687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89DCA-6F44-4053-87B3-BE265808F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-1363783" y="3196960"/>
            <a:ext cx="3719591" cy="464079"/>
          </a:xfrm>
        </p:spPr>
        <p:txBody>
          <a:bodyPr/>
          <a:lstStyle/>
          <a:p>
            <a:r>
              <a:rPr lang="en-US" dirty="0">
                <a:cs typeface="Calibri"/>
              </a:rPr>
              <a:t>Landy-Szalay estimation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52632-954D-40DF-AA14-2657E2C71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6200000">
            <a:off x="4400155" y="3192759"/>
            <a:ext cx="3391690" cy="464079"/>
          </a:xfrm>
        </p:spPr>
        <p:txBody>
          <a:bodyPr/>
          <a:lstStyle/>
          <a:p>
            <a:r>
              <a:rPr lang="en-US" dirty="0">
                <a:cs typeface="Calibri"/>
              </a:rPr>
              <a:t>Hamilton estimation</a:t>
            </a:r>
            <a:endParaRPr lang="en-US" dirty="0"/>
          </a:p>
        </p:txBody>
      </p:sp>
      <p:pic>
        <p:nvPicPr>
          <p:cNvPr id="15" name="Picture 15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A44341EA-A889-4752-B76F-0201BD4F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92" y="210080"/>
            <a:ext cx="4468820" cy="3133062"/>
          </a:xfrm>
          <a:prstGeom prst="rect">
            <a:avLst/>
          </a:prstGeom>
        </p:spPr>
      </p:pic>
      <p:pic>
        <p:nvPicPr>
          <p:cNvPr id="17" name="Picture 17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63CF3FE7-6F66-45B3-9B04-DDC3AC4B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188" y="313116"/>
            <a:ext cx="4468819" cy="3133061"/>
          </a:xfrm>
          <a:prstGeom prst="rect">
            <a:avLst/>
          </a:prstGeom>
        </p:spPr>
      </p:pic>
      <p:pic>
        <p:nvPicPr>
          <p:cNvPr id="19" name="Picture 1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DE6C899-0B73-4061-BEA9-94461AABE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91" y="3593367"/>
            <a:ext cx="4468821" cy="3054554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15A780EE-E1C2-40B5-A51B-6F4627355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190" y="3562462"/>
            <a:ext cx="4468818" cy="30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6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1D198-36AB-45DD-8784-F1E1A785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very much</a:t>
            </a:r>
          </a:p>
        </p:txBody>
      </p:sp>
    </p:spTree>
    <p:extLst>
      <p:ext uri="{BB962C8B-B14F-4D97-AF65-F5344CB8AC3E}">
        <p14:creationId xmlns:p14="http://schemas.microsoft.com/office/powerpoint/2010/main" val="111887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D162F9C-D519-5149-BFE8-55687AD29198}" vid="{CB6D031E-D6D2-3641-97D8-E59697FFBB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NARIT_Chalawan_wide_template</Template>
  <TotalTime>81</TotalTime>
  <Words>305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Garamond</vt:lpstr>
      <vt:lpstr>Office Theme</vt:lpstr>
      <vt:lpstr>Early Results of Fast HI-galaxy Mock Catalogue Clustering Analysis from ViMala</vt:lpstr>
      <vt:lpstr>ViMala: The Virtual Observatory from Mock Galaxy Catalogues</vt:lpstr>
      <vt:lpstr>ViMala: The Virtual Observatory from Mock Galaxy Catalogues</vt:lpstr>
      <vt:lpstr>The two-point correlation function</vt:lpstr>
      <vt:lpstr>The two-point correlation function</vt:lpstr>
      <vt:lpstr>PowerPoint Presentation</vt:lpstr>
      <vt:lpstr>Thank you very much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Results of Fast HI-galaxy Mock Catalogue Clustering Analysis from ViMala</dc:title>
  <dc:creator>Michael CS</dc:creator>
  <cp:lastModifiedBy>Michael CS</cp:lastModifiedBy>
  <cp:revision>7</cp:revision>
  <dcterms:created xsi:type="dcterms:W3CDTF">2018-10-04T15:42:22Z</dcterms:created>
  <dcterms:modified xsi:type="dcterms:W3CDTF">2018-10-04T17:03:34Z</dcterms:modified>
</cp:coreProperties>
</file>