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474" r:id="rId3"/>
    <p:sldId id="475" r:id="rId4"/>
    <p:sldId id="476" r:id="rId5"/>
    <p:sldId id="478" r:id="rId6"/>
    <p:sldId id="479" r:id="rId7"/>
    <p:sldId id="445" r:id="rId8"/>
    <p:sldId id="442" r:id="rId9"/>
    <p:sldId id="480" r:id="rId10"/>
    <p:sldId id="481" r:id="rId11"/>
    <p:sldId id="482" r:id="rId12"/>
    <p:sldId id="465" r:id="rId13"/>
    <p:sldId id="483" r:id="rId14"/>
    <p:sldId id="4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B6E"/>
    <a:srgbClr val="2855B5"/>
    <a:srgbClr val="DA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67"/>
    <p:restoredTop sz="94671"/>
  </p:normalViewPr>
  <p:slideViewPr>
    <p:cSldViewPr snapToGrid="0" snapToObjects="1">
      <p:cViewPr>
        <p:scale>
          <a:sx n="100" d="100"/>
          <a:sy n="100" d="100"/>
        </p:scale>
        <p:origin x="1048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3606AB-DACA-A64C-A80B-34225C301FC8}" type="doc">
      <dgm:prSet loTypeId="urn:microsoft.com/office/officeart/2005/8/layout/radial6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C6F0D0D-F0FD-7242-A62B-3791E0C7EAA3}">
      <dgm:prSet phldrT="[Text]"/>
      <dgm:spPr/>
      <dgm:t>
        <a:bodyPr/>
        <a:lstStyle/>
        <a:p>
          <a:r>
            <a:rPr lang="en-US" dirty="0" smtClean="0"/>
            <a:t>Neutrino</a:t>
          </a:r>
          <a:endParaRPr lang="en-US" dirty="0"/>
        </a:p>
      </dgm:t>
    </dgm:pt>
    <dgm:pt modelId="{AB268079-1B17-0146-A967-76E23BEF62F6}" type="parTrans" cxnId="{63BC9E8F-B5CC-E840-A14B-E49EB9657C14}">
      <dgm:prSet/>
      <dgm:spPr/>
      <dgm:t>
        <a:bodyPr/>
        <a:lstStyle/>
        <a:p>
          <a:endParaRPr lang="en-US"/>
        </a:p>
      </dgm:t>
    </dgm:pt>
    <dgm:pt modelId="{EEF6E999-BC04-DE45-9B25-4637A018B3FE}" type="sibTrans" cxnId="{63BC9E8F-B5CC-E840-A14B-E49EB9657C14}">
      <dgm:prSet/>
      <dgm:spPr/>
      <dgm:t>
        <a:bodyPr/>
        <a:lstStyle/>
        <a:p>
          <a:endParaRPr lang="en-US"/>
        </a:p>
      </dgm:t>
    </dgm:pt>
    <dgm:pt modelId="{7CB42889-CB74-CB42-A36E-C45B9D44E815}">
      <dgm:prSet phldrT="[Text]"/>
      <dgm:spPr/>
      <dgm:t>
        <a:bodyPr/>
        <a:lstStyle/>
        <a:p>
          <a:r>
            <a:rPr lang="en-US" dirty="0" smtClean="0"/>
            <a:t>X-ray + UV</a:t>
          </a:r>
          <a:endParaRPr lang="en-US" dirty="0"/>
        </a:p>
      </dgm:t>
    </dgm:pt>
    <dgm:pt modelId="{0D11B3E7-50B7-FA4C-B30A-8EC598A7D5E4}" type="parTrans" cxnId="{0EBC07F6-124B-0C4C-B52B-4D28B21311E6}">
      <dgm:prSet/>
      <dgm:spPr/>
      <dgm:t>
        <a:bodyPr/>
        <a:lstStyle/>
        <a:p>
          <a:endParaRPr lang="en-US"/>
        </a:p>
      </dgm:t>
    </dgm:pt>
    <dgm:pt modelId="{A5534AC7-5483-BC4F-B739-CB1D6576FD8E}" type="sibTrans" cxnId="{0EBC07F6-124B-0C4C-B52B-4D28B21311E6}">
      <dgm:prSet/>
      <dgm:spPr/>
      <dgm:t>
        <a:bodyPr/>
        <a:lstStyle/>
        <a:p>
          <a:endParaRPr lang="en-US"/>
        </a:p>
      </dgm:t>
    </dgm:pt>
    <dgm:pt modelId="{1F371D15-4592-C041-B177-435195DDB382}">
      <dgm:prSet phldrT="[Text]"/>
      <dgm:spPr/>
      <dgm:t>
        <a:bodyPr/>
        <a:lstStyle/>
        <a:p>
          <a:r>
            <a:rPr lang="en-US" dirty="0" smtClean="0"/>
            <a:t>𝞬-ray</a:t>
          </a:r>
          <a:endParaRPr lang="en-US" dirty="0"/>
        </a:p>
      </dgm:t>
    </dgm:pt>
    <dgm:pt modelId="{F3FC8BE8-B67B-0E4E-A5FA-42491F2B2625}" type="parTrans" cxnId="{DAA7AFA5-3131-1E44-BE19-B9A30179D9FC}">
      <dgm:prSet/>
      <dgm:spPr/>
      <dgm:t>
        <a:bodyPr/>
        <a:lstStyle/>
        <a:p>
          <a:endParaRPr lang="en-US"/>
        </a:p>
      </dgm:t>
    </dgm:pt>
    <dgm:pt modelId="{DE7A67F1-AFE1-C749-8236-5996AD29CD21}" type="sibTrans" cxnId="{DAA7AFA5-3131-1E44-BE19-B9A30179D9FC}">
      <dgm:prSet/>
      <dgm:spPr/>
      <dgm:t>
        <a:bodyPr/>
        <a:lstStyle/>
        <a:p>
          <a:endParaRPr lang="en-US"/>
        </a:p>
      </dgm:t>
    </dgm:pt>
    <dgm:pt modelId="{938E4B2C-9B20-944F-BAB0-73F939517A5A}">
      <dgm:prSet phldrT="[Text]"/>
      <dgm:spPr/>
      <dgm:t>
        <a:bodyPr/>
        <a:lstStyle/>
        <a:p>
          <a:endParaRPr lang="en-US" dirty="0"/>
        </a:p>
      </dgm:t>
    </dgm:pt>
    <dgm:pt modelId="{E80B6646-AB78-9245-AF5B-4F577BA4611F}" type="sibTrans" cxnId="{158494AF-D4B2-004D-95DA-150F3F9A2210}">
      <dgm:prSet/>
      <dgm:spPr/>
      <dgm:t>
        <a:bodyPr/>
        <a:lstStyle/>
        <a:p>
          <a:endParaRPr lang="en-US"/>
        </a:p>
      </dgm:t>
    </dgm:pt>
    <dgm:pt modelId="{66E55537-516D-B841-8AC8-AD7AE9D026E8}" type="parTrans" cxnId="{158494AF-D4B2-004D-95DA-150F3F9A2210}">
      <dgm:prSet/>
      <dgm:spPr/>
      <dgm:t>
        <a:bodyPr/>
        <a:lstStyle/>
        <a:p>
          <a:endParaRPr lang="en-US"/>
        </a:p>
      </dgm:t>
    </dgm:pt>
    <dgm:pt modelId="{C8EA7470-863A-054A-9CD8-A849101505D3}">
      <dgm:prSet phldrT="[Text]" custT="1"/>
      <dgm:spPr/>
      <dgm:t>
        <a:bodyPr/>
        <a:lstStyle/>
        <a:p>
          <a:r>
            <a:rPr lang="en-US" sz="1800" dirty="0" smtClean="0"/>
            <a:t>Radio</a:t>
          </a:r>
          <a:endParaRPr lang="en-US" sz="1800" dirty="0"/>
        </a:p>
      </dgm:t>
    </dgm:pt>
    <dgm:pt modelId="{E79B0194-596A-5E43-BA72-A9C9B29735B9}" type="parTrans" cxnId="{550B4513-3887-1A41-B4EE-867756A29270}">
      <dgm:prSet/>
      <dgm:spPr/>
      <dgm:t>
        <a:bodyPr/>
        <a:lstStyle/>
        <a:p>
          <a:endParaRPr lang="en-US"/>
        </a:p>
      </dgm:t>
    </dgm:pt>
    <dgm:pt modelId="{636AF689-10CA-C247-A601-40C1987548CC}" type="sibTrans" cxnId="{550B4513-3887-1A41-B4EE-867756A29270}">
      <dgm:prSet/>
      <dgm:spPr/>
      <dgm:t>
        <a:bodyPr/>
        <a:lstStyle/>
        <a:p>
          <a:endParaRPr lang="en-US"/>
        </a:p>
      </dgm:t>
    </dgm:pt>
    <dgm:pt modelId="{F1672D7C-615A-CE45-B7EC-BA150B450DE3}">
      <dgm:prSet phldrT="[Text]" custT="1"/>
      <dgm:spPr/>
      <dgm:t>
        <a:bodyPr/>
        <a:lstStyle/>
        <a:p>
          <a:r>
            <a:rPr lang="en-US" dirty="0" smtClean="0"/>
            <a:t>Microwave</a:t>
          </a:r>
          <a:endParaRPr lang="en-US" sz="1800" dirty="0"/>
        </a:p>
      </dgm:t>
    </dgm:pt>
    <dgm:pt modelId="{319F24D6-39C0-6841-B0C3-420925C4CC6D}" type="parTrans" cxnId="{D14DE118-4654-2449-8F25-4A72F8E66D34}">
      <dgm:prSet/>
      <dgm:spPr/>
      <dgm:t>
        <a:bodyPr/>
        <a:lstStyle/>
        <a:p>
          <a:endParaRPr lang="en-US"/>
        </a:p>
      </dgm:t>
    </dgm:pt>
    <dgm:pt modelId="{0FF26A2A-BAD6-B244-9949-ECE8262C9FD3}" type="sibTrans" cxnId="{D14DE118-4654-2449-8F25-4A72F8E66D34}">
      <dgm:prSet/>
      <dgm:spPr/>
      <dgm:t>
        <a:bodyPr/>
        <a:lstStyle/>
        <a:p>
          <a:endParaRPr lang="en-US"/>
        </a:p>
      </dgm:t>
    </dgm:pt>
    <dgm:pt modelId="{86D65BA7-1AF8-E84A-B4A8-5EB07531B10D}">
      <dgm:prSet phldrT="[Text]" custT="1"/>
      <dgm:spPr/>
      <dgm:t>
        <a:bodyPr/>
        <a:lstStyle/>
        <a:p>
          <a:r>
            <a:rPr lang="en-US" sz="1600" dirty="0" err="1" smtClean="0"/>
            <a:t>Optical+IR</a:t>
          </a:r>
          <a:endParaRPr lang="en-US" sz="1600" dirty="0"/>
        </a:p>
      </dgm:t>
    </dgm:pt>
    <dgm:pt modelId="{D732901F-F7C7-9948-9736-5445351E4BD6}" type="parTrans" cxnId="{A41F2EF4-1EAA-6449-989B-099A487DE730}">
      <dgm:prSet/>
      <dgm:spPr/>
      <dgm:t>
        <a:bodyPr/>
        <a:lstStyle/>
        <a:p>
          <a:endParaRPr lang="en-US"/>
        </a:p>
      </dgm:t>
    </dgm:pt>
    <dgm:pt modelId="{4BC58A99-0750-5C42-81EB-FC2CBAB32969}" type="sibTrans" cxnId="{A41F2EF4-1EAA-6449-989B-099A487DE730}">
      <dgm:prSet/>
      <dgm:spPr/>
      <dgm:t>
        <a:bodyPr/>
        <a:lstStyle/>
        <a:p>
          <a:endParaRPr lang="en-US"/>
        </a:p>
      </dgm:t>
    </dgm:pt>
    <dgm:pt modelId="{9AC47D76-D714-194E-8B13-D52545C44852}">
      <dgm:prSet phldrT="[Text]"/>
      <dgm:spPr/>
      <dgm:t>
        <a:bodyPr/>
        <a:lstStyle/>
        <a:p>
          <a:r>
            <a:rPr lang="en-US" dirty="0" smtClean="0"/>
            <a:t>MW/MM</a:t>
          </a:r>
          <a:endParaRPr lang="en-US" dirty="0"/>
        </a:p>
      </dgm:t>
    </dgm:pt>
    <dgm:pt modelId="{DE3098A8-26BC-6E4F-BCA9-88DA770DF950}" type="sibTrans" cxnId="{E92A1AF5-31E2-8345-A9F2-2F61085530B2}">
      <dgm:prSet/>
      <dgm:spPr/>
      <dgm:t>
        <a:bodyPr/>
        <a:lstStyle/>
        <a:p>
          <a:endParaRPr lang="en-US"/>
        </a:p>
      </dgm:t>
    </dgm:pt>
    <dgm:pt modelId="{14D85B6B-51F6-2847-A6C8-58F8E2D52DC8}" type="parTrans" cxnId="{E92A1AF5-31E2-8345-A9F2-2F61085530B2}">
      <dgm:prSet/>
      <dgm:spPr/>
      <dgm:t>
        <a:bodyPr/>
        <a:lstStyle/>
        <a:p>
          <a:endParaRPr lang="en-US"/>
        </a:p>
      </dgm:t>
    </dgm:pt>
    <dgm:pt modelId="{DAAA0949-5659-3A4D-BF6B-A1EBA75B3E13}" type="pres">
      <dgm:prSet presAssocID="{AE3606AB-DACA-A64C-A80B-34225C301FC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56FEA33-0CE0-E747-BEDD-E1775E61855D}" type="pres">
      <dgm:prSet presAssocID="{9AC47D76-D714-194E-8B13-D52545C44852}" presName="centerShape" presStyleLbl="node0" presStyleIdx="0" presStyleCnt="1"/>
      <dgm:spPr/>
      <dgm:t>
        <a:bodyPr/>
        <a:lstStyle/>
        <a:p>
          <a:endParaRPr lang="en-US"/>
        </a:p>
      </dgm:t>
    </dgm:pt>
    <dgm:pt modelId="{0C67A23D-43B2-AE4B-80F0-B8542696C306}" type="pres">
      <dgm:prSet presAssocID="{1C6F0D0D-F0FD-7242-A62B-3791E0C7EAA3}" presName="node" presStyleLbl="node1" presStyleIdx="0" presStyleCnt="6">
        <dgm:presLayoutVars>
          <dgm:bulletEnabled val="1"/>
        </dgm:presLayoutVars>
      </dgm:prSet>
      <dgm:spPr/>
    </dgm:pt>
    <dgm:pt modelId="{74E93692-FD57-5140-BA6D-E75B0C6D0C76}" type="pres">
      <dgm:prSet presAssocID="{1C6F0D0D-F0FD-7242-A62B-3791E0C7EAA3}" presName="dummy" presStyleCnt="0"/>
      <dgm:spPr/>
    </dgm:pt>
    <dgm:pt modelId="{26210B97-F134-EF41-AFD8-49DB70EBABDE}" type="pres">
      <dgm:prSet presAssocID="{EEF6E999-BC04-DE45-9B25-4637A018B3FE}" presName="sibTrans" presStyleLbl="sibTrans2D1" presStyleIdx="0" presStyleCnt="6"/>
      <dgm:spPr/>
    </dgm:pt>
    <dgm:pt modelId="{B9B8408D-05DA-B042-8886-A68B5068BA01}" type="pres">
      <dgm:prSet presAssocID="{C8EA7470-863A-054A-9CD8-A849101505D3}" presName="node" presStyleLbl="node1" presStyleIdx="1" presStyleCnt="6" custScaleX="101726" custScaleY="965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4DF50-FBAB-334A-8932-281A53F88D74}" type="pres">
      <dgm:prSet presAssocID="{C8EA7470-863A-054A-9CD8-A849101505D3}" presName="dummy" presStyleCnt="0"/>
      <dgm:spPr/>
    </dgm:pt>
    <dgm:pt modelId="{AF0AD3BA-3DEE-754F-8B61-B6CEB510EC8A}" type="pres">
      <dgm:prSet presAssocID="{636AF689-10CA-C247-A601-40C1987548CC}" presName="sibTrans" presStyleLbl="sibTrans2D1" presStyleIdx="1" presStyleCnt="6"/>
      <dgm:spPr/>
    </dgm:pt>
    <dgm:pt modelId="{4E1CC771-F41E-E149-A8CC-6CFCC9DA1BA0}" type="pres">
      <dgm:prSet presAssocID="{F1672D7C-615A-CE45-B7EC-BA150B450DE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63B0EE-27E2-FB45-BE4C-7AB0BA9AA180}" type="pres">
      <dgm:prSet presAssocID="{F1672D7C-615A-CE45-B7EC-BA150B450DE3}" presName="dummy" presStyleCnt="0"/>
      <dgm:spPr/>
    </dgm:pt>
    <dgm:pt modelId="{552A3B50-D2DE-3C46-95AE-310BAB523D89}" type="pres">
      <dgm:prSet presAssocID="{0FF26A2A-BAD6-B244-9949-ECE8262C9FD3}" presName="sibTrans" presStyleLbl="sibTrans2D1" presStyleIdx="2" presStyleCnt="6"/>
      <dgm:spPr/>
    </dgm:pt>
    <dgm:pt modelId="{09FA396D-EEC0-BF42-9A7F-F63432A560B9}" type="pres">
      <dgm:prSet presAssocID="{86D65BA7-1AF8-E84A-B4A8-5EB07531B10D}" presName="node" presStyleLbl="node1" presStyleIdx="3" presStyleCnt="6">
        <dgm:presLayoutVars>
          <dgm:bulletEnabled val="1"/>
        </dgm:presLayoutVars>
      </dgm:prSet>
      <dgm:spPr/>
    </dgm:pt>
    <dgm:pt modelId="{318BB81C-3E7C-B749-B3C8-C1A446681373}" type="pres">
      <dgm:prSet presAssocID="{86D65BA7-1AF8-E84A-B4A8-5EB07531B10D}" presName="dummy" presStyleCnt="0"/>
      <dgm:spPr/>
    </dgm:pt>
    <dgm:pt modelId="{6B27BCF0-3437-8D42-ADA8-CA04F9B58DF9}" type="pres">
      <dgm:prSet presAssocID="{4BC58A99-0750-5C42-81EB-FC2CBAB32969}" presName="sibTrans" presStyleLbl="sibTrans2D1" presStyleIdx="3" presStyleCnt="6"/>
      <dgm:spPr/>
    </dgm:pt>
    <dgm:pt modelId="{9906BED2-1045-1C46-820E-2E4506D8AC70}" type="pres">
      <dgm:prSet presAssocID="{7CB42889-CB74-CB42-A36E-C45B9D44E81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741B78-C26A-D244-B5ED-14BC19DF2DA4}" type="pres">
      <dgm:prSet presAssocID="{7CB42889-CB74-CB42-A36E-C45B9D44E815}" presName="dummy" presStyleCnt="0"/>
      <dgm:spPr/>
    </dgm:pt>
    <dgm:pt modelId="{59CEC476-7647-0743-8D0F-29B5876A84B2}" type="pres">
      <dgm:prSet presAssocID="{A5534AC7-5483-BC4F-B739-CB1D6576FD8E}" presName="sibTrans" presStyleLbl="sibTrans2D1" presStyleIdx="4" presStyleCnt="6"/>
      <dgm:spPr/>
    </dgm:pt>
    <dgm:pt modelId="{4E95ADE3-6817-4E4C-A264-A110C96449A7}" type="pres">
      <dgm:prSet presAssocID="{1F371D15-4592-C041-B177-435195DDB382}" presName="node" presStyleLbl="node1" presStyleIdx="5" presStyleCnt="6">
        <dgm:presLayoutVars>
          <dgm:bulletEnabled val="1"/>
        </dgm:presLayoutVars>
      </dgm:prSet>
      <dgm:spPr/>
    </dgm:pt>
    <dgm:pt modelId="{B240E0AE-C5CC-AE4B-942C-B4BD75EACFDF}" type="pres">
      <dgm:prSet presAssocID="{1F371D15-4592-C041-B177-435195DDB382}" presName="dummy" presStyleCnt="0"/>
      <dgm:spPr/>
    </dgm:pt>
    <dgm:pt modelId="{024A4768-0B78-5248-81D9-EF3121613C43}" type="pres">
      <dgm:prSet presAssocID="{DE7A67F1-AFE1-C749-8236-5996AD29CD21}" presName="sibTrans" presStyleLbl="sibTrans2D1" presStyleIdx="5" presStyleCnt="6"/>
      <dgm:spPr/>
    </dgm:pt>
  </dgm:ptLst>
  <dgm:cxnLst>
    <dgm:cxn modelId="{55E5E6DD-E0D1-824A-8F85-5EDF2BE476D0}" type="presOf" srcId="{7CB42889-CB74-CB42-A36E-C45B9D44E815}" destId="{9906BED2-1045-1C46-820E-2E4506D8AC70}" srcOrd="0" destOrd="0" presId="urn:microsoft.com/office/officeart/2005/8/layout/radial6"/>
    <dgm:cxn modelId="{8E344050-43BA-1341-8F05-CF755EECB117}" type="presOf" srcId="{0FF26A2A-BAD6-B244-9949-ECE8262C9FD3}" destId="{552A3B50-D2DE-3C46-95AE-310BAB523D89}" srcOrd="0" destOrd="0" presId="urn:microsoft.com/office/officeart/2005/8/layout/radial6"/>
    <dgm:cxn modelId="{EB19FA8E-0C3E-3842-A8D6-850509AEB3F5}" type="presOf" srcId="{86D65BA7-1AF8-E84A-B4A8-5EB07531B10D}" destId="{09FA396D-EEC0-BF42-9A7F-F63432A560B9}" srcOrd="0" destOrd="0" presId="urn:microsoft.com/office/officeart/2005/8/layout/radial6"/>
    <dgm:cxn modelId="{158494AF-D4B2-004D-95DA-150F3F9A2210}" srcId="{AE3606AB-DACA-A64C-A80B-34225C301FC8}" destId="{938E4B2C-9B20-944F-BAB0-73F939517A5A}" srcOrd="1" destOrd="0" parTransId="{66E55537-516D-B841-8AC8-AD7AE9D026E8}" sibTransId="{E80B6646-AB78-9245-AF5B-4F577BA4611F}"/>
    <dgm:cxn modelId="{D14DE118-4654-2449-8F25-4A72F8E66D34}" srcId="{9AC47D76-D714-194E-8B13-D52545C44852}" destId="{F1672D7C-615A-CE45-B7EC-BA150B450DE3}" srcOrd="2" destOrd="0" parTransId="{319F24D6-39C0-6841-B0C3-420925C4CC6D}" sibTransId="{0FF26A2A-BAD6-B244-9949-ECE8262C9FD3}"/>
    <dgm:cxn modelId="{D003FFC8-A76A-B14B-97F8-A0052CA008BD}" type="presOf" srcId="{9AC47D76-D714-194E-8B13-D52545C44852}" destId="{856FEA33-0CE0-E747-BEDD-E1775E61855D}" srcOrd="0" destOrd="0" presId="urn:microsoft.com/office/officeart/2005/8/layout/radial6"/>
    <dgm:cxn modelId="{BFE58584-3EA7-0443-A893-782F568CC82A}" type="presOf" srcId="{F1672D7C-615A-CE45-B7EC-BA150B450DE3}" destId="{4E1CC771-F41E-E149-A8CC-6CFCC9DA1BA0}" srcOrd="0" destOrd="0" presId="urn:microsoft.com/office/officeart/2005/8/layout/radial6"/>
    <dgm:cxn modelId="{A41F2EF4-1EAA-6449-989B-099A487DE730}" srcId="{9AC47D76-D714-194E-8B13-D52545C44852}" destId="{86D65BA7-1AF8-E84A-B4A8-5EB07531B10D}" srcOrd="3" destOrd="0" parTransId="{D732901F-F7C7-9948-9736-5445351E4BD6}" sibTransId="{4BC58A99-0750-5C42-81EB-FC2CBAB32969}"/>
    <dgm:cxn modelId="{550B4513-3887-1A41-B4EE-867756A29270}" srcId="{9AC47D76-D714-194E-8B13-D52545C44852}" destId="{C8EA7470-863A-054A-9CD8-A849101505D3}" srcOrd="1" destOrd="0" parTransId="{E79B0194-596A-5E43-BA72-A9C9B29735B9}" sibTransId="{636AF689-10CA-C247-A601-40C1987548CC}"/>
    <dgm:cxn modelId="{0472AD64-C4D0-BB41-8244-758E2D73EF59}" type="presOf" srcId="{1F371D15-4592-C041-B177-435195DDB382}" destId="{4E95ADE3-6817-4E4C-A264-A110C96449A7}" srcOrd="0" destOrd="0" presId="urn:microsoft.com/office/officeart/2005/8/layout/radial6"/>
    <dgm:cxn modelId="{0EBC07F6-124B-0C4C-B52B-4D28B21311E6}" srcId="{9AC47D76-D714-194E-8B13-D52545C44852}" destId="{7CB42889-CB74-CB42-A36E-C45B9D44E815}" srcOrd="4" destOrd="0" parTransId="{0D11B3E7-50B7-FA4C-B30A-8EC598A7D5E4}" sibTransId="{A5534AC7-5483-BC4F-B739-CB1D6576FD8E}"/>
    <dgm:cxn modelId="{B4C9003B-BE2C-6241-BFB0-56C9E8B05650}" type="presOf" srcId="{4BC58A99-0750-5C42-81EB-FC2CBAB32969}" destId="{6B27BCF0-3437-8D42-ADA8-CA04F9B58DF9}" srcOrd="0" destOrd="0" presId="urn:microsoft.com/office/officeart/2005/8/layout/radial6"/>
    <dgm:cxn modelId="{596AD017-91DB-894C-B5F3-C3A85291F509}" type="presOf" srcId="{C8EA7470-863A-054A-9CD8-A849101505D3}" destId="{B9B8408D-05DA-B042-8886-A68B5068BA01}" srcOrd="0" destOrd="0" presId="urn:microsoft.com/office/officeart/2005/8/layout/radial6"/>
    <dgm:cxn modelId="{E8CBCDE8-9EC1-7B44-BE3A-93ECA74DBC11}" type="presOf" srcId="{AE3606AB-DACA-A64C-A80B-34225C301FC8}" destId="{DAAA0949-5659-3A4D-BF6B-A1EBA75B3E13}" srcOrd="0" destOrd="0" presId="urn:microsoft.com/office/officeart/2005/8/layout/radial6"/>
    <dgm:cxn modelId="{63BC9E8F-B5CC-E840-A14B-E49EB9657C14}" srcId="{9AC47D76-D714-194E-8B13-D52545C44852}" destId="{1C6F0D0D-F0FD-7242-A62B-3791E0C7EAA3}" srcOrd="0" destOrd="0" parTransId="{AB268079-1B17-0146-A967-76E23BEF62F6}" sibTransId="{EEF6E999-BC04-DE45-9B25-4637A018B3FE}"/>
    <dgm:cxn modelId="{DAA7AFA5-3131-1E44-BE19-B9A30179D9FC}" srcId="{9AC47D76-D714-194E-8B13-D52545C44852}" destId="{1F371D15-4592-C041-B177-435195DDB382}" srcOrd="5" destOrd="0" parTransId="{F3FC8BE8-B67B-0E4E-A5FA-42491F2B2625}" sibTransId="{DE7A67F1-AFE1-C749-8236-5996AD29CD21}"/>
    <dgm:cxn modelId="{EDE33AB0-317E-294B-A5B5-00C7D13314E6}" type="presOf" srcId="{EEF6E999-BC04-DE45-9B25-4637A018B3FE}" destId="{26210B97-F134-EF41-AFD8-49DB70EBABDE}" srcOrd="0" destOrd="0" presId="urn:microsoft.com/office/officeart/2005/8/layout/radial6"/>
    <dgm:cxn modelId="{D2FA1406-6692-B84B-9640-59C1FEE6646A}" type="presOf" srcId="{1C6F0D0D-F0FD-7242-A62B-3791E0C7EAA3}" destId="{0C67A23D-43B2-AE4B-80F0-B8542696C306}" srcOrd="0" destOrd="0" presId="urn:microsoft.com/office/officeart/2005/8/layout/radial6"/>
    <dgm:cxn modelId="{80E2D0EA-F041-F541-93F6-FC765945F56A}" type="presOf" srcId="{A5534AC7-5483-BC4F-B739-CB1D6576FD8E}" destId="{59CEC476-7647-0743-8D0F-29B5876A84B2}" srcOrd="0" destOrd="0" presId="urn:microsoft.com/office/officeart/2005/8/layout/radial6"/>
    <dgm:cxn modelId="{4B88106E-8224-B04A-99B1-07BB6890E4C7}" type="presOf" srcId="{636AF689-10CA-C247-A601-40C1987548CC}" destId="{AF0AD3BA-3DEE-754F-8B61-B6CEB510EC8A}" srcOrd="0" destOrd="0" presId="urn:microsoft.com/office/officeart/2005/8/layout/radial6"/>
    <dgm:cxn modelId="{E92A1AF5-31E2-8345-A9F2-2F61085530B2}" srcId="{AE3606AB-DACA-A64C-A80B-34225C301FC8}" destId="{9AC47D76-D714-194E-8B13-D52545C44852}" srcOrd="0" destOrd="0" parTransId="{14D85B6B-51F6-2847-A6C8-58F8E2D52DC8}" sibTransId="{DE3098A8-26BC-6E4F-BCA9-88DA770DF950}"/>
    <dgm:cxn modelId="{D3105898-0E85-E544-952B-CAB34C14F076}" type="presOf" srcId="{DE7A67F1-AFE1-C749-8236-5996AD29CD21}" destId="{024A4768-0B78-5248-81D9-EF3121613C43}" srcOrd="0" destOrd="0" presId="urn:microsoft.com/office/officeart/2005/8/layout/radial6"/>
    <dgm:cxn modelId="{20092CF8-C8F1-9743-BB8B-85CDE433A9CA}" type="presParOf" srcId="{DAAA0949-5659-3A4D-BF6B-A1EBA75B3E13}" destId="{856FEA33-0CE0-E747-BEDD-E1775E61855D}" srcOrd="0" destOrd="0" presId="urn:microsoft.com/office/officeart/2005/8/layout/radial6"/>
    <dgm:cxn modelId="{9B60E210-103A-B046-8652-2DC6A59F80DC}" type="presParOf" srcId="{DAAA0949-5659-3A4D-BF6B-A1EBA75B3E13}" destId="{0C67A23D-43B2-AE4B-80F0-B8542696C306}" srcOrd="1" destOrd="0" presId="urn:microsoft.com/office/officeart/2005/8/layout/radial6"/>
    <dgm:cxn modelId="{84B42A72-B6BF-AC49-84CF-DA9C4C309AA1}" type="presParOf" srcId="{DAAA0949-5659-3A4D-BF6B-A1EBA75B3E13}" destId="{74E93692-FD57-5140-BA6D-E75B0C6D0C76}" srcOrd="2" destOrd="0" presId="urn:microsoft.com/office/officeart/2005/8/layout/radial6"/>
    <dgm:cxn modelId="{8872D74C-44DF-AA4D-9B06-AD8D91E90EDF}" type="presParOf" srcId="{DAAA0949-5659-3A4D-BF6B-A1EBA75B3E13}" destId="{26210B97-F134-EF41-AFD8-49DB70EBABDE}" srcOrd="3" destOrd="0" presId="urn:microsoft.com/office/officeart/2005/8/layout/radial6"/>
    <dgm:cxn modelId="{2060D6A0-018A-E043-85D1-6247BD57B132}" type="presParOf" srcId="{DAAA0949-5659-3A4D-BF6B-A1EBA75B3E13}" destId="{B9B8408D-05DA-B042-8886-A68B5068BA01}" srcOrd="4" destOrd="0" presId="urn:microsoft.com/office/officeart/2005/8/layout/radial6"/>
    <dgm:cxn modelId="{99CFB3E5-9259-F741-A5B1-D8A75EFADCDA}" type="presParOf" srcId="{DAAA0949-5659-3A4D-BF6B-A1EBA75B3E13}" destId="{D654DF50-FBAB-334A-8932-281A53F88D74}" srcOrd="5" destOrd="0" presId="urn:microsoft.com/office/officeart/2005/8/layout/radial6"/>
    <dgm:cxn modelId="{C85B3906-D0CE-1745-A99C-831426570A27}" type="presParOf" srcId="{DAAA0949-5659-3A4D-BF6B-A1EBA75B3E13}" destId="{AF0AD3BA-3DEE-754F-8B61-B6CEB510EC8A}" srcOrd="6" destOrd="0" presId="urn:microsoft.com/office/officeart/2005/8/layout/radial6"/>
    <dgm:cxn modelId="{EE5BBB11-FA54-9043-AB76-E61F99FE5CD5}" type="presParOf" srcId="{DAAA0949-5659-3A4D-BF6B-A1EBA75B3E13}" destId="{4E1CC771-F41E-E149-A8CC-6CFCC9DA1BA0}" srcOrd="7" destOrd="0" presId="urn:microsoft.com/office/officeart/2005/8/layout/radial6"/>
    <dgm:cxn modelId="{440E52B4-ED50-1A43-9AC7-FD5C3A38584F}" type="presParOf" srcId="{DAAA0949-5659-3A4D-BF6B-A1EBA75B3E13}" destId="{0263B0EE-27E2-FB45-BE4C-7AB0BA9AA180}" srcOrd="8" destOrd="0" presId="urn:microsoft.com/office/officeart/2005/8/layout/radial6"/>
    <dgm:cxn modelId="{D889248E-DBEF-DC42-818B-0E29681FB08A}" type="presParOf" srcId="{DAAA0949-5659-3A4D-BF6B-A1EBA75B3E13}" destId="{552A3B50-D2DE-3C46-95AE-310BAB523D89}" srcOrd="9" destOrd="0" presId="urn:microsoft.com/office/officeart/2005/8/layout/radial6"/>
    <dgm:cxn modelId="{759FA30E-A5E0-984C-B90D-3B4BBCA4AB18}" type="presParOf" srcId="{DAAA0949-5659-3A4D-BF6B-A1EBA75B3E13}" destId="{09FA396D-EEC0-BF42-9A7F-F63432A560B9}" srcOrd="10" destOrd="0" presId="urn:microsoft.com/office/officeart/2005/8/layout/radial6"/>
    <dgm:cxn modelId="{578518DB-D843-B94A-B9E2-2D45EFB88E0C}" type="presParOf" srcId="{DAAA0949-5659-3A4D-BF6B-A1EBA75B3E13}" destId="{318BB81C-3E7C-B749-B3C8-C1A446681373}" srcOrd="11" destOrd="0" presId="urn:microsoft.com/office/officeart/2005/8/layout/radial6"/>
    <dgm:cxn modelId="{95405FA0-12E0-D24B-B281-04AF2C654C77}" type="presParOf" srcId="{DAAA0949-5659-3A4D-BF6B-A1EBA75B3E13}" destId="{6B27BCF0-3437-8D42-ADA8-CA04F9B58DF9}" srcOrd="12" destOrd="0" presId="urn:microsoft.com/office/officeart/2005/8/layout/radial6"/>
    <dgm:cxn modelId="{41C190EC-E5BB-394F-A3D4-D9871D1CB130}" type="presParOf" srcId="{DAAA0949-5659-3A4D-BF6B-A1EBA75B3E13}" destId="{9906BED2-1045-1C46-820E-2E4506D8AC70}" srcOrd="13" destOrd="0" presId="urn:microsoft.com/office/officeart/2005/8/layout/radial6"/>
    <dgm:cxn modelId="{E68D4680-DF82-194B-91F5-F518095623CB}" type="presParOf" srcId="{DAAA0949-5659-3A4D-BF6B-A1EBA75B3E13}" destId="{84741B78-C26A-D244-B5ED-14BC19DF2DA4}" srcOrd="14" destOrd="0" presId="urn:microsoft.com/office/officeart/2005/8/layout/radial6"/>
    <dgm:cxn modelId="{2D70E423-C2E6-B048-8EF1-9CEE14AC30E5}" type="presParOf" srcId="{DAAA0949-5659-3A4D-BF6B-A1EBA75B3E13}" destId="{59CEC476-7647-0743-8D0F-29B5876A84B2}" srcOrd="15" destOrd="0" presId="urn:microsoft.com/office/officeart/2005/8/layout/radial6"/>
    <dgm:cxn modelId="{3E75E735-7435-A844-9FDB-0B4161EF1EBA}" type="presParOf" srcId="{DAAA0949-5659-3A4D-BF6B-A1EBA75B3E13}" destId="{4E95ADE3-6817-4E4C-A264-A110C96449A7}" srcOrd="16" destOrd="0" presId="urn:microsoft.com/office/officeart/2005/8/layout/radial6"/>
    <dgm:cxn modelId="{789FB429-FED3-F741-A4CB-ED3B377721E9}" type="presParOf" srcId="{DAAA0949-5659-3A4D-BF6B-A1EBA75B3E13}" destId="{B240E0AE-C5CC-AE4B-942C-B4BD75EACFDF}" srcOrd="17" destOrd="0" presId="urn:microsoft.com/office/officeart/2005/8/layout/radial6"/>
    <dgm:cxn modelId="{B0CAB30D-CEA5-3742-A04C-8A1AAB3048A0}" type="presParOf" srcId="{DAAA0949-5659-3A4D-BF6B-A1EBA75B3E13}" destId="{024A4768-0B78-5248-81D9-EF3121613C43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A4768-0B78-5248-81D9-EF3121613C43}">
      <dsp:nvSpPr>
        <dsp:cNvPr id="0" name=""/>
        <dsp:cNvSpPr/>
      </dsp:nvSpPr>
      <dsp:spPr>
        <a:xfrm>
          <a:off x="1951559" y="489253"/>
          <a:ext cx="3352195" cy="3352195"/>
        </a:xfrm>
        <a:prstGeom prst="blockArc">
          <a:avLst>
            <a:gd name="adj1" fmla="val 12600000"/>
            <a:gd name="adj2" fmla="val 16200000"/>
            <a:gd name="adj3" fmla="val 4522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CEC476-7647-0743-8D0F-29B5876A84B2}">
      <dsp:nvSpPr>
        <dsp:cNvPr id="0" name=""/>
        <dsp:cNvSpPr/>
      </dsp:nvSpPr>
      <dsp:spPr>
        <a:xfrm>
          <a:off x="1951559" y="489253"/>
          <a:ext cx="3352195" cy="3352195"/>
        </a:xfrm>
        <a:prstGeom prst="blockArc">
          <a:avLst>
            <a:gd name="adj1" fmla="val 9000000"/>
            <a:gd name="adj2" fmla="val 12600000"/>
            <a:gd name="adj3" fmla="val 4522"/>
          </a:avLst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316554"/>
                <a:satOff val="-38374"/>
                <a:lumOff val="1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27BCF0-3437-8D42-ADA8-CA04F9B58DF9}">
      <dsp:nvSpPr>
        <dsp:cNvPr id="0" name=""/>
        <dsp:cNvSpPr/>
      </dsp:nvSpPr>
      <dsp:spPr>
        <a:xfrm>
          <a:off x="1951559" y="489253"/>
          <a:ext cx="3352195" cy="3352195"/>
        </a:xfrm>
        <a:prstGeom prst="blockArc">
          <a:avLst>
            <a:gd name="adj1" fmla="val 5400000"/>
            <a:gd name="adj2" fmla="val 9000000"/>
            <a:gd name="adj3" fmla="val 4522"/>
          </a:avLst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237415"/>
                <a:satOff val="-28781"/>
                <a:lumOff val="1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2A3B50-D2DE-3C46-95AE-310BAB523D89}">
      <dsp:nvSpPr>
        <dsp:cNvPr id="0" name=""/>
        <dsp:cNvSpPr/>
      </dsp:nvSpPr>
      <dsp:spPr>
        <a:xfrm>
          <a:off x="1951559" y="489253"/>
          <a:ext cx="3352195" cy="3352195"/>
        </a:xfrm>
        <a:prstGeom prst="blockArc">
          <a:avLst>
            <a:gd name="adj1" fmla="val 1800000"/>
            <a:gd name="adj2" fmla="val 5400000"/>
            <a:gd name="adj3" fmla="val 4522"/>
          </a:avLst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158277"/>
                <a:satOff val="-19187"/>
                <a:lumOff val="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0AD3BA-3DEE-754F-8B61-B6CEB510EC8A}">
      <dsp:nvSpPr>
        <dsp:cNvPr id="0" name=""/>
        <dsp:cNvSpPr/>
      </dsp:nvSpPr>
      <dsp:spPr>
        <a:xfrm>
          <a:off x="1951559" y="489253"/>
          <a:ext cx="3352195" cy="3352195"/>
        </a:xfrm>
        <a:prstGeom prst="blockArc">
          <a:avLst>
            <a:gd name="adj1" fmla="val 19800000"/>
            <a:gd name="adj2" fmla="val 1800000"/>
            <a:gd name="adj3" fmla="val 4522"/>
          </a:avLst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079139"/>
                <a:satOff val="-9594"/>
                <a:lumOff val="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210B97-F134-EF41-AFD8-49DB70EBABDE}">
      <dsp:nvSpPr>
        <dsp:cNvPr id="0" name=""/>
        <dsp:cNvSpPr/>
      </dsp:nvSpPr>
      <dsp:spPr>
        <a:xfrm>
          <a:off x="1951559" y="489253"/>
          <a:ext cx="3352195" cy="3352195"/>
        </a:xfrm>
        <a:prstGeom prst="blockArc">
          <a:avLst>
            <a:gd name="adj1" fmla="val 16200000"/>
            <a:gd name="adj2" fmla="val 19800000"/>
            <a:gd name="adj3" fmla="val 452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6FEA33-0CE0-E747-BEDD-E1775E61855D}">
      <dsp:nvSpPr>
        <dsp:cNvPr id="0" name=""/>
        <dsp:cNvSpPr/>
      </dsp:nvSpPr>
      <dsp:spPr>
        <a:xfrm>
          <a:off x="2875678" y="1413372"/>
          <a:ext cx="1503957" cy="150395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MW/MM</a:t>
          </a:r>
          <a:endParaRPr lang="en-US" sz="2000" kern="1200" dirty="0"/>
        </a:p>
      </dsp:txBody>
      <dsp:txXfrm>
        <a:off x="3095927" y="1633621"/>
        <a:ext cx="1063459" cy="1063459"/>
      </dsp:txXfrm>
    </dsp:sp>
    <dsp:sp modelId="{0C67A23D-43B2-AE4B-80F0-B8542696C306}">
      <dsp:nvSpPr>
        <dsp:cNvPr id="0" name=""/>
        <dsp:cNvSpPr/>
      </dsp:nvSpPr>
      <dsp:spPr>
        <a:xfrm>
          <a:off x="3101272" y="767"/>
          <a:ext cx="1052770" cy="105277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Neutrino</a:t>
          </a:r>
          <a:endParaRPr lang="en-US" sz="1500" kern="1200" dirty="0"/>
        </a:p>
      </dsp:txBody>
      <dsp:txXfrm>
        <a:off x="3255447" y="154942"/>
        <a:ext cx="744420" cy="744420"/>
      </dsp:txXfrm>
    </dsp:sp>
    <dsp:sp modelId="{B9B8408D-05DA-B042-8886-A68B5068BA01}">
      <dsp:nvSpPr>
        <dsp:cNvPr id="0" name=""/>
        <dsp:cNvSpPr/>
      </dsp:nvSpPr>
      <dsp:spPr>
        <a:xfrm>
          <a:off x="4510907" y="837969"/>
          <a:ext cx="1070941" cy="1016565"/>
        </a:xfrm>
        <a:prstGeom prst="ellipse">
          <a:avLst/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079139"/>
                <a:satOff val="-9594"/>
                <a:lumOff val="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Radio</a:t>
          </a:r>
          <a:endParaRPr lang="en-US" sz="1800" kern="1200" dirty="0"/>
        </a:p>
      </dsp:txBody>
      <dsp:txXfrm>
        <a:off x="4667743" y="986841"/>
        <a:ext cx="757269" cy="718821"/>
      </dsp:txXfrm>
    </dsp:sp>
    <dsp:sp modelId="{4E1CC771-F41E-E149-A8CC-6CFCC9DA1BA0}">
      <dsp:nvSpPr>
        <dsp:cNvPr id="0" name=""/>
        <dsp:cNvSpPr/>
      </dsp:nvSpPr>
      <dsp:spPr>
        <a:xfrm>
          <a:off x="4519993" y="2458064"/>
          <a:ext cx="1052770" cy="1052770"/>
        </a:xfrm>
        <a:prstGeom prst="ellipse">
          <a:avLst/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158277"/>
                <a:satOff val="-19187"/>
                <a:lumOff val="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kern="1200" dirty="0" smtClean="0"/>
            <a:t>Microwave</a:t>
          </a:r>
          <a:endParaRPr lang="en-US" sz="1800" kern="1200" dirty="0"/>
        </a:p>
      </dsp:txBody>
      <dsp:txXfrm>
        <a:off x="4674168" y="2612239"/>
        <a:ext cx="744420" cy="744420"/>
      </dsp:txXfrm>
    </dsp:sp>
    <dsp:sp modelId="{09FA396D-EEC0-BF42-9A7F-F63432A560B9}">
      <dsp:nvSpPr>
        <dsp:cNvPr id="0" name=""/>
        <dsp:cNvSpPr/>
      </dsp:nvSpPr>
      <dsp:spPr>
        <a:xfrm>
          <a:off x="3101272" y="3277163"/>
          <a:ext cx="1052770" cy="1052770"/>
        </a:xfrm>
        <a:prstGeom prst="ellipse">
          <a:avLst/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237415"/>
                <a:satOff val="-28781"/>
                <a:lumOff val="1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Optical+IR</a:t>
          </a:r>
          <a:endParaRPr lang="en-US" sz="1600" kern="1200" dirty="0"/>
        </a:p>
      </dsp:txBody>
      <dsp:txXfrm>
        <a:off x="3255447" y="3431338"/>
        <a:ext cx="744420" cy="744420"/>
      </dsp:txXfrm>
    </dsp:sp>
    <dsp:sp modelId="{9906BED2-1045-1C46-820E-2E4506D8AC70}">
      <dsp:nvSpPr>
        <dsp:cNvPr id="0" name=""/>
        <dsp:cNvSpPr/>
      </dsp:nvSpPr>
      <dsp:spPr>
        <a:xfrm>
          <a:off x="1682551" y="2458064"/>
          <a:ext cx="1052770" cy="1052770"/>
        </a:xfrm>
        <a:prstGeom prst="ellipse">
          <a:avLst/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316554"/>
                <a:satOff val="-38374"/>
                <a:lumOff val="1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X-ray + UV</a:t>
          </a:r>
          <a:endParaRPr lang="en-US" sz="1500" kern="1200" dirty="0"/>
        </a:p>
      </dsp:txBody>
      <dsp:txXfrm>
        <a:off x="1836726" y="2612239"/>
        <a:ext cx="744420" cy="744420"/>
      </dsp:txXfrm>
    </dsp:sp>
    <dsp:sp modelId="{4E95ADE3-6817-4E4C-A264-A110C96449A7}">
      <dsp:nvSpPr>
        <dsp:cNvPr id="0" name=""/>
        <dsp:cNvSpPr/>
      </dsp:nvSpPr>
      <dsp:spPr>
        <a:xfrm>
          <a:off x="1682551" y="819866"/>
          <a:ext cx="1052770" cy="1052770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𝞬-ray</a:t>
          </a:r>
          <a:endParaRPr lang="en-US" sz="1500" kern="1200" dirty="0"/>
        </a:p>
      </dsp:txBody>
      <dsp:txXfrm>
        <a:off x="1836726" y="974041"/>
        <a:ext cx="744420" cy="744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3D645-8B0E-C74E-8F37-F811D5345CEA}" type="datetimeFigureOut">
              <a:rPr lang="en-US" smtClean="0"/>
              <a:t>10/5/18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7755B-A48E-3D42-8BEC-30986752F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2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5943" y="832173"/>
            <a:ext cx="7750628" cy="2495126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742" y="3594973"/>
            <a:ext cx="76490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9274" y="-418193"/>
            <a:ext cx="12822362" cy="7217882"/>
            <a:chOff x="39274" y="-418193"/>
            <a:chExt cx="12822362" cy="7217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065" y="-418193"/>
              <a:ext cx="9142571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90" b="14691"/>
            <a:stretch/>
          </p:blipFill>
          <p:spPr>
            <a:xfrm>
              <a:off x="6779933" y="5656107"/>
              <a:ext cx="1416561" cy="10499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2563" y="2194772"/>
              <a:ext cx="271671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rgbClr val="081B6E"/>
                  </a:solidFill>
                  <a:latin typeface="Garamond" charset="0"/>
                  <a:ea typeface="Garamond" charset="0"/>
                  <a:cs typeface="Garamond" charset="0"/>
                </a:rPr>
                <a:t>N</a:t>
              </a:r>
              <a:r>
                <a:rPr lang="en-US" sz="3600" dirty="0" smtClean="0">
                  <a:solidFill>
                    <a:srgbClr val="081B6E"/>
                  </a:solidFill>
                  <a:latin typeface="Garamond" charset="0"/>
                  <a:ea typeface="Garamond" charset="0"/>
                  <a:cs typeface="Garamond" charset="0"/>
                </a:rPr>
                <a:t>ational</a:t>
              </a:r>
            </a:p>
            <a:p>
              <a:r>
                <a:rPr lang="en-US" sz="3600" b="1" dirty="0" smtClean="0">
                  <a:solidFill>
                    <a:srgbClr val="081B6E"/>
                  </a:solidFill>
                  <a:latin typeface="Garamond" charset="0"/>
                  <a:ea typeface="Garamond" charset="0"/>
                  <a:cs typeface="Garamond" charset="0"/>
                </a:rPr>
                <a:t>A</a:t>
              </a:r>
              <a:r>
                <a:rPr lang="en-US" sz="3600" dirty="0" smtClean="0">
                  <a:solidFill>
                    <a:srgbClr val="081B6E"/>
                  </a:solidFill>
                  <a:latin typeface="Garamond" charset="0"/>
                  <a:ea typeface="Garamond" charset="0"/>
                  <a:cs typeface="Garamond" charset="0"/>
                </a:rPr>
                <a:t>stronomical</a:t>
              </a:r>
            </a:p>
            <a:p>
              <a:r>
                <a:rPr lang="en-US" sz="3600" b="1" dirty="0" smtClean="0">
                  <a:solidFill>
                    <a:srgbClr val="081B6E"/>
                  </a:solidFill>
                  <a:latin typeface="Garamond" charset="0"/>
                  <a:ea typeface="Garamond" charset="0"/>
                  <a:cs typeface="Garamond" charset="0"/>
                </a:rPr>
                <a:t>R</a:t>
              </a:r>
              <a:r>
                <a:rPr lang="en-US" sz="3600" dirty="0" smtClean="0">
                  <a:solidFill>
                    <a:srgbClr val="081B6E"/>
                  </a:solidFill>
                  <a:latin typeface="Garamond" charset="0"/>
                  <a:ea typeface="Garamond" charset="0"/>
                  <a:cs typeface="Garamond" charset="0"/>
                </a:rPr>
                <a:t>esearch</a:t>
              </a:r>
            </a:p>
            <a:p>
              <a:r>
                <a:rPr lang="en-US" sz="3600" b="1" dirty="0" smtClean="0">
                  <a:solidFill>
                    <a:srgbClr val="081B6E"/>
                  </a:solidFill>
                  <a:latin typeface="Garamond" charset="0"/>
                  <a:ea typeface="Garamond" charset="0"/>
                  <a:cs typeface="Garamond" charset="0"/>
                </a:rPr>
                <a:t>I</a:t>
              </a:r>
              <a:r>
                <a:rPr lang="en-US" sz="3600" dirty="0" smtClean="0">
                  <a:solidFill>
                    <a:srgbClr val="081B6E"/>
                  </a:solidFill>
                  <a:latin typeface="Garamond" charset="0"/>
                  <a:ea typeface="Garamond" charset="0"/>
                  <a:cs typeface="Garamond" charset="0"/>
                </a:rPr>
                <a:t>nstitute of</a:t>
              </a:r>
            </a:p>
            <a:p>
              <a:r>
                <a:rPr lang="en-US" sz="3600" b="1" dirty="0" smtClean="0">
                  <a:solidFill>
                    <a:srgbClr val="081B6E"/>
                  </a:solidFill>
                  <a:latin typeface="Garamond" charset="0"/>
                  <a:ea typeface="Garamond" charset="0"/>
                  <a:cs typeface="Garamond" charset="0"/>
                </a:rPr>
                <a:t>T</a:t>
              </a:r>
              <a:r>
                <a:rPr lang="en-US" sz="3600" dirty="0" smtClean="0">
                  <a:solidFill>
                    <a:srgbClr val="081B6E"/>
                  </a:solidFill>
                  <a:latin typeface="Garamond" charset="0"/>
                  <a:ea typeface="Garamond" charset="0"/>
                  <a:cs typeface="Garamond" charset="0"/>
                </a:rPr>
                <a:t>hailand</a:t>
              </a:r>
              <a:endParaRPr lang="en-US" sz="3600" dirty="0">
                <a:solidFill>
                  <a:srgbClr val="081B6E"/>
                </a:solidFill>
                <a:latin typeface="Garamond" charset="0"/>
                <a:ea typeface="Garamond" charset="0"/>
                <a:cs typeface="Garamond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4" y="166253"/>
              <a:ext cx="3294935" cy="2471587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6287741" y="5571082"/>
              <a:ext cx="5400000" cy="0"/>
            </a:xfrm>
            <a:prstGeom prst="line">
              <a:avLst/>
            </a:prstGeom>
            <a:ln w="44450" cap="rnd">
              <a:solidFill>
                <a:srgbClr val="DA5C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5996" y="5687919"/>
              <a:ext cx="1042242" cy="108584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935" y="5687919"/>
              <a:ext cx="1540531" cy="1111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8888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73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476" y="122044"/>
            <a:ext cx="9883898" cy="12041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571" y="1448253"/>
            <a:ext cx="11067803" cy="512671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39"/>
          <a:stretch/>
        </p:blipFill>
        <p:spPr>
          <a:xfrm>
            <a:off x="72570" y="212449"/>
            <a:ext cx="1611087" cy="99171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931390" y="1108917"/>
            <a:ext cx="9843984" cy="0"/>
          </a:xfrm>
          <a:prstGeom prst="line">
            <a:avLst/>
          </a:prstGeom>
          <a:ln w="44450" cap="rnd">
            <a:solidFill>
              <a:srgbClr val="DA5C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00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83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01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9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5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37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61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9E9C3-B3A0-6F4F-BEA6-05E485AFB3A0}" type="datetimeFigureOut">
              <a:rPr lang="en-US" smtClean="0"/>
              <a:t>10/5/18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B23BC-6803-8346-9D3B-4093A8546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6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tiff"/><Relationship Id="rId20" Type="http://schemas.openxmlformats.org/officeDocument/2006/relationships/image" Target="../media/image29.tiff"/><Relationship Id="rId21" Type="http://schemas.openxmlformats.org/officeDocument/2006/relationships/image" Target="../media/image30.tiff"/><Relationship Id="rId22" Type="http://schemas.openxmlformats.org/officeDocument/2006/relationships/image" Target="../media/image31.tiff"/><Relationship Id="rId23" Type="http://schemas.openxmlformats.org/officeDocument/2006/relationships/image" Target="../media/image32.tiff"/><Relationship Id="rId24" Type="http://schemas.openxmlformats.org/officeDocument/2006/relationships/image" Target="../media/image33.tiff"/><Relationship Id="rId25" Type="http://schemas.openxmlformats.org/officeDocument/2006/relationships/image" Target="../media/image34.jpg"/><Relationship Id="rId26" Type="http://schemas.openxmlformats.org/officeDocument/2006/relationships/image" Target="../media/image35.emf"/><Relationship Id="rId10" Type="http://schemas.openxmlformats.org/officeDocument/2006/relationships/image" Target="../media/image19.tiff"/><Relationship Id="rId11" Type="http://schemas.openxmlformats.org/officeDocument/2006/relationships/image" Target="../media/image20.tiff"/><Relationship Id="rId12" Type="http://schemas.openxmlformats.org/officeDocument/2006/relationships/image" Target="../media/image21.tiff"/><Relationship Id="rId13" Type="http://schemas.openxmlformats.org/officeDocument/2006/relationships/image" Target="../media/image22.tiff"/><Relationship Id="rId14" Type="http://schemas.openxmlformats.org/officeDocument/2006/relationships/image" Target="../media/image23.tiff"/><Relationship Id="rId15" Type="http://schemas.openxmlformats.org/officeDocument/2006/relationships/image" Target="../media/image24.tiff"/><Relationship Id="rId16" Type="http://schemas.openxmlformats.org/officeDocument/2006/relationships/image" Target="../media/image25.tiff"/><Relationship Id="rId17" Type="http://schemas.openxmlformats.org/officeDocument/2006/relationships/image" Target="../media/image26.tiff"/><Relationship Id="rId18" Type="http://schemas.openxmlformats.org/officeDocument/2006/relationships/image" Target="../media/image27.tiff"/><Relationship Id="rId19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6.tiff"/><Relationship Id="rId8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hyperlink" Target="https://indico.narit.or.th/event/74/" TargetMode="External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9209" y="556320"/>
            <a:ext cx="8026399" cy="3277118"/>
          </a:xfrm>
        </p:spPr>
        <p:txBody>
          <a:bodyPr anchor="ctr">
            <a:normAutofit/>
          </a:bodyPr>
          <a:lstStyle/>
          <a:p>
            <a:r>
              <a:rPr lang="en-US" sz="4400" b="1" dirty="0" smtClean="0">
                <a:latin typeface="Garamond" charset="0"/>
                <a:ea typeface="Garamond" charset="0"/>
                <a:cs typeface="Garamond" charset="0"/>
              </a:rPr>
              <a:t>NARIT Cosmology &amp; High-Energy </a:t>
            </a:r>
            <a:r>
              <a:rPr lang="en-US" sz="4400" b="1" dirty="0" smtClean="0">
                <a:latin typeface="Garamond" charset="0"/>
                <a:ea typeface="Garamond" charset="0"/>
                <a:cs typeface="Garamond" charset="0"/>
              </a:rPr>
              <a:t>Astrophysics </a:t>
            </a:r>
            <a:r>
              <a:rPr lang="en-US" sz="4400" b="1" dirty="0" smtClean="0">
                <a:latin typeface="Garamond" charset="0"/>
                <a:ea typeface="Garamond" charset="0"/>
                <a:cs typeface="Garamond" charset="0"/>
              </a:rPr>
              <a:t>Research Kick-Off meeting </a:t>
            </a:r>
            <a:endParaRPr lang="en-US" sz="4400" b="1" dirty="0"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10539" y="5274555"/>
            <a:ext cx="7149233" cy="1484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NEXTCOS_logo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0" y="5626100"/>
            <a:ext cx="2915019" cy="966825"/>
          </a:xfrm>
          <a:prstGeom prst="round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789209" y="4241469"/>
            <a:ext cx="8170563" cy="2517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latin typeface="Garamond" charset="0"/>
                <a:ea typeface="Garamond" charset="0"/>
                <a:cs typeface="Garamond" charset="0"/>
              </a:rPr>
              <a:t>Utane Sawangwit</a:t>
            </a:r>
          </a:p>
          <a:p>
            <a:pPr marL="2446338" indent="-2400300"/>
            <a:r>
              <a:rPr lang="en-US" b="1" dirty="0" smtClean="0">
                <a:solidFill>
                  <a:srgbClr val="7030A0"/>
                </a:solidFill>
                <a:latin typeface="Garamond" charset="0"/>
                <a:ea typeface="Garamond" charset="0"/>
                <a:cs typeface="Garamond" charset="0"/>
              </a:rPr>
              <a:t>NARIT Extragalactic astrophysics and Cosmology Group</a:t>
            </a:r>
          </a:p>
          <a:p>
            <a:pPr marL="2446338" indent="-2400300"/>
            <a:endParaRPr lang="en-US" b="1" dirty="0" smtClean="0">
              <a:solidFill>
                <a:srgbClr val="7030A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2446338" indent="-2400300"/>
            <a:endParaRPr lang="en-US" b="1" dirty="0" smtClean="0">
              <a:solidFill>
                <a:srgbClr val="7030A0"/>
              </a:solidFill>
              <a:latin typeface="Garamond" charset="0"/>
              <a:ea typeface="Garamond" charset="0"/>
              <a:cs typeface="Garamond" charset="0"/>
            </a:endParaRPr>
          </a:p>
          <a:p>
            <a:pPr marL="2446338" indent="-2400300"/>
            <a:r>
              <a:rPr lang="en-US" sz="2000" b="1" dirty="0">
                <a:latin typeface="Garamond" charset="0"/>
                <a:ea typeface="Garamond" charset="0"/>
                <a:cs typeface="Garamond" charset="0"/>
              </a:rPr>
              <a:t>5</a:t>
            </a:r>
            <a:r>
              <a:rPr lang="en-US" sz="2000" b="1" dirty="0" smtClean="0">
                <a:latin typeface="Garamond" charset="0"/>
                <a:ea typeface="Garamond" charset="0"/>
                <a:cs typeface="Garamond" charset="0"/>
              </a:rPr>
              <a:t> October </a:t>
            </a:r>
            <a:r>
              <a:rPr lang="en-US" sz="2000" b="1" dirty="0" smtClean="0">
                <a:latin typeface="Garamond" charset="0"/>
                <a:ea typeface="Garamond" charset="0"/>
                <a:cs typeface="Garamond" charset="0"/>
              </a:rPr>
              <a:t>2018, </a:t>
            </a:r>
            <a:r>
              <a:rPr lang="en-US" sz="2000" b="1" dirty="0" err="1" smtClean="0">
                <a:latin typeface="Garamond" charset="0"/>
                <a:ea typeface="Garamond" charset="0"/>
                <a:cs typeface="Garamond" charset="0"/>
              </a:rPr>
              <a:t>AstroPark</a:t>
            </a:r>
            <a:r>
              <a:rPr lang="en-US" sz="2000" b="1" dirty="0" smtClean="0">
                <a:latin typeface="Garamond" charset="0"/>
                <a:ea typeface="Garamond" charset="0"/>
                <a:cs typeface="Garamond" charset="0"/>
              </a:rPr>
              <a:t>, Chiang Mai</a:t>
            </a:r>
            <a:endParaRPr lang="en-US" sz="2000" b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3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Research projects </a:t>
            </a:r>
            <a:r>
              <a:rPr lang="en-US" b="1" dirty="0" smtClean="0"/>
              <a:t>within </a:t>
            </a:r>
            <a:r>
              <a:rPr lang="en-US" b="1" dirty="0"/>
              <a:t>the </a:t>
            </a:r>
            <a:r>
              <a:rPr lang="en-US" b="1" dirty="0" smtClean="0"/>
              <a:t>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571" y="1326209"/>
            <a:ext cx="6935787" cy="5126718"/>
          </a:xfrm>
        </p:spPr>
        <p:txBody>
          <a:bodyPr>
            <a:normAutofit/>
          </a:bodyPr>
          <a:lstStyle/>
          <a:p>
            <a:r>
              <a:rPr lang="en-US" b="1" dirty="0" smtClean="0"/>
              <a:t>Cosmology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DM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r>
              <a:rPr lang="en-US" dirty="0" smtClean="0"/>
              <a:t> Indirect Detection (JUNO, CTA)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CMB</a:t>
            </a:r>
            <a:r>
              <a:rPr lang="en-US" dirty="0" smtClean="0"/>
              <a:t>: ISW &amp; Weak Lensing 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EoR</a:t>
            </a:r>
            <a:r>
              <a:rPr lang="en-US" dirty="0" smtClean="0"/>
              <a:t>: High-z quasars and neutral HI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LSS</a:t>
            </a:r>
            <a:r>
              <a:rPr lang="en-US" dirty="0" smtClean="0"/>
              <a:t>: Weak Lensing (Voids &amp; Clusters), HI galaxy survey (FAST)</a:t>
            </a:r>
          </a:p>
          <a:p>
            <a:endParaRPr lang="en-US" dirty="0" smtClean="0"/>
          </a:p>
          <a:p>
            <a:r>
              <a:rPr lang="en-US" b="1" dirty="0" smtClean="0"/>
              <a:t>High-Energy Astrophysics Phenomena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AGN</a:t>
            </a:r>
            <a:r>
              <a:rPr lang="en-US" dirty="0" smtClean="0"/>
              <a:t>: MW variability, coronal gas modeling, pair-haloes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CompObj&amp;Accre</a:t>
            </a:r>
            <a:r>
              <a:rPr lang="en-US" dirty="0" smtClean="0"/>
              <a:t>: ULXs, </a:t>
            </a:r>
            <a:r>
              <a:rPr lang="en-US" dirty="0"/>
              <a:t>b</a:t>
            </a:r>
            <a:r>
              <a:rPr lang="en-US" dirty="0" smtClean="0"/>
              <a:t>inary pulsar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GW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accent4"/>
                </a:solidFill>
              </a:rPr>
              <a:t>Quantum Detector, Stochastic background(?)</a:t>
            </a:r>
          </a:p>
        </p:txBody>
      </p:sp>
      <p:pic>
        <p:nvPicPr>
          <p:cNvPr id="4" name="Content Placeholder 7" descr="CMB_Time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0" y="1213297"/>
            <a:ext cx="4117274" cy="2851212"/>
          </a:xfrm>
          <a:prstGeom prst="rect">
            <a:avLst/>
          </a:prstGeom>
        </p:spPr>
      </p:pic>
      <p:pic>
        <p:nvPicPr>
          <p:cNvPr id="5" name="Picture 4" descr="Artist's_rendering_ULAS_J1120+06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58" y="4177421"/>
            <a:ext cx="4132016" cy="24498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6724" y="1100385"/>
            <a:ext cx="6798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Funding for “Research Program” will be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submitted to TRF for 3-year projects (2020 - 2022) 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1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52261351"/>
              </p:ext>
            </p:extLst>
          </p:nvPr>
        </p:nvGraphicFramePr>
        <p:xfrm>
          <a:off x="0" y="1832589"/>
          <a:ext cx="7264400" cy="433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40" y="4104951"/>
            <a:ext cx="1097824" cy="73055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Large experiments &amp; Infrastructures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56" y="1210013"/>
            <a:ext cx="821444" cy="76385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5020" y="1326209"/>
            <a:ext cx="1588416" cy="41704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1724" y="3028406"/>
            <a:ext cx="1169128" cy="7489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7452" y="1973865"/>
            <a:ext cx="826455" cy="82645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01724" y="4199068"/>
            <a:ext cx="652183" cy="652183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6878" y="4211039"/>
            <a:ext cx="1132683" cy="64021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75384" y="4981427"/>
            <a:ext cx="2036187" cy="58315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5796" y="1810054"/>
            <a:ext cx="793596" cy="793596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842" y="2834198"/>
            <a:ext cx="978752" cy="856408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8521" y="5055959"/>
            <a:ext cx="1545443" cy="40888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2277" y="6245800"/>
            <a:ext cx="1249523" cy="431772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0972" y="5943611"/>
            <a:ext cx="1090504" cy="75808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09036" y="1824293"/>
            <a:ext cx="723632" cy="102227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23173" y="5811571"/>
            <a:ext cx="854286" cy="8581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66347" y="5650894"/>
            <a:ext cx="985983" cy="76558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87589" y="1534733"/>
            <a:ext cx="2019747" cy="113484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02451" y="1512425"/>
            <a:ext cx="68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GW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359303" y="2144889"/>
            <a:ext cx="1406372" cy="104937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22" y="3912933"/>
            <a:ext cx="2650998" cy="1651389"/>
          </a:xfrm>
          <a:prstGeom prst="rect">
            <a:avLst/>
          </a:prstGeom>
        </p:spPr>
      </p:pic>
      <p:pic>
        <p:nvPicPr>
          <p:cNvPr id="28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" b="20211"/>
          <a:stretch/>
        </p:blipFill>
        <p:spPr>
          <a:xfrm>
            <a:off x="10477500" y="5121991"/>
            <a:ext cx="1388043" cy="1063732"/>
          </a:xfrm>
          <a:ln w="28575">
            <a:solidFill>
              <a:srgbClr val="FFFF00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10577977" y="3912933"/>
            <a:ext cx="96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HPC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8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96" y="1405074"/>
            <a:ext cx="11067803" cy="5126718"/>
          </a:xfrm>
        </p:spPr>
        <p:txBody>
          <a:bodyPr/>
          <a:lstStyle/>
          <a:p>
            <a:r>
              <a:rPr lang="en-US" b="1" dirty="0" smtClean="0"/>
              <a:t>Indirect Dark Matter search</a:t>
            </a:r>
          </a:p>
          <a:p>
            <a:pPr lvl="1"/>
            <a:r>
              <a:rPr lang="en-US" sz="2800" dirty="0" smtClean="0"/>
              <a:t>Neutrino: JUNO </a:t>
            </a:r>
          </a:p>
          <a:p>
            <a:pPr lvl="1"/>
            <a:r>
              <a:rPr lang="en-US" sz="2800" dirty="0" smtClean="0"/>
              <a:t>Gamma-ray: CTA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b="1" dirty="0" smtClean="0"/>
              <a:t>Multi-wavelength AGN variability</a:t>
            </a:r>
          </a:p>
          <a:p>
            <a:pPr lvl="1"/>
            <a:r>
              <a:rPr lang="en-US" dirty="0" smtClean="0"/>
              <a:t>Optical</a:t>
            </a:r>
          </a:p>
          <a:p>
            <a:pPr lvl="1"/>
            <a:r>
              <a:rPr lang="en-US" dirty="0" smtClean="0"/>
              <a:t>X-ray </a:t>
            </a:r>
          </a:p>
          <a:p>
            <a:pPr lvl="1"/>
            <a:r>
              <a:rPr lang="en-US" dirty="0" smtClean="0"/>
              <a:t>Gamma-ray</a:t>
            </a:r>
          </a:p>
          <a:p>
            <a:pPr lvl="1"/>
            <a:r>
              <a:rPr lang="en-US" dirty="0" smtClean="0"/>
              <a:t>Radio</a:t>
            </a:r>
          </a:p>
          <a:p>
            <a:pPr lvl="1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MWL/MM High-energy </a:t>
            </a:r>
            <a:r>
              <a:rPr lang="en-US" sz="3600" b="1" dirty="0" err="1" smtClean="0"/>
              <a:t>astrophy</a:t>
            </a:r>
            <a:r>
              <a:rPr lang="en-US" sz="3600" b="1" dirty="0" smtClean="0"/>
              <a:t>. &amp; Cosmology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6D65CD-6D13-45EA-85AB-7157E0673A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"/>
          <a:stretch/>
        </p:blipFill>
        <p:spPr>
          <a:xfrm>
            <a:off x="7436122" y="1458699"/>
            <a:ext cx="4339252" cy="2672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648" y="4223686"/>
            <a:ext cx="4809151" cy="2271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01" y="1326209"/>
            <a:ext cx="1048294" cy="9747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29215" y="2400288"/>
            <a:ext cx="2206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Start taking data 2021/2022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1347" y="4556501"/>
            <a:ext cx="31503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Full CTA Array </a:t>
            </a:r>
            <a:r>
              <a:rPr lang="en-US" sz="2400" b="1" dirty="0" err="1" smtClean="0">
                <a:solidFill>
                  <a:srgbClr val="FF0000"/>
                </a:solidFill>
              </a:rPr>
              <a:t>config</a:t>
            </a:r>
            <a:r>
              <a:rPr lang="en-US" sz="2400" b="1" dirty="0" smtClean="0">
                <a:solidFill>
                  <a:srgbClr val="FF0000"/>
                </a:solidFill>
              </a:rPr>
              <a:t> 2025/2026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First LST, first light Oct/Nov 2018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4 LSTs in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7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Strategy for building up manpower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Cosmology &amp; HE Astrophysics Lecture Courses at universities </a:t>
            </a:r>
            <a:endParaRPr lang="th-TH" dirty="0" smtClean="0"/>
          </a:p>
          <a:p>
            <a:endParaRPr lang="th-TH" dirty="0"/>
          </a:p>
          <a:p>
            <a:r>
              <a:rPr lang="en-US" dirty="0" smtClean="0"/>
              <a:t>NAIT Student Research Fellowship program </a:t>
            </a:r>
          </a:p>
          <a:p>
            <a:endParaRPr lang="en-US" dirty="0"/>
          </a:p>
          <a:p>
            <a:r>
              <a:rPr lang="en-US" dirty="0" smtClean="0"/>
              <a:t>Recruiting via Thai CERN </a:t>
            </a:r>
            <a:r>
              <a:rPr lang="mr-IN" dirty="0" smtClean="0"/>
              <a:t>–</a:t>
            </a:r>
            <a:r>
              <a:rPr lang="en-US" dirty="0" smtClean="0"/>
              <a:t> DESY program (need more exchange programs perhaps via large experiments involvement)</a:t>
            </a:r>
          </a:p>
          <a:p>
            <a:endParaRPr lang="en-US" dirty="0"/>
          </a:p>
          <a:p>
            <a:r>
              <a:rPr lang="en-US" dirty="0" smtClean="0"/>
              <a:t>Regular Schools &amp; Workshops (</a:t>
            </a:r>
            <a:r>
              <a:rPr lang="en-US" b="1" dirty="0" smtClean="0">
                <a:solidFill>
                  <a:srgbClr val="FF0000"/>
                </a:solidFill>
              </a:rPr>
              <a:t>Feb 18 -22</a:t>
            </a:r>
            <a:r>
              <a:rPr lang="en-US" dirty="0" smtClean="0"/>
              <a:t>, NARIT-CTA Astro-particle School, see also </a:t>
            </a:r>
            <a:r>
              <a:rPr lang="en-US" dirty="0" err="1" smtClean="0"/>
              <a:t>Tukky’s</a:t>
            </a:r>
            <a:r>
              <a:rPr lang="en-US" dirty="0" smtClean="0"/>
              <a:t> school and workshop lists for 2019)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0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tist's_rendering_ULAS_J1120+06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392" y="-631896"/>
            <a:ext cx="14616978" cy="8666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3097" y="36278"/>
            <a:ext cx="38345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“Twinkle, twinkle, quasi-star</a:t>
            </a:r>
          </a:p>
          <a:p>
            <a:r>
              <a:rPr lang="en-US" sz="2000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Biggest puzzle from afar</a:t>
            </a:r>
          </a:p>
          <a:p>
            <a:r>
              <a:rPr lang="en-US" sz="2000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How unlike the other ones</a:t>
            </a:r>
          </a:p>
          <a:p>
            <a:r>
              <a:rPr lang="en-US" sz="2000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Brighter than a </a:t>
            </a:r>
            <a:r>
              <a:rPr lang="en-US" sz="2000" b="1" i="1" dirty="0">
                <a:solidFill>
                  <a:srgbClr val="FFFFFF"/>
                </a:solidFill>
                <a:latin typeface="Calisto MT"/>
                <a:cs typeface="Calisto MT"/>
              </a:rPr>
              <a:t>b</a:t>
            </a:r>
            <a:r>
              <a:rPr lang="en-US" sz="2000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illion Suns</a:t>
            </a:r>
          </a:p>
          <a:p>
            <a:r>
              <a:rPr lang="en-US" sz="2000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Twinkle, twinkle, quasi-star</a:t>
            </a:r>
          </a:p>
          <a:p>
            <a:r>
              <a:rPr lang="en-US" sz="2000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How I wonder what you are”</a:t>
            </a:r>
          </a:p>
          <a:p>
            <a:endParaRPr lang="en-US" sz="2000" b="1" i="1" dirty="0" smtClean="0">
              <a:solidFill>
                <a:srgbClr val="FFFFFF"/>
              </a:solidFill>
              <a:latin typeface="Calisto MT"/>
              <a:cs typeface="Calisto MT"/>
            </a:endParaRPr>
          </a:p>
          <a:p>
            <a:r>
              <a:rPr lang="en-US" b="1" i="1" dirty="0" smtClean="0">
                <a:solidFill>
                  <a:srgbClr val="FFFFFF"/>
                </a:solidFill>
                <a:latin typeface="Calisto MT"/>
                <a:cs typeface="Calisto MT"/>
              </a:rPr>
              <a:t>         George Gamow, “Quasar”, 1964</a:t>
            </a:r>
            <a:endParaRPr lang="en-US" b="1" i="1" dirty="0">
              <a:solidFill>
                <a:srgbClr val="FFFFFF"/>
              </a:solidFill>
              <a:latin typeface="Calisto MT"/>
              <a:cs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6427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5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2191" y="3349892"/>
            <a:ext cx="56435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Thank </a:t>
            </a:r>
            <a:r>
              <a:rPr lang="en-US" sz="4000" b="1" dirty="0" smtClean="0">
                <a:solidFill>
                  <a:schemeClr val="bg1"/>
                </a:solidFill>
              </a:rPr>
              <a:t>you all for joining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&amp; Welcome to NARIT</a:t>
            </a:r>
            <a:endParaRPr lang="en-US" sz="4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Let’s have a kick-off meeting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Expanded Research network (NARIT + Universities)</a:t>
            </a:r>
          </a:p>
          <a:p>
            <a:endParaRPr lang="en-US" dirty="0" smtClean="0"/>
          </a:p>
          <a:p>
            <a:r>
              <a:rPr lang="en-US" dirty="0" smtClean="0"/>
              <a:t>26 People (13 PhDs) now involved in various projects (from 7 institutes)</a:t>
            </a:r>
          </a:p>
          <a:p>
            <a:endParaRPr lang="en-US" dirty="0"/>
          </a:p>
          <a:p>
            <a:r>
              <a:rPr lang="en-US" dirty="0" smtClean="0"/>
              <a:t>Staffs</a:t>
            </a:r>
          </a:p>
          <a:p>
            <a:pPr lvl="1"/>
            <a:r>
              <a:rPr lang="en-US" dirty="0" smtClean="0"/>
              <a:t>NARIT: 3 Researchers, 1 Post-doc, 2 RAs (2 more starting in Nov.)</a:t>
            </a:r>
          </a:p>
          <a:p>
            <a:pPr lvl="1"/>
            <a:r>
              <a:rPr lang="en-US" dirty="0" smtClean="0"/>
              <a:t>External: 6 Lecturers (KU, SWU, KKU, MFU, SUT)</a:t>
            </a:r>
          </a:p>
          <a:p>
            <a:pPr lvl="1"/>
            <a:r>
              <a:rPr lang="en-US" dirty="0" smtClean="0"/>
              <a:t>3 Student Advisors @ Universities (CMU, SUT)</a:t>
            </a:r>
          </a:p>
          <a:p>
            <a:pPr lvl="1"/>
            <a:endParaRPr lang="en-US" dirty="0"/>
          </a:p>
          <a:p>
            <a:r>
              <a:rPr lang="en-US" dirty="0" smtClean="0"/>
              <a:t>Students (most are/will be funded as NARIT Student research fellowship) </a:t>
            </a:r>
          </a:p>
          <a:p>
            <a:pPr lvl="1"/>
            <a:r>
              <a:rPr lang="en-US" dirty="0" smtClean="0"/>
              <a:t>1 PhD </a:t>
            </a:r>
          </a:p>
          <a:p>
            <a:pPr lvl="1"/>
            <a:r>
              <a:rPr lang="en-US" dirty="0" smtClean="0"/>
              <a:t>10 Masters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3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Goals of this Kick-off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671" y="1448253"/>
            <a:ext cx="9490529" cy="5126718"/>
          </a:xfrm>
        </p:spPr>
        <p:txBody>
          <a:bodyPr/>
          <a:lstStyle/>
          <a:p>
            <a:r>
              <a:rPr lang="en-US" dirty="0" smtClean="0"/>
              <a:t>Introduce &amp; Familiarize ourselves to one another</a:t>
            </a:r>
          </a:p>
          <a:p>
            <a:endParaRPr lang="en-US" dirty="0"/>
          </a:p>
          <a:p>
            <a:r>
              <a:rPr lang="en-US" dirty="0" smtClean="0"/>
              <a:t>Share what you are doing and learning your collaborators expertise’s &amp; Strengths</a:t>
            </a:r>
          </a:p>
          <a:p>
            <a:endParaRPr lang="en-US" dirty="0"/>
          </a:p>
          <a:p>
            <a:r>
              <a:rPr lang="en-US" dirty="0" smtClean="0"/>
              <a:t>Facilitate further collaborations and strengthen our research network </a:t>
            </a:r>
          </a:p>
          <a:p>
            <a:endParaRPr lang="en-US" dirty="0" smtClean="0"/>
          </a:p>
          <a:p>
            <a:r>
              <a:rPr lang="en-US" dirty="0" smtClean="0"/>
              <a:t>Updates on the activities planned for this year </a:t>
            </a:r>
          </a:p>
          <a:p>
            <a:pPr lvl="1"/>
            <a:r>
              <a:rPr lang="en-US" dirty="0" smtClean="0"/>
              <a:t>Help to advertise, prepare to participate &amp; </a:t>
            </a:r>
            <a:r>
              <a:rPr lang="en-US" dirty="0"/>
              <a:t>h</a:t>
            </a:r>
            <a:r>
              <a:rPr lang="en-US" dirty="0" smtClean="0"/>
              <a:t>elp out with needed man-power with various tasks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30019" y="2705100"/>
            <a:ext cx="2761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Doing Research alone is kind of boring and may not be as productive as you may think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383" y="2649714"/>
            <a:ext cx="1576235" cy="1144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221" y="3748857"/>
            <a:ext cx="1226324" cy="1226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7029" y="-99044"/>
            <a:ext cx="10131425" cy="1456267"/>
          </a:xfrm>
        </p:spPr>
        <p:txBody>
          <a:bodyPr>
            <a:normAutofit/>
          </a:bodyPr>
          <a:lstStyle/>
          <a:p>
            <a:r>
              <a:rPr lang="en-GB" sz="2400" b="1" dirty="0" err="1"/>
              <a:t>HIgh-energy</a:t>
            </a:r>
            <a:r>
              <a:rPr lang="en-GB" sz="2400" b="1" dirty="0"/>
              <a:t> astrophysics and </a:t>
            </a:r>
            <a:r>
              <a:rPr lang="en-GB" sz="2400" b="1" dirty="0" err="1"/>
              <a:t>COsmology</a:t>
            </a:r>
            <a:r>
              <a:rPr lang="en-GB" sz="2400" b="1" dirty="0"/>
              <a:t> Research Network (HICORN</a:t>
            </a:r>
            <a:r>
              <a:rPr lang="en-GB" sz="2400" b="1" dirty="0" smtClean="0"/>
              <a:t>)</a:t>
            </a:r>
            <a:endParaRPr lang="en-GB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6437" y="1303019"/>
            <a:ext cx="11432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2nd meeting of the </a:t>
            </a:r>
            <a:r>
              <a:rPr lang="en-US" sz="2400" b="1" dirty="0" err="1"/>
              <a:t>HI</a:t>
            </a:r>
            <a:r>
              <a:rPr lang="en-US" sz="2400" dirty="0" err="1"/>
              <a:t>gh-energy</a:t>
            </a:r>
            <a:r>
              <a:rPr lang="en-US" sz="2400" dirty="0"/>
              <a:t> </a:t>
            </a:r>
            <a:r>
              <a:rPr lang="en-US" sz="2400" dirty="0" smtClean="0"/>
              <a:t>astrophysics and</a:t>
            </a:r>
            <a:r>
              <a:rPr lang="en-US" sz="2400" dirty="0"/>
              <a:t> </a:t>
            </a:r>
            <a:r>
              <a:rPr lang="en-US" sz="2400" b="1" dirty="0" err="1"/>
              <a:t>CO</a:t>
            </a:r>
            <a:r>
              <a:rPr lang="en-US" sz="2400" dirty="0" err="1"/>
              <a:t>smology</a:t>
            </a:r>
            <a:r>
              <a:rPr lang="en-US" sz="2400" dirty="0"/>
              <a:t> </a:t>
            </a:r>
            <a:r>
              <a:rPr lang="en-US" sz="2400" b="1" dirty="0"/>
              <a:t>R</a:t>
            </a:r>
            <a:r>
              <a:rPr lang="en-US" sz="2400" dirty="0"/>
              <a:t>esearch </a:t>
            </a:r>
            <a:r>
              <a:rPr lang="en-US" sz="2400" b="1" dirty="0"/>
              <a:t>N</a:t>
            </a:r>
            <a:r>
              <a:rPr lang="en-US" sz="2400" dirty="0"/>
              <a:t>etwork (HICORN) meeting. The first meeting was organized in </a:t>
            </a:r>
            <a:r>
              <a:rPr lang="en-US" sz="2400" dirty="0" smtClean="0"/>
              <a:t>Jan. </a:t>
            </a:r>
            <a:r>
              <a:rPr lang="en-US" sz="2400" dirty="0"/>
              <a:t>2018 at </a:t>
            </a:r>
            <a:r>
              <a:rPr lang="en-US" sz="2400" dirty="0" err="1"/>
              <a:t>Srinakharinwirot</a:t>
            </a:r>
            <a:r>
              <a:rPr lang="en-US" sz="2400" dirty="0"/>
              <a:t> University, Bangkok. (see </a:t>
            </a:r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indico.narit.or.th/e/HICORN2</a:t>
            </a:r>
            <a:r>
              <a:rPr lang="en-US" sz="2400" dirty="0" smtClean="0"/>
              <a:t> for talks’ slides)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61833" y="2588581"/>
            <a:ext cx="908819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Current Members </a:t>
            </a:r>
            <a:r>
              <a:rPr lang="en-US" sz="2400" dirty="0" smtClean="0"/>
              <a:t>(Chaired by Prof. </a:t>
            </a:r>
            <a:r>
              <a:rPr lang="en-US" sz="2400" dirty="0" err="1" smtClean="0"/>
              <a:t>Boonrucksar</a:t>
            </a:r>
            <a:r>
              <a:rPr lang="en-US" sz="2400" dirty="0" smtClean="0"/>
              <a:t>)</a:t>
            </a:r>
          </a:p>
          <a:p>
            <a:r>
              <a:rPr lang="en-US" sz="2400" dirty="0" err="1"/>
              <a:t>Aj.Dr</a:t>
            </a:r>
            <a:r>
              <a:rPr lang="en-US" sz="2400" dirty="0"/>
              <a:t>. </a:t>
            </a:r>
            <a:r>
              <a:rPr lang="en-US" sz="2400" dirty="0" err="1"/>
              <a:t>Maneenate</a:t>
            </a:r>
            <a:r>
              <a:rPr lang="en-US" sz="2400" dirty="0"/>
              <a:t> </a:t>
            </a:r>
            <a:r>
              <a:rPr lang="en-US" sz="2400" dirty="0" err="1"/>
              <a:t>Wechakama</a:t>
            </a:r>
            <a:r>
              <a:rPr lang="en-US" sz="2400" dirty="0"/>
              <a:t>, </a:t>
            </a:r>
            <a:r>
              <a:rPr lang="en-US" sz="2400" b="1" dirty="0" err="1"/>
              <a:t>Kasetsart</a:t>
            </a:r>
            <a:r>
              <a:rPr lang="en-US" sz="2400" b="1" dirty="0"/>
              <a:t> University </a:t>
            </a:r>
            <a:r>
              <a:rPr lang="en-US" sz="2400" dirty="0"/>
              <a:t>(KU)</a:t>
            </a:r>
          </a:p>
          <a:p>
            <a:r>
              <a:rPr lang="en-US" sz="2400" dirty="0" err="1"/>
              <a:t>Aj.Dr</a:t>
            </a:r>
            <a:r>
              <a:rPr lang="en-US" sz="2400" dirty="0"/>
              <a:t>. </a:t>
            </a:r>
            <a:r>
              <a:rPr lang="en-US" sz="2400" dirty="0" err="1"/>
              <a:t>Patipan</a:t>
            </a:r>
            <a:r>
              <a:rPr lang="en-US" sz="2400" dirty="0"/>
              <a:t> </a:t>
            </a:r>
            <a:r>
              <a:rPr lang="en-US" sz="2400" dirty="0" err="1"/>
              <a:t>Uttayarat</a:t>
            </a:r>
            <a:r>
              <a:rPr lang="en-US" sz="2400" dirty="0"/>
              <a:t>, </a:t>
            </a:r>
            <a:r>
              <a:rPr lang="en-US" sz="2400" b="1" dirty="0" err="1"/>
              <a:t>Srinakharinwirot</a:t>
            </a:r>
            <a:r>
              <a:rPr lang="en-US" sz="2400" b="1" dirty="0"/>
              <a:t> University</a:t>
            </a:r>
            <a:r>
              <a:rPr lang="en-US" sz="2400" dirty="0"/>
              <a:t> (SWU)</a:t>
            </a:r>
          </a:p>
          <a:p>
            <a:r>
              <a:rPr lang="en-US" sz="2400" dirty="0" err="1"/>
              <a:t>Aj.Dr</a:t>
            </a:r>
            <a:r>
              <a:rPr lang="en-US" sz="2400" dirty="0"/>
              <a:t>. </a:t>
            </a:r>
            <a:r>
              <a:rPr lang="en-US" sz="2400" dirty="0" err="1"/>
              <a:t>Chakrit</a:t>
            </a:r>
            <a:r>
              <a:rPr lang="en-US" sz="2400" dirty="0"/>
              <a:t> </a:t>
            </a:r>
            <a:r>
              <a:rPr lang="en-US" sz="2400" dirty="0" err="1"/>
              <a:t>Pongkitivanichkul</a:t>
            </a:r>
            <a:r>
              <a:rPr lang="en-US" sz="2400" dirty="0"/>
              <a:t>, </a:t>
            </a:r>
            <a:r>
              <a:rPr lang="en-US" sz="2400" b="1" dirty="0" err="1"/>
              <a:t>Khon</a:t>
            </a:r>
            <a:r>
              <a:rPr lang="en-US" sz="2400" b="1" dirty="0"/>
              <a:t> </a:t>
            </a:r>
            <a:r>
              <a:rPr lang="en-US" sz="2400" b="1" dirty="0" err="1"/>
              <a:t>Khaen</a:t>
            </a:r>
            <a:r>
              <a:rPr lang="en-US" sz="2400" b="1" dirty="0"/>
              <a:t> University </a:t>
            </a:r>
            <a:r>
              <a:rPr lang="en-US" sz="2400" dirty="0"/>
              <a:t>(KKU)</a:t>
            </a:r>
          </a:p>
          <a:p>
            <a:r>
              <a:rPr lang="en-US" sz="2400" dirty="0" err="1"/>
              <a:t>Aj.Dr</a:t>
            </a:r>
            <a:r>
              <a:rPr lang="en-US" sz="2400" dirty="0"/>
              <a:t>. </a:t>
            </a:r>
            <a:r>
              <a:rPr lang="en-US" sz="2400" dirty="0" err="1"/>
              <a:t>Anant</a:t>
            </a:r>
            <a:r>
              <a:rPr lang="en-US" sz="2400" dirty="0"/>
              <a:t> </a:t>
            </a:r>
            <a:r>
              <a:rPr lang="en-US" sz="2400" dirty="0" err="1"/>
              <a:t>Eungwanichayapant</a:t>
            </a:r>
            <a:r>
              <a:rPr lang="en-US" sz="2400" dirty="0"/>
              <a:t>, </a:t>
            </a:r>
            <a:r>
              <a:rPr lang="en-US" sz="2400" b="1" dirty="0"/>
              <a:t>Mae Fah </a:t>
            </a:r>
            <a:r>
              <a:rPr lang="en-US" sz="2400" b="1" dirty="0" err="1"/>
              <a:t>Luang</a:t>
            </a:r>
            <a:r>
              <a:rPr lang="en-US" sz="2400" b="1" dirty="0"/>
              <a:t> University </a:t>
            </a:r>
            <a:r>
              <a:rPr lang="en-US" sz="2400" dirty="0"/>
              <a:t>(MFU)</a:t>
            </a:r>
          </a:p>
          <a:p>
            <a:r>
              <a:rPr lang="en-US" sz="2400" dirty="0" err="1"/>
              <a:t>Aj.Dr</a:t>
            </a:r>
            <a:r>
              <a:rPr lang="en-US" sz="2400" dirty="0"/>
              <a:t>. </a:t>
            </a:r>
            <a:r>
              <a:rPr lang="en-US" sz="2400" dirty="0" err="1"/>
              <a:t>Wasutep</a:t>
            </a:r>
            <a:r>
              <a:rPr lang="en-US" sz="2400" dirty="0"/>
              <a:t> </a:t>
            </a:r>
            <a:r>
              <a:rPr lang="en-US" sz="2400" dirty="0" err="1"/>
              <a:t>Luangtip</a:t>
            </a:r>
            <a:r>
              <a:rPr lang="en-US" sz="2400" dirty="0"/>
              <a:t>, </a:t>
            </a:r>
            <a:r>
              <a:rPr lang="en-US" sz="2400" b="1" dirty="0" err="1"/>
              <a:t>Srinakharinwirot</a:t>
            </a:r>
            <a:r>
              <a:rPr lang="en-US" sz="2400" b="1" dirty="0"/>
              <a:t> University</a:t>
            </a:r>
            <a:r>
              <a:rPr lang="en-US" sz="2400" dirty="0"/>
              <a:t> (SWU)</a:t>
            </a:r>
          </a:p>
          <a:p>
            <a:r>
              <a:rPr lang="en-US" sz="2400" dirty="0" err="1"/>
              <a:t>Aj.Dr</a:t>
            </a:r>
            <a:r>
              <a:rPr lang="en-US" sz="2400" dirty="0"/>
              <a:t>. </a:t>
            </a:r>
            <a:r>
              <a:rPr lang="en-US" sz="2400" dirty="0" err="1"/>
              <a:t>Poemwai</a:t>
            </a:r>
            <a:r>
              <a:rPr lang="en-US" sz="2400" dirty="0"/>
              <a:t> </a:t>
            </a:r>
            <a:r>
              <a:rPr lang="en-US" sz="2400" dirty="0" err="1" smtClean="0"/>
              <a:t>Chainakun</a:t>
            </a:r>
            <a:r>
              <a:rPr lang="en-US" sz="2400" dirty="0" smtClean="0"/>
              <a:t>, </a:t>
            </a:r>
            <a:r>
              <a:rPr lang="en-US" sz="2400" b="1" dirty="0" err="1"/>
              <a:t>Suranaree</a:t>
            </a:r>
            <a:r>
              <a:rPr lang="en-US" sz="2400" b="1" dirty="0"/>
              <a:t> University of Technology </a:t>
            </a:r>
            <a:r>
              <a:rPr lang="en-US" sz="2400" dirty="0"/>
              <a:t>(SUT)</a:t>
            </a:r>
          </a:p>
          <a:p>
            <a:r>
              <a:rPr lang="en-US" sz="2400" dirty="0"/>
              <a:t>Dr. </a:t>
            </a:r>
            <a:r>
              <a:rPr lang="en-US" sz="2400" dirty="0" err="1"/>
              <a:t>Utane</a:t>
            </a:r>
            <a:r>
              <a:rPr lang="en-US" sz="2400" dirty="0"/>
              <a:t> </a:t>
            </a:r>
            <a:r>
              <a:rPr lang="en-US" sz="2400" dirty="0" err="1"/>
              <a:t>S</a:t>
            </a:r>
            <a:r>
              <a:rPr lang="en-US" sz="2400" dirty="0" err="1" smtClean="0"/>
              <a:t>awangwit</a:t>
            </a:r>
            <a:r>
              <a:rPr lang="en-US" sz="2400" dirty="0"/>
              <a:t>, NARIT</a:t>
            </a:r>
          </a:p>
          <a:p>
            <a:r>
              <a:rPr lang="en-US" sz="2400" dirty="0"/>
              <a:t>Dr. </a:t>
            </a:r>
            <a:r>
              <a:rPr lang="en-US" sz="2400" dirty="0" err="1"/>
              <a:t>Apimook</a:t>
            </a:r>
            <a:r>
              <a:rPr lang="en-US" sz="2400" dirty="0"/>
              <a:t> </a:t>
            </a:r>
            <a:r>
              <a:rPr lang="en-US" sz="2400" dirty="0" err="1"/>
              <a:t>Watcharangkool</a:t>
            </a:r>
            <a:r>
              <a:rPr lang="en-US" sz="2400" dirty="0"/>
              <a:t>, NARIT</a:t>
            </a:r>
          </a:p>
          <a:p>
            <a:r>
              <a:rPr lang="en-US" sz="2400" dirty="0"/>
              <a:t>Dr. </a:t>
            </a:r>
            <a:r>
              <a:rPr lang="en-US" sz="2400" dirty="0" err="1"/>
              <a:t>Siraprapa</a:t>
            </a:r>
            <a:r>
              <a:rPr lang="en-US" sz="2400" dirty="0"/>
              <a:t> </a:t>
            </a:r>
            <a:r>
              <a:rPr lang="en-US" sz="2400" dirty="0" err="1"/>
              <a:t>Sanpa-arsa</a:t>
            </a:r>
            <a:r>
              <a:rPr lang="en-US" sz="2400" dirty="0"/>
              <a:t>, NARIT </a:t>
            </a:r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3437" y="3679902"/>
            <a:ext cx="1440973" cy="1364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197" y="5243674"/>
            <a:ext cx="814731" cy="1448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0949" y="5221981"/>
            <a:ext cx="1139330" cy="14701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2675" y="5102463"/>
            <a:ext cx="1117126" cy="16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Goals of HICORN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471" y="1232640"/>
            <a:ext cx="11306629" cy="5126718"/>
          </a:xfrm>
        </p:spPr>
        <p:txBody>
          <a:bodyPr/>
          <a:lstStyle/>
          <a:p>
            <a:r>
              <a:rPr lang="en-US" dirty="0" smtClean="0"/>
              <a:t>National Joint research on High-Energy astrophysics and Cosmology</a:t>
            </a:r>
          </a:p>
          <a:p>
            <a:endParaRPr lang="en-US" dirty="0"/>
          </a:p>
          <a:p>
            <a:r>
              <a:rPr lang="en-US" dirty="0" err="1" smtClean="0"/>
              <a:t>Organising</a:t>
            </a:r>
            <a:r>
              <a:rPr lang="en-US" dirty="0" smtClean="0"/>
              <a:t> a concerted effort in applying for funding from the NRCT next fiscal year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Grouped research grant proposal </a:t>
            </a:r>
            <a:r>
              <a:rPr lang="en-US" dirty="0" smtClean="0">
                <a:sym typeface="Wingdings"/>
              </a:rPr>
              <a:t>(c.f. individual grant proposal we’ve been doing for many years)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/>
              <a:t>Planning of future (if any) and better </a:t>
            </a:r>
            <a:r>
              <a:rPr lang="en-US" dirty="0" err="1" smtClean="0"/>
              <a:t>utilisation</a:t>
            </a:r>
            <a:r>
              <a:rPr lang="en-US" dirty="0" smtClean="0"/>
              <a:t> of current and up-coming National facilities and NARIT involvement in major international projects in HE astrophysics and cosmology </a:t>
            </a:r>
            <a:r>
              <a:rPr lang="en-US" dirty="0" smtClean="0">
                <a:sym typeface="Wingdings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Multi-Wavelength &amp; Multi-Messenger (MW/MM) 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4000" b="1" dirty="0" smtClean="0"/>
              <a:t>Current issues in </a:t>
            </a:r>
            <a:r>
              <a:rPr lang="en-US" sz="4000" b="1" dirty="0" smtClean="0"/>
              <a:t>Cosmology &amp; HE Astro </a:t>
            </a:r>
            <a:endParaRPr lang="en-US" sz="4000" dirty="0"/>
          </a:p>
        </p:txBody>
      </p:sp>
      <p:pic>
        <p:nvPicPr>
          <p:cNvPr id="13" name="Picture 12" descr="Screen Shot 2558-04-08 at 1.51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0" y="1134350"/>
            <a:ext cx="8256896" cy="57236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5974" y="1326209"/>
            <a:ext cx="4277426" cy="512717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ym typeface="Wingdings"/>
              </a:rPr>
              <a:t>W</a:t>
            </a:r>
            <a:r>
              <a:rPr lang="en-US" dirty="0" smtClean="0">
                <a:sym typeface="Wingdings"/>
              </a:rPr>
              <a:t>hat is the underlying physical framework of the universe</a:t>
            </a:r>
            <a:r>
              <a:rPr lang="en-US" dirty="0" smtClean="0">
                <a:sym typeface="Wingdings"/>
              </a:rPr>
              <a:t>? (Gravity Theory)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the Dark Energy &amp; Dark Matter?</a:t>
            </a:r>
          </a:p>
          <a:p>
            <a:endParaRPr lang="en-US" dirty="0" smtClean="0"/>
          </a:p>
          <a:p>
            <a:r>
              <a:rPr lang="en-US" dirty="0" smtClean="0"/>
              <a:t>How does the large-scale structures (galaxy, clusters etc.) form and </a:t>
            </a:r>
            <a:r>
              <a:rPr lang="en-US" dirty="0" smtClean="0"/>
              <a:t>evolve, what re-ionize the universe?</a:t>
            </a:r>
          </a:p>
          <a:p>
            <a:endParaRPr lang="en-US" dirty="0"/>
          </a:p>
          <a:p>
            <a:r>
              <a:rPr lang="en-US" dirty="0" smtClean="0"/>
              <a:t>What is the exact mechanism of accreting onto compact objects and feedback mechanism?</a:t>
            </a:r>
          </a:p>
          <a:p>
            <a:endParaRPr lang="en-US" dirty="0"/>
          </a:p>
          <a:p>
            <a:r>
              <a:rPr lang="en-US" dirty="0" smtClean="0"/>
              <a:t>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25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3600" b="1" dirty="0" smtClean="0"/>
              <a:t>How do we plan tackle them?</a:t>
            </a:r>
            <a:endParaRPr lang="en-US" sz="3600" b="1" dirty="0"/>
          </a:p>
        </p:txBody>
      </p:sp>
      <p:pic>
        <p:nvPicPr>
          <p:cNvPr id="13" name="Picture 12" descr="Screen Shot 2558-04-08 at 1.51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00" y="1134350"/>
            <a:ext cx="8256896" cy="57236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600" y="1392413"/>
            <a:ext cx="3822700" cy="512717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Theory </a:t>
            </a:r>
          </a:p>
          <a:p>
            <a:endParaRPr lang="en-US" dirty="0"/>
          </a:p>
          <a:p>
            <a:r>
              <a:rPr lang="en-US" dirty="0" smtClean="0"/>
              <a:t>Simulations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Observations, especially </a:t>
            </a:r>
            <a:r>
              <a:rPr lang="en-US" b="1" dirty="0" smtClean="0">
                <a:solidFill>
                  <a:srgbClr val="FF0000"/>
                </a:solidFill>
              </a:rPr>
              <a:t>MW &amp; MM </a:t>
            </a:r>
            <a:r>
              <a:rPr lang="en-US" dirty="0" smtClean="0"/>
              <a:t>if we are to get the full picture </a:t>
            </a:r>
          </a:p>
          <a:p>
            <a:endParaRPr lang="en-US" dirty="0"/>
          </a:p>
          <a:p>
            <a:r>
              <a:rPr lang="en-US" dirty="0" smtClean="0"/>
              <a:t>Advanced computational techniques, Machine Learning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39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Research themes </a:t>
            </a:r>
            <a:r>
              <a:rPr lang="en-US" b="1" dirty="0"/>
              <a:t>within the </a:t>
            </a:r>
            <a:r>
              <a:rPr lang="en-US" b="1" dirty="0" smtClean="0"/>
              <a:t>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571" y="1326209"/>
            <a:ext cx="11067803" cy="5126718"/>
          </a:xfrm>
        </p:spPr>
        <p:txBody>
          <a:bodyPr>
            <a:normAutofit/>
          </a:bodyPr>
          <a:lstStyle/>
          <a:p>
            <a:r>
              <a:rPr lang="en-US" b="1" dirty="0" smtClean="0"/>
              <a:t>Cosmology</a:t>
            </a:r>
          </a:p>
          <a:p>
            <a:pPr lvl="1"/>
            <a:r>
              <a:rPr lang="en-US" dirty="0" smtClean="0"/>
              <a:t>Dark Matter detection and models (DM)</a:t>
            </a:r>
          </a:p>
          <a:p>
            <a:pPr lvl="1"/>
            <a:r>
              <a:rPr lang="en-US" dirty="0" smtClean="0"/>
              <a:t>Cosmic Microwave Background (CMB)</a:t>
            </a:r>
          </a:p>
          <a:p>
            <a:pPr lvl="1"/>
            <a:r>
              <a:rPr lang="en-US" dirty="0"/>
              <a:t>Epoch of Re-ionization (</a:t>
            </a:r>
            <a:r>
              <a:rPr lang="en-US" dirty="0" err="1"/>
              <a:t>EoR</a:t>
            </a:r>
            <a:r>
              <a:rPr lang="en-US" dirty="0"/>
              <a:t>) </a:t>
            </a:r>
            <a:endParaRPr lang="en-US" dirty="0" smtClean="0"/>
          </a:p>
          <a:p>
            <a:pPr lvl="1"/>
            <a:r>
              <a:rPr lang="en-US" dirty="0" smtClean="0"/>
              <a:t>Large Scales Structures (LSS)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High-Energy Astrophysics Phenomena</a:t>
            </a:r>
          </a:p>
          <a:p>
            <a:pPr lvl="1"/>
            <a:r>
              <a:rPr lang="en-US" dirty="0" smtClean="0"/>
              <a:t>AGN variability &amp; feedback mechanism</a:t>
            </a:r>
          </a:p>
          <a:p>
            <a:pPr lvl="1"/>
            <a:r>
              <a:rPr lang="en-US" dirty="0"/>
              <a:t>Compact Objects and accretion </a:t>
            </a:r>
            <a:r>
              <a:rPr lang="en-US" dirty="0" smtClean="0"/>
              <a:t>physics</a:t>
            </a:r>
          </a:p>
          <a:p>
            <a:pPr lvl="1"/>
            <a:r>
              <a:rPr lang="en-US" dirty="0" smtClean="0"/>
              <a:t>Gravitational Waves (GW)</a:t>
            </a:r>
          </a:p>
          <a:p>
            <a:pPr lvl="1"/>
            <a:endParaRPr lang="en-US" dirty="0"/>
          </a:p>
        </p:txBody>
      </p:sp>
      <p:pic>
        <p:nvPicPr>
          <p:cNvPr id="4" name="Content Placeholder 7" descr="CMB_Time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0" y="1213297"/>
            <a:ext cx="4117274" cy="2851212"/>
          </a:xfrm>
          <a:prstGeom prst="rect">
            <a:avLst/>
          </a:prstGeom>
        </p:spPr>
      </p:pic>
      <p:pic>
        <p:nvPicPr>
          <p:cNvPr id="5" name="Picture 4" descr="Artist's_rendering_ULAS_J1120+06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58" y="4177421"/>
            <a:ext cx="4132016" cy="24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1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RIT_Chalawan_wide" id="{A5B42A5A-BDB4-114E-9804-BFDCBDE7CBC3}" vid="{D4C03737-C378-4B4A-8D56-3A9B1314B9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NARIT_Chalawan_wide</Template>
  <TotalTime>2183</TotalTime>
  <Words>700</Words>
  <Application>Microsoft Macintosh PowerPoint</Application>
  <PresentationFormat>Widescreen</PresentationFormat>
  <Paragraphs>136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Calisto MT</vt:lpstr>
      <vt:lpstr>Cordia New</vt:lpstr>
      <vt:lpstr>Garamond</vt:lpstr>
      <vt:lpstr>Mangal</vt:lpstr>
      <vt:lpstr>Wingdings</vt:lpstr>
      <vt:lpstr>Arial</vt:lpstr>
      <vt:lpstr>Office Theme</vt:lpstr>
      <vt:lpstr>NARIT Cosmology &amp; High-Energy Astrophysics Research Kick-Off meeting </vt:lpstr>
      <vt:lpstr>PowerPoint Presentation</vt:lpstr>
      <vt:lpstr>Let’s have a kick-off meeting</vt:lpstr>
      <vt:lpstr>Goals of this Kick-off</vt:lpstr>
      <vt:lpstr>HIgh-energy astrophysics and COsmology Research Network (HICORN)</vt:lpstr>
      <vt:lpstr>Goals of HICORN </vt:lpstr>
      <vt:lpstr>Current issues in Cosmology &amp; HE Astro </vt:lpstr>
      <vt:lpstr>How do we plan tackle them?</vt:lpstr>
      <vt:lpstr>Research themes within the network</vt:lpstr>
      <vt:lpstr>Research projects within the network</vt:lpstr>
      <vt:lpstr>Large experiments &amp; Infrastructures</vt:lpstr>
      <vt:lpstr>MWL/MM High-energy astrophy. &amp; Cosmology</vt:lpstr>
      <vt:lpstr>Strategy for building up manpower 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Cosmic Void Profile with Planck lensing potential Map</dc:title>
  <dc:creator>Microsoft Office User</dc:creator>
  <cp:lastModifiedBy>Utane Sawangwit</cp:lastModifiedBy>
  <cp:revision>571</cp:revision>
  <cp:lastPrinted>2017-09-21T07:39:48Z</cp:lastPrinted>
  <dcterms:created xsi:type="dcterms:W3CDTF">2017-07-06T04:50:08Z</dcterms:created>
  <dcterms:modified xsi:type="dcterms:W3CDTF">2018-10-05T07:14:07Z</dcterms:modified>
</cp:coreProperties>
</file>